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使用者" initials="W使" lastIdx="0" clrIdx="0">
    <p:extLst>
      <p:ext uri="{19B8F6BF-5375-455C-9EA6-DF929625EA0E}">
        <p15:presenceInfo xmlns:p15="http://schemas.microsoft.com/office/powerpoint/2012/main" userId="Windows 使用者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4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D4868E-9878-4411-A94C-C58FB2B31C19}" type="doc">
      <dgm:prSet loTypeId="urn:microsoft.com/office/officeart/2005/8/layout/vList4" loCatId="picture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zh-TW" altLang="en-US"/>
        </a:p>
      </dgm:t>
    </dgm:pt>
    <dgm:pt modelId="{A8A39B7D-DD42-49EB-AF8A-18710824901A}">
      <dgm:prSet phldrT="[文字]"/>
      <dgm:spPr/>
      <dgm:t>
        <a:bodyPr/>
        <a:lstStyle/>
        <a:p>
          <a:r>
            <a:rPr lang="zh-TW" altLang="en-US" sz="1700" smtClean="0">
              <a:latin typeface="華康超明體" panose="02020C09000000000000" pitchFamily="49" charset="-120"/>
              <a:ea typeface="華康超明體" panose="02020C09000000000000" pitchFamily="49" charset="-120"/>
            </a:rPr>
            <a:t>掛號費全免</a:t>
          </a:r>
          <a:endParaRPr lang="zh-TW" altLang="en-US" sz="1700" dirty="0">
            <a:latin typeface="華康超明體" panose="02020C09000000000000" pitchFamily="49" charset="-120"/>
            <a:ea typeface="華康超明體" panose="02020C09000000000000" pitchFamily="49" charset="-120"/>
          </a:endParaRPr>
        </a:p>
      </dgm:t>
    </dgm:pt>
    <dgm:pt modelId="{88EEC9E9-8F63-46E6-A95B-272C2D478676}" type="parTrans" cxnId="{47163FC7-5172-4724-B270-D8BE159B0D60}">
      <dgm:prSet/>
      <dgm:spPr/>
      <dgm:t>
        <a:bodyPr/>
        <a:lstStyle/>
        <a:p>
          <a:endParaRPr lang="zh-TW" altLang="en-US"/>
        </a:p>
      </dgm:t>
    </dgm:pt>
    <dgm:pt modelId="{8FE42856-4706-4162-BEAF-44C9ABB8A08C}" type="sibTrans" cxnId="{47163FC7-5172-4724-B270-D8BE159B0D60}">
      <dgm:prSet/>
      <dgm:spPr/>
      <dgm:t>
        <a:bodyPr/>
        <a:lstStyle/>
        <a:p>
          <a:endParaRPr lang="zh-TW" altLang="en-US"/>
        </a:p>
      </dgm:t>
    </dgm:pt>
    <dgm:pt modelId="{A19BAC5A-FF9A-45B5-AE58-3EB75641E75C}">
      <dgm:prSet phldrT="[文字]" custT="1"/>
      <dgm:spPr/>
      <dgm:t>
        <a:bodyPr/>
        <a:lstStyle/>
        <a:p>
          <a:r>
            <a: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於國防部、國軍退除役官兵輔導委員會</a:t>
          </a:r>
          <a:r>
            <a: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(</a:t>
          </a:r>
          <a:r>
            <a: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以下稱輔導會</a:t>
          </a:r>
          <a:r>
            <a: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)</a:t>
          </a:r>
          <a:r>
            <a: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所屬醫療機構</a:t>
          </a:r>
          <a:r>
            <a: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(</a:t>
          </a:r>
          <a:r>
            <a: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院所</a:t>
          </a:r>
          <a:r>
            <a: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)</a:t>
          </a:r>
          <a:r>
            <a: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就醫，免收號費</a:t>
          </a:r>
          <a:endParaRPr lang="zh-TW" altLang="en-US" sz="1600" dirty="0">
            <a:latin typeface="標楷體" panose="03000509000000000000" pitchFamily="65" charset="-120"/>
            <a:ea typeface="標楷體" panose="03000509000000000000" pitchFamily="65" charset="-120"/>
            <a:cs typeface="華康香港標準宋體" panose="02020309000000000000" pitchFamily="49" charset="-120"/>
          </a:endParaRPr>
        </a:p>
      </dgm:t>
    </dgm:pt>
    <dgm:pt modelId="{E6528671-3D52-4AB7-9DC6-A516DFFDA311}" type="parTrans" cxnId="{398AE118-914F-47B2-AF75-5E0764FDA039}">
      <dgm:prSet/>
      <dgm:spPr/>
      <dgm:t>
        <a:bodyPr/>
        <a:lstStyle/>
        <a:p>
          <a:endParaRPr lang="zh-TW" altLang="en-US"/>
        </a:p>
      </dgm:t>
    </dgm:pt>
    <dgm:pt modelId="{3A7940F0-AEEE-48B5-8346-ED1672CC41DD}" type="sibTrans" cxnId="{398AE118-914F-47B2-AF75-5E0764FDA039}">
      <dgm:prSet/>
      <dgm:spPr/>
      <dgm:t>
        <a:bodyPr/>
        <a:lstStyle/>
        <a:p>
          <a:endParaRPr lang="zh-TW" altLang="en-US"/>
        </a:p>
      </dgm:t>
    </dgm:pt>
    <dgm:pt modelId="{D1E86FF7-C0DC-4912-9418-AB05C43F2004}">
      <dgm:prSet phldrT="[文字]" custT="1"/>
      <dgm:spPr/>
      <dgm:t>
        <a:bodyPr/>
        <a:lstStyle/>
        <a:p>
          <a:r>
            <a:rPr lang="zh-TW" altLang="en-US" sz="1700" dirty="0" smtClean="0">
              <a:latin typeface="華康超明體" panose="02020C09000000000000" pitchFamily="49" charset="-120"/>
              <a:ea typeface="華康超明體" panose="02020C09000000000000" pitchFamily="49" charset="-120"/>
            </a:rPr>
            <a:t>就診及住院程序</a:t>
          </a:r>
          <a:endParaRPr lang="zh-TW" altLang="en-US" sz="1700" dirty="0">
            <a:latin typeface="華康超明體" panose="02020C09000000000000" pitchFamily="49" charset="-120"/>
            <a:ea typeface="華康超明體" panose="02020C09000000000000" pitchFamily="49" charset="-120"/>
          </a:endParaRPr>
        </a:p>
      </dgm:t>
    </dgm:pt>
    <dgm:pt modelId="{7EE0860F-2A7C-4C84-9018-ADF2739C3368}" type="parTrans" cxnId="{EE2F97D4-F5AC-4DCA-820B-3A9F1B42F379}">
      <dgm:prSet/>
      <dgm:spPr/>
      <dgm:t>
        <a:bodyPr/>
        <a:lstStyle/>
        <a:p>
          <a:endParaRPr lang="zh-TW" altLang="en-US"/>
        </a:p>
      </dgm:t>
    </dgm:pt>
    <dgm:pt modelId="{B973AA7B-21C0-486A-9F90-F9F4D9CF5D9A}" type="sibTrans" cxnId="{EE2F97D4-F5AC-4DCA-820B-3A9F1B42F379}">
      <dgm:prSet/>
      <dgm:spPr/>
      <dgm:t>
        <a:bodyPr/>
        <a:lstStyle/>
        <a:p>
          <a:endParaRPr lang="zh-TW" altLang="en-US"/>
        </a:p>
      </dgm:t>
    </dgm:pt>
    <dgm:pt modelId="{BB1CBA5C-F4DB-475F-803B-5BDEA2A039D0}">
      <dgm:prSet phldrT="[文字]" custT="1"/>
      <dgm:spPr/>
      <dgm:t>
        <a:bodyPr/>
        <a:lstStyle/>
        <a:p>
          <a:r>
            <a: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於國防部、輔導會所屬醫療機構</a:t>
          </a:r>
          <a:r>
            <a: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(</a:t>
          </a:r>
          <a:r>
            <a: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院所</a:t>
          </a:r>
          <a:r>
            <a: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)</a:t>
          </a:r>
          <a:r>
            <a: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就醫時，比照國軍、榮民就診及住院程序</a:t>
          </a:r>
          <a:endParaRPr lang="zh-TW" altLang="en-US" sz="1600" dirty="0">
            <a:latin typeface="標楷體" panose="03000509000000000000" pitchFamily="65" charset="-120"/>
            <a:ea typeface="標楷體" panose="03000509000000000000" pitchFamily="65" charset="-120"/>
            <a:cs typeface="華康香港標準宋體" panose="02020309000000000000" pitchFamily="49" charset="-120"/>
          </a:endParaRPr>
        </a:p>
      </dgm:t>
    </dgm:pt>
    <dgm:pt modelId="{48F93C6F-1420-49DD-ABFC-12F091104FDD}" type="parTrans" cxnId="{AA8F836D-8018-4A9A-BDA5-B6AC2A78A7FB}">
      <dgm:prSet/>
      <dgm:spPr/>
      <dgm:t>
        <a:bodyPr/>
        <a:lstStyle/>
        <a:p>
          <a:endParaRPr lang="zh-TW" altLang="en-US"/>
        </a:p>
      </dgm:t>
    </dgm:pt>
    <dgm:pt modelId="{4C8DB42E-2E6C-4464-9766-7A5B2139A41A}" type="sibTrans" cxnId="{AA8F836D-8018-4A9A-BDA5-B6AC2A78A7FB}">
      <dgm:prSet/>
      <dgm:spPr/>
      <dgm:t>
        <a:bodyPr/>
        <a:lstStyle/>
        <a:p>
          <a:endParaRPr lang="zh-TW" altLang="en-US"/>
        </a:p>
      </dgm:t>
    </dgm:pt>
    <dgm:pt modelId="{084D0A67-AAFF-44EF-AE41-6E9A29277670}">
      <dgm:prSet phldrT="[文字]"/>
      <dgm:spPr/>
      <dgm:t>
        <a:bodyPr/>
        <a:lstStyle/>
        <a:p>
          <a:r>
            <a:rPr lang="zh-TW" altLang="en-US" sz="1700" dirty="0" smtClean="0">
              <a:latin typeface="華康超明體" panose="02020C09000000000000" pitchFamily="49" charset="-120"/>
              <a:ea typeface="華康超明體" panose="02020C09000000000000" pitchFamily="49" charset="-120"/>
            </a:rPr>
            <a:t>自費檢康檢查及安置就養折扣</a:t>
          </a:r>
          <a:endParaRPr lang="zh-TW" altLang="en-US" sz="1700" dirty="0">
            <a:latin typeface="華康超明體" panose="02020C09000000000000" pitchFamily="49" charset="-120"/>
            <a:ea typeface="華康超明體" panose="02020C09000000000000" pitchFamily="49" charset="-120"/>
          </a:endParaRPr>
        </a:p>
      </dgm:t>
    </dgm:pt>
    <dgm:pt modelId="{51554AD1-64D7-47D5-A8D2-4E775BA20D37}" type="parTrans" cxnId="{06CB7D17-3135-4138-8857-A111A591E92F}">
      <dgm:prSet/>
      <dgm:spPr/>
      <dgm:t>
        <a:bodyPr/>
        <a:lstStyle/>
        <a:p>
          <a:endParaRPr lang="zh-TW" altLang="en-US"/>
        </a:p>
      </dgm:t>
    </dgm:pt>
    <dgm:pt modelId="{AC015C62-CF99-4A65-AA74-B29768E06545}" type="sibTrans" cxnId="{06CB7D17-3135-4138-8857-A111A591E92F}">
      <dgm:prSet/>
      <dgm:spPr/>
      <dgm:t>
        <a:bodyPr/>
        <a:lstStyle/>
        <a:p>
          <a:endParaRPr lang="zh-TW" altLang="en-US"/>
        </a:p>
      </dgm:t>
    </dgm:pt>
    <dgm:pt modelId="{8A73041D-7E05-4179-9A6F-DA28DE2B1112}">
      <dgm:prSet phldrT="[文字]" custT="1"/>
      <dgm:spPr/>
      <dgm:t>
        <a:bodyPr/>
        <a:lstStyle/>
        <a:p>
          <a:r>
            <a: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於國防部、輔導會所屬醫療機構</a:t>
          </a:r>
          <a:r>
            <a: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(</a:t>
          </a:r>
          <a:r>
            <a: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院所</a:t>
          </a:r>
          <a:r>
            <a: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)</a:t>
          </a:r>
          <a:r>
            <a: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自費健康檢查及安置就養比照國軍、榮民享優惠折扣。</a:t>
          </a:r>
          <a:endParaRPr lang="zh-TW" altLang="en-US" sz="1600" dirty="0">
            <a:latin typeface="標楷體" panose="03000509000000000000" pitchFamily="65" charset="-120"/>
            <a:ea typeface="標楷體" panose="03000509000000000000" pitchFamily="65" charset="-120"/>
            <a:cs typeface="華康香港標準宋體" panose="02020309000000000000" pitchFamily="49" charset="-120"/>
          </a:endParaRPr>
        </a:p>
      </dgm:t>
    </dgm:pt>
    <dgm:pt modelId="{45845AA5-44CF-4B3E-8743-F4927FA11E2F}" type="parTrans" cxnId="{938D97A9-0BF9-4F30-9867-85A2272755B8}">
      <dgm:prSet/>
      <dgm:spPr/>
      <dgm:t>
        <a:bodyPr/>
        <a:lstStyle/>
        <a:p>
          <a:endParaRPr lang="zh-TW" altLang="en-US"/>
        </a:p>
      </dgm:t>
    </dgm:pt>
    <dgm:pt modelId="{A5887F70-55EF-434D-BD54-A5B11C5031C9}" type="sibTrans" cxnId="{938D97A9-0BF9-4F30-9867-85A2272755B8}">
      <dgm:prSet/>
      <dgm:spPr/>
      <dgm:t>
        <a:bodyPr/>
        <a:lstStyle/>
        <a:p>
          <a:endParaRPr lang="zh-TW" altLang="en-US"/>
        </a:p>
      </dgm:t>
    </dgm:pt>
    <dgm:pt modelId="{68CAB8B9-F54B-4A91-AB6B-C1C9819101D7}">
      <dgm:prSet phldrT="[文字]" custT="1"/>
      <dgm:spPr/>
      <dgm:t>
        <a:bodyPr/>
        <a:lstStyle/>
        <a:p>
          <a:r>
            <a:rPr lang="zh-TW" altLang="en-US" sz="1700" dirty="0" smtClean="0">
              <a:latin typeface="華康超明體" panose="02020C09000000000000" pitchFamily="49" charset="-120"/>
              <a:ea typeface="華康超明體" panose="02020C09000000000000" pitchFamily="49" charset="-120"/>
            </a:rPr>
            <a:t>特定醫療機構，健保部分負擔費全額補助</a:t>
          </a:r>
          <a:endParaRPr lang="zh-TW" altLang="en-US" sz="1700" dirty="0">
            <a:latin typeface="華康超明體" panose="02020C09000000000000" pitchFamily="49" charset="-120"/>
            <a:ea typeface="華康超明體" panose="02020C09000000000000" pitchFamily="49" charset="-120"/>
          </a:endParaRPr>
        </a:p>
      </dgm:t>
    </dgm:pt>
    <dgm:pt modelId="{E4D3E4CD-890C-492F-B376-F0814FE87D33}" type="parTrans" cxnId="{DA789D27-F62D-4303-91E0-67C4142A63AB}">
      <dgm:prSet/>
      <dgm:spPr/>
      <dgm:t>
        <a:bodyPr/>
        <a:lstStyle/>
        <a:p>
          <a:endParaRPr lang="zh-TW" altLang="en-US"/>
        </a:p>
      </dgm:t>
    </dgm:pt>
    <dgm:pt modelId="{F4843C45-CA08-4E3E-9DA1-3BD036BBF326}" type="sibTrans" cxnId="{DA789D27-F62D-4303-91E0-67C4142A63AB}">
      <dgm:prSet/>
      <dgm:spPr/>
      <dgm:t>
        <a:bodyPr/>
        <a:lstStyle/>
        <a:p>
          <a:endParaRPr lang="zh-TW" altLang="en-US"/>
        </a:p>
      </dgm:t>
    </dgm:pt>
    <dgm:pt modelId="{A0B6BC2E-3059-4602-9CD2-92B7CC1147D6}">
      <dgm:prSet phldrT="[文字]" custT="1"/>
      <dgm:spPr/>
      <dgm:t>
        <a:bodyPr/>
        <a:lstStyle/>
        <a:p>
          <a:r>
            <a:rPr lang="zh-TW" altLang="en-US" sz="15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國防部、輔導會所屬醫療機構</a:t>
          </a:r>
          <a:r>
            <a:rPr lang="en-US" altLang="zh-TW" sz="15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(</a:t>
          </a:r>
          <a:r>
            <a:rPr lang="zh-TW" altLang="en-US" sz="15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院所</a:t>
          </a:r>
          <a:r>
            <a:rPr lang="en-US" altLang="zh-TW" sz="15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)</a:t>
          </a:r>
          <a:r>
            <a:rPr lang="zh-TW" altLang="en-US" sz="15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、所有縣市衛生福利部部立醫院</a:t>
          </a:r>
          <a:endParaRPr lang="zh-TW" altLang="en-US" sz="1500" dirty="0">
            <a:latin typeface="標楷體" panose="03000509000000000000" pitchFamily="65" charset="-120"/>
            <a:ea typeface="標楷體" panose="03000509000000000000" pitchFamily="65" charset="-120"/>
            <a:cs typeface="華康香港標準宋體" panose="02020309000000000000" pitchFamily="49" charset="-120"/>
          </a:endParaRPr>
        </a:p>
      </dgm:t>
    </dgm:pt>
    <dgm:pt modelId="{C672468E-F64A-4CB9-9AD1-FE6EA19B3789}" type="parTrans" cxnId="{A128FE24-E3B1-4199-902D-3594E84D1E08}">
      <dgm:prSet/>
      <dgm:spPr/>
      <dgm:t>
        <a:bodyPr/>
        <a:lstStyle/>
        <a:p>
          <a:endParaRPr lang="zh-TW" altLang="en-US"/>
        </a:p>
      </dgm:t>
    </dgm:pt>
    <dgm:pt modelId="{5FF19D76-A767-45D6-A188-F12ECDEB921E}" type="sibTrans" cxnId="{A128FE24-E3B1-4199-902D-3594E84D1E08}">
      <dgm:prSet/>
      <dgm:spPr/>
      <dgm:t>
        <a:bodyPr/>
        <a:lstStyle/>
        <a:p>
          <a:endParaRPr lang="zh-TW" altLang="en-US"/>
        </a:p>
      </dgm:t>
    </dgm:pt>
    <dgm:pt modelId="{34327CA1-CA93-4E0D-A1C6-ED2E4A55DAB3}">
      <dgm:prSet phldrT="[文字]" custT="1"/>
      <dgm:spPr/>
      <dgm:t>
        <a:bodyPr/>
        <a:lstStyle/>
        <a:p>
          <a:r>
            <a:rPr lang="zh-TW" altLang="en-US" sz="15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指定醫院</a:t>
          </a:r>
          <a:r>
            <a:rPr lang="en-US" altLang="zh-TW" sz="15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(</a:t>
          </a:r>
          <a:r>
            <a:rPr lang="zh-TW" altLang="en-US" sz="15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臺大醫院雲林分院、連江縣立醫院</a:t>
          </a:r>
          <a:r>
            <a:rPr lang="en-US" altLang="zh-TW" sz="15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)</a:t>
          </a:r>
          <a:endParaRPr lang="zh-TW" altLang="en-US" sz="1500" dirty="0">
            <a:latin typeface="標楷體" panose="03000509000000000000" pitchFamily="65" charset="-120"/>
            <a:ea typeface="標楷體" panose="03000509000000000000" pitchFamily="65" charset="-120"/>
            <a:cs typeface="華康香港標準宋體" panose="02020309000000000000" pitchFamily="49" charset="-120"/>
          </a:endParaRPr>
        </a:p>
      </dgm:t>
    </dgm:pt>
    <dgm:pt modelId="{528E7FD0-B1F1-48F1-80FC-1BEEC73F3D61}" type="parTrans" cxnId="{20FC5D3A-D18A-4E95-8BE4-99EA974DC26C}">
      <dgm:prSet/>
      <dgm:spPr/>
      <dgm:t>
        <a:bodyPr/>
        <a:lstStyle/>
        <a:p>
          <a:endParaRPr lang="zh-TW" altLang="en-US"/>
        </a:p>
      </dgm:t>
    </dgm:pt>
    <dgm:pt modelId="{8942B065-8B96-4976-9047-6C7113FECD73}" type="sibTrans" cxnId="{20FC5D3A-D18A-4E95-8BE4-99EA974DC26C}">
      <dgm:prSet/>
      <dgm:spPr/>
      <dgm:t>
        <a:bodyPr/>
        <a:lstStyle/>
        <a:p>
          <a:endParaRPr lang="zh-TW" altLang="en-US"/>
        </a:p>
      </dgm:t>
    </dgm:pt>
    <dgm:pt modelId="{7273FBFF-2FD8-4CE4-B716-C4B2BF979A26}" type="pres">
      <dgm:prSet presAssocID="{1FD4868E-9878-4411-A94C-C58FB2B31C1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3A3DE09-CB57-4EB9-A7FF-70EC7C00983A}" type="pres">
      <dgm:prSet presAssocID="{A8A39B7D-DD42-49EB-AF8A-18710824901A}" presName="comp" presStyleCnt="0"/>
      <dgm:spPr/>
      <dgm:t>
        <a:bodyPr/>
        <a:lstStyle/>
        <a:p>
          <a:endParaRPr lang="zh-TW" altLang="en-US"/>
        </a:p>
      </dgm:t>
    </dgm:pt>
    <dgm:pt modelId="{2344544D-A4CB-417A-95F9-F1B638D411A7}" type="pres">
      <dgm:prSet presAssocID="{A8A39B7D-DD42-49EB-AF8A-18710824901A}" presName="box" presStyleLbl="node1" presStyleIdx="0" presStyleCnt="4"/>
      <dgm:spPr/>
      <dgm:t>
        <a:bodyPr/>
        <a:lstStyle/>
        <a:p>
          <a:endParaRPr lang="zh-TW" altLang="en-US"/>
        </a:p>
      </dgm:t>
    </dgm:pt>
    <dgm:pt modelId="{6F4634B0-EE23-4E13-9A34-A141F6A9D7F9}" type="pres">
      <dgm:prSet presAssocID="{A8A39B7D-DD42-49EB-AF8A-18710824901A}" presName="img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zh-TW" altLang="en-US"/>
        </a:p>
      </dgm:t>
    </dgm:pt>
    <dgm:pt modelId="{584D9CD9-8E59-4977-8255-A4364DD43185}" type="pres">
      <dgm:prSet presAssocID="{A8A39B7D-DD42-49EB-AF8A-18710824901A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8523003-639F-4028-9D77-99B6BEF28078}" type="pres">
      <dgm:prSet presAssocID="{8FE42856-4706-4162-BEAF-44C9ABB8A08C}" presName="spacer" presStyleCnt="0"/>
      <dgm:spPr/>
      <dgm:t>
        <a:bodyPr/>
        <a:lstStyle/>
        <a:p>
          <a:endParaRPr lang="zh-TW" altLang="en-US"/>
        </a:p>
      </dgm:t>
    </dgm:pt>
    <dgm:pt modelId="{247D3A0C-E12B-42C3-857D-37E0F9874978}" type="pres">
      <dgm:prSet presAssocID="{D1E86FF7-C0DC-4912-9418-AB05C43F2004}" presName="comp" presStyleCnt="0"/>
      <dgm:spPr/>
      <dgm:t>
        <a:bodyPr/>
        <a:lstStyle/>
        <a:p>
          <a:endParaRPr lang="zh-TW" altLang="en-US"/>
        </a:p>
      </dgm:t>
    </dgm:pt>
    <dgm:pt modelId="{9DD18769-D198-4D99-B430-F7B3B193FA7A}" type="pres">
      <dgm:prSet presAssocID="{D1E86FF7-C0DC-4912-9418-AB05C43F2004}" presName="box" presStyleLbl="node1" presStyleIdx="1" presStyleCnt="4" custLinFactNeighborX="-50252" custLinFactNeighborY="2926"/>
      <dgm:spPr/>
      <dgm:t>
        <a:bodyPr/>
        <a:lstStyle/>
        <a:p>
          <a:endParaRPr lang="zh-TW" altLang="en-US"/>
        </a:p>
      </dgm:t>
    </dgm:pt>
    <dgm:pt modelId="{B61F8D7A-38EE-4829-A4E1-D05EA2936D36}" type="pres">
      <dgm:prSet presAssocID="{D1E86FF7-C0DC-4912-9418-AB05C43F2004}" presName="img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</dgm:spPr>
      <dgm:t>
        <a:bodyPr/>
        <a:lstStyle/>
        <a:p>
          <a:endParaRPr lang="zh-TW" altLang="en-US"/>
        </a:p>
      </dgm:t>
    </dgm:pt>
    <dgm:pt modelId="{1CEB9281-01FF-46A6-B45D-7FEB09E70017}" type="pres">
      <dgm:prSet presAssocID="{D1E86FF7-C0DC-4912-9418-AB05C43F2004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CD546C2-DEF3-4347-8970-442D796A9455}" type="pres">
      <dgm:prSet presAssocID="{B973AA7B-21C0-486A-9F90-F9F4D9CF5D9A}" presName="spacer" presStyleCnt="0"/>
      <dgm:spPr/>
      <dgm:t>
        <a:bodyPr/>
        <a:lstStyle/>
        <a:p>
          <a:endParaRPr lang="zh-TW" altLang="en-US"/>
        </a:p>
      </dgm:t>
    </dgm:pt>
    <dgm:pt modelId="{77625821-F2BB-423E-9735-3F38C07BA234}" type="pres">
      <dgm:prSet presAssocID="{084D0A67-AAFF-44EF-AE41-6E9A29277670}" presName="comp" presStyleCnt="0"/>
      <dgm:spPr/>
      <dgm:t>
        <a:bodyPr/>
        <a:lstStyle/>
        <a:p>
          <a:endParaRPr lang="zh-TW" altLang="en-US"/>
        </a:p>
      </dgm:t>
    </dgm:pt>
    <dgm:pt modelId="{2D23AC49-B8EE-474F-AD2F-76B5659A454D}" type="pres">
      <dgm:prSet presAssocID="{084D0A67-AAFF-44EF-AE41-6E9A29277670}" presName="box" presStyleLbl="node1" presStyleIdx="2" presStyleCnt="4"/>
      <dgm:spPr/>
      <dgm:t>
        <a:bodyPr/>
        <a:lstStyle/>
        <a:p>
          <a:endParaRPr lang="zh-TW" altLang="en-US"/>
        </a:p>
      </dgm:t>
    </dgm:pt>
    <dgm:pt modelId="{71C99CD9-9C13-463B-A666-BE0C83B82FD8}" type="pres">
      <dgm:prSet presAssocID="{084D0A67-AAFF-44EF-AE41-6E9A29277670}" presName="img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</dgm:spPr>
      <dgm:t>
        <a:bodyPr/>
        <a:lstStyle/>
        <a:p>
          <a:endParaRPr lang="zh-TW" altLang="en-US"/>
        </a:p>
      </dgm:t>
    </dgm:pt>
    <dgm:pt modelId="{F95719EE-BD7D-46D3-97DF-60207A26D429}" type="pres">
      <dgm:prSet presAssocID="{084D0A67-AAFF-44EF-AE41-6E9A29277670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5C5C528-22EA-45AF-BDA3-046940ABE96B}" type="pres">
      <dgm:prSet presAssocID="{AC015C62-CF99-4A65-AA74-B29768E06545}" presName="spacer" presStyleCnt="0"/>
      <dgm:spPr/>
      <dgm:t>
        <a:bodyPr/>
        <a:lstStyle/>
        <a:p>
          <a:endParaRPr lang="zh-TW" altLang="en-US"/>
        </a:p>
      </dgm:t>
    </dgm:pt>
    <dgm:pt modelId="{3B18E218-0421-43FA-BB75-BE3B291EE29E}" type="pres">
      <dgm:prSet presAssocID="{68CAB8B9-F54B-4A91-AB6B-C1C9819101D7}" presName="comp" presStyleCnt="0"/>
      <dgm:spPr/>
      <dgm:t>
        <a:bodyPr/>
        <a:lstStyle/>
        <a:p>
          <a:endParaRPr lang="zh-TW" altLang="en-US"/>
        </a:p>
      </dgm:t>
    </dgm:pt>
    <dgm:pt modelId="{5FFA01B2-278E-4BF4-9400-38793AE5CE80}" type="pres">
      <dgm:prSet presAssocID="{68CAB8B9-F54B-4A91-AB6B-C1C9819101D7}" presName="box" presStyleLbl="node1" presStyleIdx="3" presStyleCnt="4" custLinFactNeighborY="755"/>
      <dgm:spPr/>
      <dgm:t>
        <a:bodyPr/>
        <a:lstStyle/>
        <a:p>
          <a:endParaRPr lang="zh-TW" altLang="en-US"/>
        </a:p>
      </dgm:t>
    </dgm:pt>
    <dgm:pt modelId="{EDD01A5B-F10D-4395-9D79-D0B5DECF2375}" type="pres">
      <dgm:prSet presAssocID="{68CAB8B9-F54B-4A91-AB6B-C1C9819101D7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zh-TW" altLang="en-US"/>
        </a:p>
      </dgm:t>
    </dgm:pt>
    <dgm:pt modelId="{4F327497-BA4D-4CB9-8D0B-ED9501D6891E}" type="pres">
      <dgm:prSet presAssocID="{68CAB8B9-F54B-4A91-AB6B-C1C9819101D7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98AE118-914F-47B2-AF75-5E0764FDA039}" srcId="{A8A39B7D-DD42-49EB-AF8A-18710824901A}" destId="{A19BAC5A-FF9A-45B5-AE58-3EB75641E75C}" srcOrd="0" destOrd="0" parTransId="{E6528671-3D52-4AB7-9DC6-A516DFFDA311}" sibTransId="{3A7940F0-AEEE-48B5-8346-ED1672CC41DD}"/>
    <dgm:cxn modelId="{A34A9218-8304-43C7-9C2D-B5F3EF68B4C7}" type="presOf" srcId="{8A73041D-7E05-4179-9A6F-DA28DE2B1112}" destId="{F95719EE-BD7D-46D3-97DF-60207A26D429}" srcOrd="1" destOrd="1" presId="urn:microsoft.com/office/officeart/2005/8/layout/vList4"/>
    <dgm:cxn modelId="{0CB7D909-7077-4725-B1FC-775884833C5E}" type="presOf" srcId="{68CAB8B9-F54B-4A91-AB6B-C1C9819101D7}" destId="{4F327497-BA4D-4CB9-8D0B-ED9501D6891E}" srcOrd="1" destOrd="0" presId="urn:microsoft.com/office/officeart/2005/8/layout/vList4"/>
    <dgm:cxn modelId="{F62D94BB-B499-47C2-B429-CD7378CB5E67}" type="presOf" srcId="{1FD4868E-9878-4411-A94C-C58FB2B31C19}" destId="{7273FBFF-2FD8-4CE4-B716-C4B2BF979A26}" srcOrd="0" destOrd="0" presId="urn:microsoft.com/office/officeart/2005/8/layout/vList4"/>
    <dgm:cxn modelId="{E343AF3F-AE63-40CD-9802-D5D797247EFF}" type="presOf" srcId="{A0B6BC2E-3059-4602-9CD2-92B7CC1147D6}" destId="{5FFA01B2-278E-4BF4-9400-38793AE5CE80}" srcOrd="0" destOrd="1" presId="urn:microsoft.com/office/officeart/2005/8/layout/vList4"/>
    <dgm:cxn modelId="{AA43D25C-67B8-43EE-A170-7A6A8F006C00}" type="presOf" srcId="{BB1CBA5C-F4DB-475F-803B-5BDEA2A039D0}" destId="{9DD18769-D198-4D99-B430-F7B3B193FA7A}" srcOrd="0" destOrd="1" presId="urn:microsoft.com/office/officeart/2005/8/layout/vList4"/>
    <dgm:cxn modelId="{B29023FE-B19E-49E5-A061-ED3AFB6A8A5A}" type="presOf" srcId="{A0B6BC2E-3059-4602-9CD2-92B7CC1147D6}" destId="{4F327497-BA4D-4CB9-8D0B-ED9501D6891E}" srcOrd="1" destOrd="1" presId="urn:microsoft.com/office/officeart/2005/8/layout/vList4"/>
    <dgm:cxn modelId="{C6BFF1B5-A625-46BF-87DD-090567656C28}" type="presOf" srcId="{D1E86FF7-C0DC-4912-9418-AB05C43F2004}" destId="{1CEB9281-01FF-46A6-B45D-7FEB09E70017}" srcOrd="1" destOrd="0" presId="urn:microsoft.com/office/officeart/2005/8/layout/vList4"/>
    <dgm:cxn modelId="{987CF262-BED6-42EB-96E5-7AEDD9479861}" type="presOf" srcId="{A8A39B7D-DD42-49EB-AF8A-18710824901A}" destId="{584D9CD9-8E59-4977-8255-A4364DD43185}" srcOrd="1" destOrd="0" presId="urn:microsoft.com/office/officeart/2005/8/layout/vList4"/>
    <dgm:cxn modelId="{C4092F1D-48CA-4985-AC8A-FCE6F13B1A22}" type="presOf" srcId="{BB1CBA5C-F4DB-475F-803B-5BDEA2A039D0}" destId="{1CEB9281-01FF-46A6-B45D-7FEB09E70017}" srcOrd="1" destOrd="1" presId="urn:microsoft.com/office/officeart/2005/8/layout/vList4"/>
    <dgm:cxn modelId="{636B2388-D390-4D93-B815-3841987B0BE9}" type="presOf" srcId="{8A73041D-7E05-4179-9A6F-DA28DE2B1112}" destId="{2D23AC49-B8EE-474F-AD2F-76B5659A454D}" srcOrd="0" destOrd="1" presId="urn:microsoft.com/office/officeart/2005/8/layout/vList4"/>
    <dgm:cxn modelId="{06CB7D17-3135-4138-8857-A111A591E92F}" srcId="{1FD4868E-9878-4411-A94C-C58FB2B31C19}" destId="{084D0A67-AAFF-44EF-AE41-6E9A29277670}" srcOrd="2" destOrd="0" parTransId="{51554AD1-64D7-47D5-A8D2-4E775BA20D37}" sibTransId="{AC015C62-CF99-4A65-AA74-B29768E06545}"/>
    <dgm:cxn modelId="{7409F42D-C7F4-4B12-94A2-D6B6CB0CDBB5}" type="presOf" srcId="{A19BAC5A-FF9A-45B5-AE58-3EB75641E75C}" destId="{584D9CD9-8E59-4977-8255-A4364DD43185}" srcOrd="1" destOrd="1" presId="urn:microsoft.com/office/officeart/2005/8/layout/vList4"/>
    <dgm:cxn modelId="{A128FE24-E3B1-4199-902D-3594E84D1E08}" srcId="{68CAB8B9-F54B-4A91-AB6B-C1C9819101D7}" destId="{A0B6BC2E-3059-4602-9CD2-92B7CC1147D6}" srcOrd="0" destOrd="0" parTransId="{C672468E-F64A-4CB9-9AD1-FE6EA19B3789}" sibTransId="{5FF19D76-A767-45D6-A188-F12ECDEB921E}"/>
    <dgm:cxn modelId="{3A757FEB-8898-42EE-A5A6-F1A1A88687A7}" type="presOf" srcId="{68CAB8B9-F54B-4A91-AB6B-C1C9819101D7}" destId="{5FFA01B2-278E-4BF4-9400-38793AE5CE80}" srcOrd="0" destOrd="0" presId="urn:microsoft.com/office/officeart/2005/8/layout/vList4"/>
    <dgm:cxn modelId="{0C04AC20-ECAA-4E88-AC44-18C3F1A87440}" type="presOf" srcId="{084D0A67-AAFF-44EF-AE41-6E9A29277670}" destId="{F95719EE-BD7D-46D3-97DF-60207A26D429}" srcOrd="1" destOrd="0" presId="urn:microsoft.com/office/officeart/2005/8/layout/vList4"/>
    <dgm:cxn modelId="{A47F42A5-12A1-4604-A074-6FE39F8D7342}" type="presOf" srcId="{A19BAC5A-FF9A-45B5-AE58-3EB75641E75C}" destId="{2344544D-A4CB-417A-95F9-F1B638D411A7}" srcOrd="0" destOrd="1" presId="urn:microsoft.com/office/officeart/2005/8/layout/vList4"/>
    <dgm:cxn modelId="{55C7574E-B9C5-440F-8640-C84FCD462574}" type="presOf" srcId="{34327CA1-CA93-4E0D-A1C6-ED2E4A55DAB3}" destId="{4F327497-BA4D-4CB9-8D0B-ED9501D6891E}" srcOrd="1" destOrd="2" presId="urn:microsoft.com/office/officeart/2005/8/layout/vList4"/>
    <dgm:cxn modelId="{28BE1366-99B9-4655-93FB-D8C4ADEE0F85}" type="presOf" srcId="{34327CA1-CA93-4E0D-A1C6-ED2E4A55DAB3}" destId="{5FFA01B2-278E-4BF4-9400-38793AE5CE80}" srcOrd="0" destOrd="2" presId="urn:microsoft.com/office/officeart/2005/8/layout/vList4"/>
    <dgm:cxn modelId="{A3A9AD32-FB25-4029-ABDC-FDE76FEA79FA}" type="presOf" srcId="{D1E86FF7-C0DC-4912-9418-AB05C43F2004}" destId="{9DD18769-D198-4D99-B430-F7B3B193FA7A}" srcOrd="0" destOrd="0" presId="urn:microsoft.com/office/officeart/2005/8/layout/vList4"/>
    <dgm:cxn modelId="{AA8F836D-8018-4A9A-BDA5-B6AC2A78A7FB}" srcId="{D1E86FF7-C0DC-4912-9418-AB05C43F2004}" destId="{BB1CBA5C-F4DB-475F-803B-5BDEA2A039D0}" srcOrd="0" destOrd="0" parTransId="{48F93C6F-1420-49DD-ABFC-12F091104FDD}" sibTransId="{4C8DB42E-2E6C-4464-9766-7A5B2139A41A}"/>
    <dgm:cxn modelId="{DA789D27-F62D-4303-91E0-67C4142A63AB}" srcId="{1FD4868E-9878-4411-A94C-C58FB2B31C19}" destId="{68CAB8B9-F54B-4A91-AB6B-C1C9819101D7}" srcOrd="3" destOrd="0" parTransId="{E4D3E4CD-890C-492F-B376-F0814FE87D33}" sibTransId="{F4843C45-CA08-4E3E-9DA1-3BD036BBF326}"/>
    <dgm:cxn modelId="{EE2F97D4-F5AC-4DCA-820B-3A9F1B42F379}" srcId="{1FD4868E-9878-4411-A94C-C58FB2B31C19}" destId="{D1E86FF7-C0DC-4912-9418-AB05C43F2004}" srcOrd="1" destOrd="0" parTransId="{7EE0860F-2A7C-4C84-9018-ADF2739C3368}" sibTransId="{B973AA7B-21C0-486A-9F90-F9F4D9CF5D9A}"/>
    <dgm:cxn modelId="{938D97A9-0BF9-4F30-9867-85A2272755B8}" srcId="{084D0A67-AAFF-44EF-AE41-6E9A29277670}" destId="{8A73041D-7E05-4179-9A6F-DA28DE2B1112}" srcOrd="0" destOrd="0" parTransId="{45845AA5-44CF-4B3E-8743-F4927FA11E2F}" sibTransId="{A5887F70-55EF-434D-BD54-A5B11C5031C9}"/>
    <dgm:cxn modelId="{47163FC7-5172-4724-B270-D8BE159B0D60}" srcId="{1FD4868E-9878-4411-A94C-C58FB2B31C19}" destId="{A8A39B7D-DD42-49EB-AF8A-18710824901A}" srcOrd="0" destOrd="0" parTransId="{88EEC9E9-8F63-46E6-A95B-272C2D478676}" sibTransId="{8FE42856-4706-4162-BEAF-44C9ABB8A08C}"/>
    <dgm:cxn modelId="{20FC5D3A-D18A-4E95-8BE4-99EA974DC26C}" srcId="{68CAB8B9-F54B-4A91-AB6B-C1C9819101D7}" destId="{34327CA1-CA93-4E0D-A1C6-ED2E4A55DAB3}" srcOrd="1" destOrd="0" parTransId="{528E7FD0-B1F1-48F1-80FC-1BEEC73F3D61}" sibTransId="{8942B065-8B96-4976-9047-6C7113FECD73}"/>
    <dgm:cxn modelId="{9C2AB78A-EB1F-4C33-BD18-3E15A3937A8A}" type="presOf" srcId="{A8A39B7D-DD42-49EB-AF8A-18710824901A}" destId="{2344544D-A4CB-417A-95F9-F1B638D411A7}" srcOrd="0" destOrd="0" presId="urn:microsoft.com/office/officeart/2005/8/layout/vList4"/>
    <dgm:cxn modelId="{D3319DF6-3427-49D6-AE5A-AEABB4101908}" type="presOf" srcId="{084D0A67-AAFF-44EF-AE41-6E9A29277670}" destId="{2D23AC49-B8EE-474F-AD2F-76B5659A454D}" srcOrd="0" destOrd="0" presId="urn:microsoft.com/office/officeart/2005/8/layout/vList4"/>
    <dgm:cxn modelId="{8506BE30-98F5-4444-B1BA-92B1B6A50AC6}" type="presParOf" srcId="{7273FBFF-2FD8-4CE4-B716-C4B2BF979A26}" destId="{03A3DE09-CB57-4EB9-A7FF-70EC7C00983A}" srcOrd="0" destOrd="0" presId="urn:microsoft.com/office/officeart/2005/8/layout/vList4"/>
    <dgm:cxn modelId="{06E9982A-5E93-41DF-8D54-E5511C452419}" type="presParOf" srcId="{03A3DE09-CB57-4EB9-A7FF-70EC7C00983A}" destId="{2344544D-A4CB-417A-95F9-F1B638D411A7}" srcOrd="0" destOrd="0" presId="urn:microsoft.com/office/officeart/2005/8/layout/vList4"/>
    <dgm:cxn modelId="{B3F322F6-3CB6-400C-9884-B347155ED342}" type="presParOf" srcId="{03A3DE09-CB57-4EB9-A7FF-70EC7C00983A}" destId="{6F4634B0-EE23-4E13-9A34-A141F6A9D7F9}" srcOrd="1" destOrd="0" presId="urn:microsoft.com/office/officeart/2005/8/layout/vList4"/>
    <dgm:cxn modelId="{ACA95A2E-EC92-4415-8CF8-41C36715478C}" type="presParOf" srcId="{03A3DE09-CB57-4EB9-A7FF-70EC7C00983A}" destId="{584D9CD9-8E59-4977-8255-A4364DD43185}" srcOrd="2" destOrd="0" presId="urn:microsoft.com/office/officeart/2005/8/layout/vList4"/>
    <dgm:cxn modelId="{69D45EBE-D349-45E8-8AD7-02A944BFC786}" type="presParOf" srcId="{7273FBFF-2FD8-4CE4-B716-C4B2BF979A26}" destId="{88523003-639F-4028-9D77-99B6BEF28078}" srcOrd="1" destOrd="0" presId="urn:microsoft.com/office/officeart/2005/8/layout/vList4"/>
    <dgm:cxn modelId="{9C0238C5-7F3E-4ED0-81FA-7AB9D7D89524}" type="presParOf" srcId="{7273FBFF-2FD8-4CE4-B716-C4B2BF979A26}" destId="{247D3A0C-E12B-42C3-857D-37E0F9874978}" srcOrd="2" destOrd="0" presId="urn:microsoft.com/office/officeart/2005/8/layout/vList4"/>
    <dgm:cxn modelId="{933F85DC-3653-427D-9970-511E76048676}" type="presParOf" srcId="{247D3A0C-E12B-42C3-857D-37E0F9874978}" destId="{9DD18769-D198-4D99-B430-F7B3B193FA7A}" srcOrd="0" destOrd="0" presId="urn:microsoft.com/office/officeart/2005/8/layout/vList4"/>
    <dgm:cxn modelId="{56195DBD-7FAB-4B9B-8DA7-B622179E4B7C}" type="presParOf" srcId="{247D3A0C-E12B-42C3-857D-37E0F9874978}" destId="{B61F8D7A-38EE-4829-A4E1-D05EA2936D36}" srcOrd="1" destOrd="0" presId="urn:microsoft.com/office/officeart/2005/8/layout/vList4"/>
    <dgm:cxn modelId="{DE46560D-1957-4B6C-8FE5-035C43E0DDAA}" type="presParOf" srcId="{247D3A0C-E12B-42C3-857D-37E0F9874978}" destId="{1CEB9281-01FF-46A6-B45D-7FEB09E70017}" srcOrd="2" destOrd="0" presId="urn:microsoft.com/office/officeart/2005/8/layout/vList4"/>
    <dgm:cxn modelId="{6E39B060-6B71-4689-BE8C-A9A3D5B9EA1D}" type="presParOf" srcId="{7273FBFF-2FD8-4CE4-B716-C4B2BF979A26}" destId="{9CD546C2-DEF3-4347-8970-442D796A9455}" srcOrd="3" destOrd="0" presId="urn:microsoft.com/office/officeart/2005/8/layout/vList4"/>
    <dgm:cxn modelId="{012D8D2B-B6BA-4372-9EDF-855F089E7546}" type="presParOf" srcId="{7273FBFF-2FD8-4CE4-B716-C4B2BF979A26}" destId="{77625821-F2BB-423E-9735-3F38C07BA234}" srcOrd="4" destOrd="0" presId="urn:microsoft.com/office/officeart/2005/8/layout/vList4"/>
    <dgm:cxn modelId="{579CE40A-BA0C-47E2-BCF0-0295BC75885D}" type="presParOf" srcId="{77625821-F2BB-423E-9735-3F38C07BA234}" destId="{2D23AC49-B8EE-474F-AD2F-76B5659A454D}" srcOrd="0" destOrd="0" presId="urn:microsoft.com/office/officeart/2005/8/layout/vList4"/>
    <dgm:cxn modelId="{E491E56B-750D-4629-B1F0-71D9C716499E}" type="presParOf" srcId="{77625821-F2BB-423E-9735-3F38C07BA234}" destId="{71C99CD9-9C13-463B-A666-BE0C83B82FD8}" srcOrd="1" destOrd="0" presId="urn:microsoft.com/office/officeart/2005/8/layout/vList4"/>
    <dgm:cxn modelId="{E4E90457-2D1B-4CBC-8D36-B6A155A8EC49}" type="presParOf" srcId="{77625821-F2BB-423E-9735-3F38C07BA234}" destId="{F95719EE-BD7D-46D3-97DF-60207A26D429}" srcOrd="2" destOrd="0" presId="urn:microsoft.com/office/officeart/2005/8/layout/vList4"/>
    <dgm:cxn modelId="{C8883358-6000-492E-98E9-CF83BC014AA8}" type="presParOf" srcId="{7273FBFF-2FD8-4CE4-B716-C4B2BF979A26}" destId="{E5C5C528-22EA-45AF-BDA3-046940ABE96B}" srcOrd="5" destOrd="0" presId="urn:microsoft.com/office/officeart/2005/8/layout/vList4"/>
    <dgm:cxn modelId="{DD03FD1F-C715-4FCD-836C-494904BC5664}" type="presParOf" srcId="{7273FBFF-2FD8-4CE4-B716-C4B2BF979A26}" destId="{3B18E218-0421-43FA-BB75-BE3B291EE29E}" srcOrd="6" destOrd="0" presId="urn:microsoft.com/office/officeart/2005/8/layout/vList4"/>
    <dgm:cxn modelId="{5715774E-2932-4623-A6A2-9B8494DBB224}" type="presParOf" srcId="{3B18E218-0421-43FA-BB75-BE3B291EE29E}" destId="{5FFA01B2-278E-4BF4-9400-38793AE5CE80}" srcOrd="0" destOrd="0" presId="urn:microsoft.com/office/officeart/2005/8/layout/vList4"/>
    <dgm:cxn modelId="{163243EB-F5D1-46EB-B51D-3185BB237054}" type="presParOf" srcId="{3B18E218-0421-43FA-BB75-BE3B291EE29E}" destId="{EDD01A5B-F10D-4395-9D79-D0B5DECF2375}" srcOrd="1" destOrd="0" presId="urn:microsoft.com/office/officeart/2005/8/layout/vList4"/>
    <dgm:cxn modelId="{75562B1D-8865-4C68-888F-BDF79F7E8D01}" type="presParOf" srcId="{3B18E218-0421-43FA-BB75-BE3B291EE29E}" destId="{4F327497-BA4D-4CB9-8D0B-ED9501D6891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4544D-A4CB-417A-95F9-F1B638D411A7}">
      <dsp:nvSpPr>
        <dsp:cNvPr id="0" name=""/>
        <dsp:cNvSpPr/>
      </dsp:nvSpPr>
      <dsp:spPr>
        <a:xfrm>
          <a:off x="0" y="0"/>
          <a:ext cx="9245080" cy="908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smtClean="0">
              <a:latin typeface="華康超明體" panose="02020C09000000000000" pitchFamily="49" charset="-120"/>
              <a:ea typeface="華康超明體" panose="02020C09000000000000" pitchFamily="49" charset="-120"/>
            </a:rPr>
            <a:t>掛號費全免</a:t>
          </a:r>
          <a:endParaRPr lang="zh-TW" altLang="en-US" sz="1700" kern="1200" dirty="0">
            <a:latin typeface="華康超明體" panose="02020C09000000000000" pitchFamily="49" charset="-120"/>
            <a:ea typeface="華康超明體" panose="02020C09000000000000" pitchFamily="49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於國防部、國軍退除役官兵輔導委員會</a:t>
          </a:r>
          <a:r>
            <a:rPr lang="en-US" altLang="zh-TW" sz="16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(</a:t>
          </a: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以下稱輔導會</a:t>
          </a:r>
          <a:r>
            <a:rPr lang="en-US" altLang="zh-TW" sz="16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)</a:t>
          </a: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所屬醫療機構</a:t>
          </a:r>
          <a:r>
            <a:rPr lang="en-US" altLang="zh-TW" sz="16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(</a:t>
          </a: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院所</a:t>
          </a:r>
          <a:r>
            <a:rPr lang="en-US" altLang="zh-TW" sz="16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)</a:t>
          </a: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就醫，免收號費</a:t>
          </a:r>
          <a:endParaRPr lang="zh-TW" altLang="en-US" sz="1600" kern="1200" dirty="0">
            <a:latin typeface="標楷體" panose="03000509000000000000" pitchFamily="65" charset="-120"/>
            <a:ea typeface="標楷體" panose="03000509000000000000" pitchFamily="65" charset="-120"/>
            <a:cs typeface="華康香港標準宋體" panose="02020309000000000000" pitchFamily="49" charset="-120"/>
          </a:endParaRPr>
        </a:p>
      </dsp:txBody>
      <dsp:txXfrm>
        <a:off x="1939856" y="0"/>
        <a:ext cx="7305223" cy="908409"/>
      </dsp:txXfrm>
    </dsp:sp>
    <dsp:sp modelId="{6F4634B0-EE23-4E13-9A34-A141F6A9D7F9}">
      <dsp:nvSpPr>
        <dsp:cNvPr id="0" name=""/>
        <dsp:cNvSpPr/>
      </dsp:nvSpPr>
      <dsp:spPr>
        <a:xfrm>
          <a:off x="90840" y="90840"/>
          <a:ext cx="1849016" cy="72672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D18769-D198-4D99-B430-F7B3B193FA7A}">
      <dsp:nvSpPr>
        <dsp:cNvPr id="0" name=""/>
        <dsp:cNvSpPr/>
      </dsp:nvSpPr>
      <dsp:spPr>
        <a:xfrm>
          <a:off x="0" y="1025831"/>
          <a:ext cx="9245080" cy="908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>
              <a:latin typeface="華康超明體" panose="02020C09000000000000" pitchFamily="49" charset="-120"/>
              <a:ea typeface="華康超明體" panose="02020C09000000000000" pitchFamily="49" charset="-120"/>
            </a:rPr>
            <a:t>就診及住院程序</a:t>
          </a:r>
          <a:endParaRPr lang="zh-TW" altLang="en-US" sz="1700" kern="1200" dirty="0">
            <a:latin typeface="華康超明體" panose="02020C09000000000000" pitchFamily="49" charset="-120"/>
            <a:ea typeface="華康超明體" panose="02020C09000000000000" pitchFamily="49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於國防部、輔導會所屬醫療機構</a:t>
          </a:r>
          <a:r>
            <a:rPr lang="en-US" altLang="zh-TW" sz="16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(</a:t>
          </a: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院所</a:t>
          </a:r>
          <a:r>
            <a:rPr lang="en-US" altLang="zh-TW" sz="16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)</a:t>
          </a: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就醫時，比照國軍、榮民就診及住院程序</a:t>
          </a:r>
          <a:endParaRPr lang="zh-TW" altLang="en-US" sz="1600" kern="1200" dirty="0">
            <a:latin typeface="標楷體" panose="03000509000000000000" pitchFamily="65" charset="-120"/>
            <a:ea typeface="標楷體" panose="03000509000000000000" pitchFamily="65" charset="-120"/>
            <a:cs typeface="華康香港標準宋體" panose="02020309000000000000" pitchFamily="49" charset="-120"/>
          </a:endParaRPr>
        </a:p>
      </dsp:txBody>
      <dsp:txXfrm>
        <a:off x="1939856" y="1025831"/>
        <a:ext cx="7305223" cy="908409"/>
      </dsp:txXfrm>
    </dsp:sp>
    <dsp:sp modelId="{B61F8D7A-38EE-4829-A4E1-D05EA2936D36}">
      <dsp:nvSpPr>
        <dsp:cNvPr id="0" name=""/>
        <dsp:cNvSpPr/>
      </dsp:nvSpPr>
      <dsp:spPr>
        <a:xfrm>
          <a:off x="90840" y="1090091"/>
          <a:ext cx="1849016" cy="72672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D23AC49-B8EE-474F-AD2F-76B5659A454D}">
      <dsp:nvSpPr>
        <dsp:cNvPr id="0" name=""/>
        <dsp:cNvSpPr/>
      </dsp:nvSpPr>
      <dsp:spPr>
        <a:xfrm>
          <a:off x="0" y="1998501"/>
          <a:ext cx="9245080" cy="908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>
              <a:latin typeface="華康超明體" panose="02020C09000000000000" pitchFamily="49" charset="-120"/>
              <a:ea typeface="華康超明體" panose="02020C09000000000000" pitchFamily="49" charset="-120"/>
            </a:rPr>
            <a:t>自費檢康檢查及安置就養折扣</a:t>
          </a:r>
          <a:endParaRPr lang="zh-TW" altLang="en-US" sz="1700" kern="1200" dirty="0">
            <a:latin typeface="華康超明體" panose="02020C09000000000000" pitchFamily="49" charset="-120"/>
            <a:ea typeface="華康超明體" panose="02020C09000000000000" pitchFamily="49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於國防部、輔導會所屬醫療機構</a:t>
          </a:r>
          <a:r>
            <a:rPr lang="en-US" altLang="zh-TW" sz="16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(</a:t>
          </a: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院所</a:t>
          </a:r>
          <a:r>
            <a:rPr lang="en-US" altLang="zh-TW" sz="16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)</a:t>
          </a:r>
          <a:r>
            <a:rPr lang="zh-TW" altLang="en-US" sz="16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自費健康檢查及安置就養比照國軍、榮民享優惠折扣。</a:t>
          </a:r>
          <a:endParaRPr lang="zh-TW" altLang="en-US" sz="1600" kern="1200" dirty="0">
            <a:latin typeface="標楷體" panose="03000509000000000000" pitchFamily="65" charset="-120"/>
            <a:ea typeface="標楷體" panose="03000509000000000000" pitchFamily="65" charset="-120"/>
            <a:cs typeface="華康香港標準宋體" panose="02020309000000000000" pitchFamily="49" charset="-120"/>
          </a:endParaRPr>
        </a:p>
      </dsp:txBody>
      <dsp:txXfrm>
        <a:off x="1939856" y="1998501"/>
        <a:ext cx="7305223" cy="908409"/>
      </dsp:txXfrm>
    </dsp:sp>
    <dsp:sp modelId="{71C99CD9-9C13-463B-A666-BE0C83B82FD8}">
      <dsp:nvSpPr>
        <dsp:cNvPr id="0" name=""/>
        <dsp:cNvSpPr/>
      </dsp:nvSpPr>
      <dsp:spPr>
        <a:xfrm>
          <a:off x="90840" y="2089342"/>
          <a:ext cx="1849016" cy="72672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FA01B2-278E-4BF4-9400-38793AE5CE80}">
      <dsp:nvSpPr>
        <dsp:cNvPr id="0" name=""/>
        <dsp:cNvSpPr/>
      </dsp:nvSpPr>
      <dsp:spPr>
        <a:xfrm>
          <a:off x="0" y="3000043"/>
          <a:ext cx="9245080" cy="908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>
              <a:latin typeface="華康超明體" panose="02020C09000000000000" pitchFamily="49" charset="-120"/>
              <a:ea typeface="華康超明體" panose="02020C09000000000000" pitchFamily="49" charset="-120"/>
            </a:rPr>
            <a:t>特定醫療機構，健保部分負擔費全額補助</a:t>
          </a:r>
          <a:endParaRPr lang="zh-TW" altLang="en-US" sz="1700" kern="1200" dirty="0">
            <a:latin typeface="華康超明體" panose="02020C09000000000000" pitchFamily="49" charset="-120"/>
            <a:ea typeface="華康超明體" panose="02020C09000000000000" pitchFamily="49" charset="-12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國防部、輔導會所屬醫療機構</a:t>
          </a:r>
          <a:r>
            <a:rPr lang="en-US" altLang="zh-TW" sz="15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(</a:t>
          </a:r>
          <a:r>
            <a:rPr lang="zh-TW" altLang="en-US" sz="15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院所</a:t>
          </a:r>
          <a:r>
            <a:rPr lang="en-US" altLang="zh-TW" sz="15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)</a:t>
          </a:r>
          <a:r>
            <a:rPr lang="zh-TW" altLang="en-US" sz="15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、所有縣市衛生福利部部立醫院</a:t>
          </a:r>
          <a:endParaRPr lang="zh-TW" altLang="en-US" sz="1500" kern="1200" dirty="0">
            <a:latin typeface="標楷體" panose="03000509000000000000" pitchFamily="65" charset="-120"/>
            <a:ea typeface="標楷體" panose="03000509000000000000" pitchFamily="65" charset="-120"/>
            <a:cs typeface="華康香港標準宋體" panose="02020309000000000000" pitchFamily="49" charset="-12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指定醫院</a:t>
          </a:r>
          <a:r>
            <a:rPr lang="en-US" altLang="zh-TW" sz="15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(</a:t>
          </a:r>
          <a:r>
            <a:rPr lang="zh-TW" altLang="en-US" sz="15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臺大醫院雲林分院、連江縣立醫院</a:t>
          </a:r>
          <a:r>
            <a:rPr lang="en-US" altLang="zh-TW" sz="1500" kern="12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rPr>
            <a:t>)</a:t>
          </a:r>
          <a:endParaRPr lang="zh-TW" altLang="en-US" sz="1500" kern="1200" dirty="0">
            <a:latin typeface="標楷體" panose="03000509000000000000" pitchFamily="65" charset="-120"/>
            <a:ea typeface="標楷體" panose="03000509000000000000" pitchFamily="65" charset="-120"/>
            <a:cs typeface="華康香港標準宋體" panose="02020309000000000000" pitchFamily="49" charset="-120"/>
          </a:endParaRPr>
        </a:p>
      </dsp:txBody>
      <dsp:txXfrm>
        <a:off x="1939856" y="3000043"/>
        <a:ext cx="7305223" cy="908409"/>
      </dsp:txXfrm>
    </dsp:sp>
    <dsp:sp modelId="{EDD01A5B-F10D-4395-9D79-D0B5DECF2375}">
      <dsp:nvSpPr>
        <dsp:cNvPr id="0" name=""/>
        <dsp:cNvSpPr/>
      </dsp:nvSpPr>
      <dsp:spPr>
        <a:xfrm>
          <a:off x="90840" y="3088593"/>
          <a:ext cx="1849016" cy="72672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283E3-C474-4828-A7F2-A8586B482D10}" type="datetimeFigureOut">
              <a:rPr lang="zh-TW" altLang="en-US" smtClean="0"/>
              <a:t>2019/5/2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B236B-5B0A-47CE-8217-7B9ADEA3A9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9846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636C-9ADD-4158-8677-CE9CACCE2D1B}" type="datetimeFigureOut">
              <a:rPr lang="zh-TW" altLang="en-US" smtClean="0"/>
              <a:t>2019/5/2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6D85-7130-4B9B-A90D-6EF7659740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598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636C-9ADD-4158-8677-CE9CACCE2D1B}" type="datetimeFigureOut">
              <a:rPr lang="zh-TW" altLang="en-US" smtClean="0"/>
              <a:t>2019/5/2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6D85-7130-4B9B-A90D-6EF7659740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049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636C-9ADD-4158-8677-CE9CACCE2D1B}" type="datetimeFigureOut">
              <a:rPr lang="zh-TW" altLang="en-US" smtClean="0"/>
              <a:t>2019/5/2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6D85-7130-4B9B-A90D-6EF7659740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311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636C-9ADD-4158-8677-CE9CACCE2D1B}" type="datetimeFigureOut">
              <a:rPr lang="zh-TW" altLang="en-US" smtClean="0"/>
              <a:t>2019/5/2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6D85-7130-4B9B-A90D-6EF7659740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035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636C-9ADD-4158-8677-CE9CACCE2D1B}" type="datetimeFigureOut">
              <a:rPr lang="zh-TW" altLang="en-US" smtClean="0"/>
              <a:t>2019/5/2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6D85-7130-4B9B-A90D-6EF7659740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983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636C-9ADD-4158-8677-CE9CACCE2D1B}" type="datetimeFigureOut">
              <a:rPr lang="zh-TW" altLang="en-US" smtClean="0"/>
              <a:t>2019/5/2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6D85-7130-4B9B-A90D-6EF7659740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138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636C-9ADD-4158-8677-CE9CACCE2D1B}" type="datetimeFigureOut">
              <a:rPr lang="zh-TW" altLang="en-US" smtClean="0"/>
              <a:t>2019/5/2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6D85-7130-4B9B-A90D-6EF7659740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931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636C-9ADD-4158-8677-CE9CACCE2D1B}" type="datetimeFigureOut">
              <a:rPr lang="zh-TW" altLang="en-US" smtClean="0"/>
              <a:t>2019/5/2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6D85-7130-4B9B-A90D-6EF7659740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124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636C-9ADD-4158-8677-CE9CACCE2D1B}" type="datetimeFigureOut">
              <a:rPr lang="zh-TW" altLang="en-US" smtClean="0"/>
              <a:t>2019/5/2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6D85-7130-4B9B-A90D-6EF7659740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947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636C-9ADD-4158-8677-CE9CACCE2D1B}" type="datetimeFigureOut">
              <a:rPr lang="zh-TW" altLang="en-US" smtClean="0"/>
              <a:t>2019/5/2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6D85-7130-4B9B-A90D-6EF7659740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653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636C-9ADD-4158-8677-CE9CACCE2D1B}" type="datetimeFigureOut">
              <a:rPr lang="zh-TW" altLang="en-US" smtClean="0"/>
              <a:t>2019/5/2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6D85-7130-4B9B-A90D-6EF7659740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87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636C-9ADD-4158-8677-CE9CACCE2D1B}" type="datetimeFigureOut">
              <a:rPr lang="zh-TW" altLang="en-US" smtClean="0"/>
              <a:t>2019/5/2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16D85-7130-4B9B-A90D-6EF7659740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68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3000"/>
            <a:lum/>
          </a:blip>
          <a:srcRect/>
          <a:stretch>
            <a:fillRect l="18000" t="2000" r="19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>
              <a:alpha val="9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40024" y="1383168"/>
            <a:ext cx="9144000" cy="1563492"/>
          </a:xfrm>
        </p:spPr>
        <p:txBody>
          <a:bodyPr>
            <a:normAutofit/>
          </a:bodyPr>
          <a:lstStyle/>
          <a:p>
            <a:r>
              <a:rPr lang="zh-TW" altLang="en-US" sz="4400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中央警察大學警察</a:t>
            </a:r>
            <a:r>
              <a:rPr lang="zh-TW" altLang="en-US" sz="4400" dirty="0">
                <a:latin typeface="華康超明體" panose="02020C09000000000000" pitchFamily="49" charset="-120"/>
                <a:ea typeface="華康超明體" panose="02020C09000000000000" pitchFamily="49" charset="-120"/>
              </a:rPr>
              <a:t>消防海</a:t>
            </a:r>
            <a:r>
              <a:rPr lang="zh-TW" altLang="en-US" sz="4400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巡空勤</a:t>
            </a:r>
            <a:r>
              <a:rPr lang="en-US" altLang="zh-TW" sz="4400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/>
            </a:r>
            <a:br>
              <a:rPr lang="en-US" altLang="zh-TW" sz="4400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</a:br>
            <a:r>
              <a:rPr lang="zh-TW" altLang="en-US" sz="4400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人員醫療照護實施方案懶人包</a:t>
            </a:r>
            <a:endParaRPr lang="zh-TW" altLang="en-US" sz="4400" dirty="0">
              <a:latin typeface="華康超明體" panose="02020C09000000000000" pitchFamily="49" charset="-120"/>
              <a:ea typeface="華康超明體" panose="02020C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012024" y="3602040"/>
            <a:ext cx="4292083" cy="1236306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中央警察大學 人事室 </a:t>
            </a:r>
            <a:endParaRPr lang="zh-TW" altLang="en-US" sz="32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2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3000"/>
            <a:lum/>
          </a:blip>
          <a:srcRect/>
          <a:stretch>
            <a:fillRect l="18000" t="2000" r="19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399591" y="2077936"/>
            <a:ext cx="6904654" cy="157075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lt1">
                  <a:alpha val="94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dk1">
              <a:alpha val="9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642187" y="2333963"/>
            <a:ext cx="6736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為體恤警察、消防、海岸巡防及空中勤務人員工作性質特殊，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致罹患疾病或意外情形均較一般公務人員為高。蔡英文總統於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出席「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年警察節慶祝大會」指示：建議比照國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軍醫療照護，提供更多資源支持員警身心醫療照護。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 smtClean="0">
              <a:solidFill>
                <a:srgbClr val="C00000"/>
              </a:solidFill>
              <a:latin typeface="華康中明體" panose="02020509000000000000" pitchFamily="49" charset="-120"/>
              <a:ea typeface="華康中明體" panose="02020509000000000000" pitchFamily="49" charset="-120"/>
            </a:endParaRPr>
          </a:p>
          <a:p>
            <a:endParaRPr lang="zh-TW" altLang="en-US" dirty="0">
              <a:solidFill>
                <a:srgbClr val="C00000"/>
              </a:solidFill>
              <a:latin typeface="華康中明體" panose="02020509000000000000" pitchFamily="49" charset="-120"/>
              <a:ea typeface="華康中明體" panose="02020509000000000000" pitchFamily="49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99591" y="933061"/>
            <a:ext cx="1866123" cy="727788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422920" y="991474"/>
            <a:ext cx="1908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華康超明體" panose="02020C09000000000000" pitchFamily="49" charset="-120"/>
                <a:ea typeface="華康超明體" panose="02020C09000000000000" pitchFamily="49" charset="-120"/>
              </a:rPr>
              <a:t>背景說明</a:t>
            </a:r>
            <a:endParaRPr lang="zh-TW" altLang="en-US" sz="3200" dirty="0">
              <a:solidFill>
                <a:schemeClr val="bg1"/>
              </a:solidFill>
              <a:latin typeface="華康超明體" panose="02020C09000000000000" pitchFamily="49" charset="-120"/>
              <a:ea typeface="華康超明體" panose="02020C09000000000000" pitchFamily="49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399591" y="4083401"/>
            <a:ext cx="6904654" cy="157075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lt1">
                  <a:alpha val="94000"/>
                </a:schemeClr>
              </a:solidFill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1651518" y="1931436"/>
            <a:ext cx="1614196" cy="299887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0134" y="3951799"/>
            <a:ext cx="1615580" cy="304826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1931437" y="1882997"/>
            <a:ext cx="1231641" cy="374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體恤辛勞</a:t>
            </a:r>
            <a:endParaRPr lang="zh-TW" altLang="en-US" dirty="0">
              <a:latin typeface="華康超明體" panose="02020C09000000000000" pitchFamily="49" charset="-120"/>
              <a:ea typeface="華康超明體" panose="02020C09000000000000" pitchFamily="49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922105" y="3898660"/>
            <a:ext cx="1231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彰顯照</a:t>
            </a:r>
            <a:r>
              <a:rPr lang="zh-TW" altLang="en-US" dirty="0">
                <a:latin typeface="華康超明體" panose="02020C09000000000000" pitchFamily="49" charset="-120"/>
                <a:ea typeface="華康超明體" panose="02020C09000000000000" pitchFamily="49" charset="-120"/>
              </a:rPr>
              <a:t>護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1682616" y="4324495"/>
            <a:ext cx="6736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考量警察、消防、海岸巡防及空勤人員因健康因素而申請提早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退休，為彰顯政府照顧退休警察、消防海岸巡防及空勤人員及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因公死亡人員遺眷，爰比照現職人員給予醫療照顧，對其生活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則能多一分保障。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536" y="2516473"/>
            <a:ext cx="2613956" cy="2708668"/>
          </a:xfrm>
          <a:prstGeom prst="rect">
            <a:avLst/>
          </a:prstGeom>
          <a:solidFill>
            <a:schemeClr val="dk1">
              <a:alpha val="98000"/>
            </a:schemeClr>
          </a:solidFill>
          <a:ln>
            <a:noFill/>
          </a:ln>
          <a:effectLst>
            <a:glow>
              <a:schemeClr val="accent1">
                <a:alpha val="53000"/>
              </a:schemeClr>
            </a:glow>
            <a:outerShdw blurRad="330200" dir="5400000" algn="ctr" rotWithShape="0">
              <a:srgbClr val="000000">
                <a:alpha val="61000"/>
              </a:srgbClr>
            </a:outerShdw>
            <a:reflection endPos="0" dist="50800" dir="5400000" sy="-100000" algn="bl" rotWithShape="0"/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09334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3000"/>
            <a:lum/>
          </a:blip>
          <a:srcRect/>
          <a:stretch>
            <a:fillRect l="18000" t="2000" r="19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0"/>
            <a:ext cx="12164370" cy="6858000"/>
          </a:xfrm>
          <a:prstGeom prst="rect">
            <a:avLst/>
          </a:prstGeom>
          <a:solidFill>
            <a:schemeClr val="dk1">
              <a:alpha val="9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399590" y="1830605"/>
            <a:ext cx="9358606" cy="405701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lt1">
                  <a:alpha val="94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 smtClean="0">
              <a:solidFill>
                <a:srgbClr val="C00000"/>
              </a:solidFill>
              <a:latin typeface="華康中明體" panose="02020509000000000000" pitchFamily="49" charset="-120"/>
              <a:ea typeface="華康中明體" panose="02020509000000000000" pitchFamily="49" charset="-120"/>
            </a:endParaRPr>
          </a:p>
          <a:p>
            <a:endParaRPr lang="zh-TW" altLang="en-US" dirty="0">
              <a:solidFill>
                <a:srgbClr val="C00000"/>
              </a:solidFill>
              <a:latin typeface="華康中明體" panose="02020509000000000000" pitchFamily="49" charset="-120"/>
              <a:ea typeface="華康中明體" panose="02020509000000000000" pitchFamily="49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99591" y="933061"/>
            <a:ext cx="1866123" cy="727788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422920" y="991474"/>
            <a:ext cx="1908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華康超明體" panose="02020C09000000000000" pitchFamily="49" charset="-120"/>
                <a:ea typeface="華康超明體" panose="02020C09000000000000" pitchFamily="49" charset="-120"/>
              </a:rPr>
              <a:t>適用對</a:t>
            </a:r>
            <a:r>
              <a:rPr lang="zh-TW" altLang="en-US" sz="3200" dirty="0">
                <a:solidFill>
                  <a:schemeClr val="bg1"/>
                </a:solidFill>
                <a:latin typeface="華康超明體" panose="02020C09000000000000" pitchFamily="49" charset="-120"/>
                <a:ea typeface="華康超明體" panose="02020C09000000000000" pitchFamily="49" charset="-120"/>
              </a:rPr>
              <a:t>象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1894115" y="1841145"/>
            <a:ext cx="155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一、現職人員</a:t>
            </a:r>
            <a:endParaRPr lang="zh-TW" altLang="en-US" dirty="0">
              <a:latin typeface="華康超明體" panose="02020C09000000000000" pitchFamily="49" charset="-120"/>
              <a:ea typeface="華康超明體" panose="02020C09000000000000" pitchFamily="49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856790" y="2130071"/>
            <a:ext cx="73991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須具備「警察官資格」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包含一般行政人員及教育人員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須為「警察、消防、海岸巡防及空中勤務機關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下稱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各適用機關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編制內人員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類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不具備「警察官資格」，但由內政部認定實際執行勤務者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須為各適用機關編制內人員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828798" y="4168632"/>
            <a:ext cx="155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華康超明體" panose="02020C09000000000000" pitchFamily="49" charset="-120"/>
                <a:ea typeface="華康超明體" panose="02020C09000000000000" pitchFamily="49" charset="-120"/>
              </a:rPr>
              <a:t>二</a:t>
            </a:r>
            <a:r>
              <a:rPr lang="zh-TW" altLang="en-US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、退休人員</a:t>
            </a:r>
            <a:endParaRPr lang="zh-TW" altLang="en-US" dirty="0">
              <a:latin typeface="華康超明體" panose="02020C09000000000000" pitchFamily="49" charset="-120"/>
              <a:ea typeface="華康超明體" panose="02020C09000000000000" pitchFamily="49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894113" y="4500218"/>
            <a:ext cx="7399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與現職人員相同，惟須各適用機關任職合計滿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年以上。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1847460" y="4875120"/>
            <a:ext cx="155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三、遺眷</a:t>
            </a:r>
            <a:endParaRPr lang="zh-TW" altLang="en-US" dirty="0">
              <a:latin typeface="華康超明體" panose="02020C09000000000000" pitchFamily="49" charset="-120"/>
              <a:ea typeface="華康超明體" panose="02020C09000000000000" pitchFamily="49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1856790" y="5179914"/>
            <a:ext cx="7399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在各適用機關編制內符合「因公死亡」人員遺眷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含父母、未再婚配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偶、未成年或已成年身心障礙而無謀生能力之子女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，家戶代表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圖說文字 1"/>
          <p:cNvSpPr/>
          <p:nvPr/>
        </p:nvSpPr>
        <p:spPr>
          <a:xfrm rot="5400000">
            <a:off x="10020018" y="4249354"/>
            <a:ext cx="1569660" cy="2719045"/>
          </a:xfrm>
          <a:prstGeom prst="wedgeRectCallout">
            <a:avLst/>
          </a:prstGeom>
          <a:solidFill>
            <a:schemeClr val="accent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9442579" y="4824046"/>
            <a:ext cx="2721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u="sng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「因公死亡」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：符合原公務人員撫卹法第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5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條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1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項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1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至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3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款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(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冒險犯難、公差遇險等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)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、符合公務人員退休資遣撫卹法第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53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條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2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項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1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至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3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款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(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搶救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災害、辦公猝發意外、疾病等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)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22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3000"/>
            <a:lum/>
          </a:blip>
          <a:srcRect/>
          <a:stretch>
            <a:fillRect l="18000" t="2000" r="19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dk1">
              <a:alpha val="9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zh-TW" altLang="en-US"/>
          </a:p>
          <a:p>
            <a:pPr lvl="0"/>
            <a:r>
              <a:rPr lang="zh-TW" altLang="en-US"/>
              <a:t>	</a:t>
            </a:r>
          </a:p>
          <a:p>
            <a:pPr lvl="0"/>
            <a:r>
              <a:rPr lang="zh-TW" altLang="en-US"/>
              <a:t>	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 smtClean="0">
              <a:solidFill>
                <a:srgbClr val="C00000"/>
              </a:solidFill>
              <a:latin typeface="華康中明體" panose="02020509000000000000" pitchFamily="49" charset="-120"/>
              <a:ea typeface="華康中明體" panose="02020509000000000000" pitchFamily="49" charset="-120"/>
            </a:endParaRPr>
          </a:p>
          <a:p>
            <a:endParaRPr lang="zh-TW" altLang="en-US" dirty="0">
              <a:solidFill>
                <a:srgbClr val="C00000"/>
              </a:solidFill>
              <a:latin typeface="華康中明體" panose="02020509000000000000" pitchFamily="49" charset="-120"/>
              <a:ea typeface="華康中明體" panose="02020509000000000000" pitchFamily="49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99591" y="933061"/>
            <a:ext cx="1866123" cy="727788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422920" y="991474"/>
            <a:ext cx="1908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華康超明體" panose="02020C09000000000000" pitchFamily="49" charset="-120"/>
                <a:ea typeface="華康超明體" panose="02020C09000000000000" pitchFamily="49" charset="-120"/>
              </a:rPr>
              <a:t>照護項</a:t>
            </a:r>
            <a:r>
              <a:rPr lang="zh-TW" altLang="en-US" sz="3200" dirty="0">
                <a:solidFill>
                  <a:schemeClr val="bg1"/>
                </a:solidFill>
                <a:latin typeface="華康超明體" panose="02020C09000000000000" pitchFamily="49" charset="-120"/>
                <a:ea typeface="華康超明體" panose="02020C09000000000000" pitchFamily="49" charset="-120"/>
              </a:rPr>
              <a:t>目</a:t>
            </a:r>
          </a:p>
        </p:txBody>
      </p:sp>
      <p:graphicFrame>
        <p:nvGraphicFramePr>
          <p:cNvPr id="18" name="資料庫圖表 17"/>
          <p:cNvGraphicFramePr/>
          <p:nvPr>
            <p:extLst>
              <p:ext uri="{D42A27DB-BD31-4B8C-83A1-F6EECF244321}">
                <p14:modId xmlns:p14="http://schemas.microsoft.com/office/powerpoint/2010/main" val="2818969259"/>
              </p:ext>
            </p:extLst>
          </p:nvPr>
        </p:nvGraphicFramePr>
        <p:xfrm>
          <a:off x="1422920" y="1719262"/>
          <a:ext cx="9245080" cy="3908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4972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3000"/>
            <a:lum/>
          </a:blip>
          <a:srcRect/>
          <a:stretch>
            <a:fillRect l="18000" t="2000" r="19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dk1">
              <a:alpha val="9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 smtClean="0">
              <a:solidFill>
                <a:srgbClr val="C00000"/>
              </a:solidFill>
              <a:latin typeface="華康中明體" panose="02020509000000000000" pitchFamily="49" charset="-120"/>
              <a:ea typeface="華康中明體" panose="02020509000000000000" pitchFamily="49" charset="-120"/>
            </a:endParaRPr>
          </a:p>
          <a:p>
            <a:endParaRPr lang="zh-TW" altLang="en-US" dirty="0">
              <a:solidFill>
                <a:srgbClr val="C00000"/>
              </a:solidFill>
              <a:latin typeface="華康中明體" panose="02020509000000000000" pitchFamily="49" charset="-120"/>
              <a:ea typeface="華康中明體" panose="02020509000000000000" pitchFamily="49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99591" y="933061"/>
            <a:ext cx="1866123" cy="727788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422920" y="991474"/>
            <a:ext cx="1908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華康超明體" panose="02020C09000000000000" pitchFamily="49" charset="-120"/>
                <a:ea typeface="華康超明體" panose="02020C09000000000000" pitchFamily="49" charset="-120"/>
              </a:rPr>
              <a:t>就醫流程</a:t>
            </a:r>
            <a:endParaRPr lang="zh-TW" altLang="en-US" sz="3200" dirty="0">
              <a:solidFill>
                <a:schemeClr val="bg1"/>
              </a:solidFill>
              <a:latin typeface="華康超明體" panose="02020C09000000000000" pitchFamily="49" charset="-120"/>
              <a:ea typeface="華康超明體" panose="02020C09000000000000" pitchFamily="49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751" y="857638"/>
            <a:ext cx="4139265" cy="5142724"/>
          </a:xfrm>
          <a:prstGeom prst="rect">
            <a:avLst/>
          </a:prstGeom>
        </p:spPr>
      </p:pic>
      <p:sp>
        <p:nvSpPr>
          <p:cNvPr id="2" name="矩形圖說文字 1"/>
          <p:cNvSpPr/>
          <p:nvPr/>
        </p:nvSpPr>
        <p:spPr>
          <a:xfrm rot="5400000">
            <a:off x="8657488" y="713725"/>
            <a:ext cx="1323233" cy="2337011"/>
          </a:xfrm>
          <a:prstGeom prst="wedgeRectCallout">
            <a:avLst/>
          </a:prstGeom>
          <a:solidFill>
            <a:schemeClr val="accent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8201609" y="1220408"/>
            <a:ext cx="2258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以「警察證」、「退休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endParaRPr>
          </a:p>
          <a:p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警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察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證」為主。必要時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endParaRPr>
          </a:p>
          <a:p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，亦可以其他身分證明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endParaRPr>
          </a:p>
          <a:p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文件，如</a:t>
            </a:r>
            <a:r>
              <a:rPr lang="zh-TW" altLang="en-US" sz="1600" u="sng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身分證、駕照</a:t>
            </a:r>
            <a:endParaRPr lang="en-US" altLang="zh-TW" sz="1600" u="sng" dirty="0" smtClean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endParaRPr>
          </a:p>
          <a:p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等代替。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endParaRPr>
          </a:p>
        </p:txBody>
      </p:sp>
      <p:sp>
        <p:nvSpPr>
          <p:cNvPr id="22" name="矩形圖說文字 21"/>
          <p:cNvSpPr/>
          <p:nvPr/>
        </p:nvSpPr>
        <p:spPr>
          <a:xfrm rot="16200000">
            <a:off x="2475153" y="1522549"/>
            <a:ext cx="1581122" cy="2337011"/>
          </a:xfrm>
          <a:prstGeom prst="wedgeRectCallout">
            <a:avLst/>
          </a:prstGeom>
          <a:solidFill>
            <a:schemeClr val="accent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2097208" y="1865302"/>
            <a:ext cx="2258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香港標準宋體" panose="02020309000000000000" pitchFamily="49" charset="-120"/>
              </a:rPr>
              <a:t>若發現自己為適用人員，而就醫時未能享有補助者，得事後檢具相關證明向本校人事室申請補助，並請求資料登入補助名冊中。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  <a:cs typeface="華康香港標準宋體" panose="02020309000000000000" pitchFamily="49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9409251" y="5853213"/>
            <a:ext cx="1987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資料來源：警政署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042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3000"/>
            <a:lum/>
          </a:blip>
          <a:srcRect/>
          <a:stretch>
            <a:fillRect l="18000" t="2000" r="19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>
              <a:alpha val="9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399591" y="933061"/>
            <a:ext cx="1866123" cy="727788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422920" y="991474"/>
            <a:ext cx="1908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華康超明體" panose="02020C09000000000000" pitchFamily="49" charset="-120"/>
                <a:ea typeface="華康超明體" panose="02020C09000000000000" pitchFamily="49" charset="-120"/>
              </a:rPr>
              <a:t>醫療院所</a:t>
            </a:r>
            <a:endParaRPr lang="zh-TW" altLang="en-US" sz="3200" dirty="0">
              <a:solidFill>
                <a:schemeClr val="bg1"/>
              </a:solidFill>
              <a:latin typeface="華康超明體" panose="02020C09000000000000" pitchFamily="49" charset="-120"/>
              <a:ea typeface="華康超明體" panose="02020C09000000000000" pitchFamily="49" charset="-120"/>
            </a:endParaRPr>
          </a:p>
        </p:txBody>
      </p:sp>
      <p:grpSp>
        <p:nvGrpSpPr>
          <p:cNvPr id="29" name="群組 28"/>
          <p:cNvGrpSpPr/>
          <p:nvPr/>
        </p:nvGrpSpPr>
        <p:grpSpPr>
          <a:xfrm>
            <a:off x="1311403" y="1940767"/>
            <a:ext cx="2542139" cy="4522130"/>
            <a:chOff x="1376718" y="1931436"/>
            <a:chExt cx="2542139" cy="4522130"/>
          </a:xfrm>
        </p:grpSpPr>
        <p:sp>
          <p:nvSpPr>
            <p:cNvPr id="8" name="矩形 7"/>
            <p:cNvSpPr/>
            <p:nvPr/>
          </p:nvSpPr>
          <p:spPr>
            <a:xfrm>
              <a:off x="1399591" y="2077937"/>
              <a:ext cx="2519266" cy="3501769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lt1">
                    <a:alpha val="94000"/>
                  </a:schemeClr>
                </a:solidFill>
              </a:endParaRP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1376718" y="2298582"/>
              <a:ext cx="2514146" cy="4154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三軍總醫院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三軍總醫院基隆分院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三軍總醫院澎湖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分院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國軍桃園總醫院</a:t>
              </a: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三軍總醫院松山分院</a:t>
              </a: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三軍總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醫院北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投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分院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國軍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新竹地區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國軍臺中總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國軍臺中總醫院中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清分院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國軍高雄總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國軍高雄總醫院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屏東分院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高雄總醫院左營分院</a:t>
              </a: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高雄總醫院岡山分院</a:t>
              </a: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國軍花蓮總醫院</a:t>
              </a:r>
            </a:p>
            <a:p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1651518" y="1931436"/>
              <a:ext cx="2062066" cy="299887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2" name="文字方塊 11"/>
          <p:cNvSpPr txBox="1"/>
          <p:nvPr/>
        </p:nvSpPr>
        <p:spPr>
          <a:xfrm>
            <a:off x="2230018" y="1882997"/>
            <a:ext cx="970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國防</a:t>
            </a:r>
            <a:r>
              <a:rPr lang="zh-TW" altLang="en-US" dirty="0">
                <a:latin typeface="華康超明體" panose="02020C09000000000000" pitchFamily="49" charset="-120"/>
                <a:ea typeface="華康超明體" panose="02020C09000000000000" pitchFamily="49" charset="-120"/>
              </a:rPr>
              <a:t>部</a:t>
            </a:r>
          </a:p>
        </p:txBody>
      </p:sp>
      <p:grpSp>
        <p:nvGrpSpPr>
          <p:cNvPr id="30" name="群組 29"/>
          <p:cNvGrpSpPr/>
          <p:nvPr/>
        </p:nvGrpSpPr>
        <p:grpSpPr>
          <a:xfrm>
            <a:off x="3984177" y="1961214"/>
            <a:ext cx="2600648" cy="3722910"/>
            <a:chOff x="4105476" y="1961214"/>
            <a:chExt cx="2600648" cy="3722910"/>
          </a:xfrm>
        </p:grpSpPr>
        <p:sp>
          <p:nvSpPr>
            <p:cNvPr id="9" name="矩形 8"/>
            <p:cNvSpPr/>
            <p:nvPr/>
          </p:nvSpPr>
          <p:spPr>
            <a:xfrm>
              <a:off x="4114802" y="2105842"/>
              <a:ext cx="2591322" cy="3473864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lt1">
                    <a:alpha val="94000"/>
                  </a:schemeClr>
                </a:solidFill>
              </a:endParaRPr>
            </a:p>
          </p:txBody>
        </p:sp>
        <p:sp>
          <p:nvSpPr>
            <p:cNvPr id="24" name="圓角矩形 23"/>
            <p:cNvSpPr/>
            <p:nvPr/>
          </p:nvSpPr>
          <p:spPr>
            <a:xfrm>
              <a:off x="4381770" y="1961214"/>
              <a:ext cx="2062066" cy="299887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4105476" y="2298582"/>
              <a:ext cx="2514146" cy="3385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臺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北榮民總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臺北榮民總醫院桃園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分院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臺北榮民總醫院新竹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分院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臺北榮民總醫院蘇澳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分院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臺北榮民總醫院員山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分院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臺北榮民總醫院玉里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分院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臺北榮民總醫院鳳林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分院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臺北榮民總醫院臺東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分院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臺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中榮民總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臺中榮民總醫院埔里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分院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臺中榮民總醫院嘉義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分院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臺中榮民總醫院灣橋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分院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高雄榮民總醫院臺南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分院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高雄榮民總醫院屏東分院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4821002" y="1916511"/>
            <a:ext cx="970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輔導會</a:t>
            </a:r>
            <a:endParaRPr lang="zh-TW" altLang="en-US" dirty="0">
              <a:latin typeface="華康超明體" panose="02020C09000000000000" pitchFamily="49" charset="-120"/>
              <a:ea typeface="華康超明體" panose="02020C09000000000000" pitchFamily="49" charset="-120"/>
            </a:endParaRPr>
          </a:p>
        </p:txBody>
      </p:sp>
      <p:grpSp>
        <p:nvGrpSpPr>
          <p:cNvPr id="31" name="群組 30"/>
          <p:cNvGrpSpPr/>
          <p:nvPr/>
        </p:nvGrpSpPr>
        <p:grpSpPr>
          <a:xfrm>
            <a:off x="6817755" y="1965120"/>
            <a:ext cx="2519266" cy="3954448"/>
            <a:chOff x="7069682" y="1965120"/>
            <a:chExt cx="2519266" cy="3954448"/>
          </a:xfrm>
        </p:grpSpPr>
        <p:sp>
          <p:nvSpPr>
            <p:cNvPr id="21" name="矩形 20"/>
            <p:cNvSpPr/>
            <p:nvPr/>
          </p:nvSpPr>
          <p:spPr>
            <a:xfrm>
              <a:off x="7069682" y="2105876"/>
              <a:ext cx="2519266" cy="3501769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lt1">
                    <a:alpha val="94000"/>
                  </a:schemeClr>
                </a:solidFill>
              </a:endParaRPr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7074802" y="2318582"/>
              <a:ext cx="1138784" cy="3600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基隆醫院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臺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北醫院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桃園醫院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苗栗醫院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豐原醫院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臺中醫院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彰化醫院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南投醫院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花蓮醫院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玉里醫院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嘉義醫院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朴子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金門醫院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澎湖醫院</a:t>
              </a:r>
              <a:endPara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8110128" y="2335457"/>
              <a:ext cx="1478819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新營醫院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臺南醫院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臺東醫院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旗山醫院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屏東醫院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胸腔病院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恆春旅遊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醫院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pic>
          <p:nvPicPr>
            <p:cNvPr id="19" name="圖片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22607" y="2023791"/>
              <a:ext cx="2060627" cy="298730"/>
            </a:xfrm>
            <a:prstGeom prst="rect">
              <a:avLst/>
            </a:prstGeom>
          </p:spPr>
        </p:pic>
        <p:sp>
          <p:nvSpPr>
            <p:cNvPr id="16" name="文字方塊 15"/>
            <p:cNvSpPr txBox="1"/>
            <p:nvPr/>
          </p:nvSpPr>
          <p:spPr>
            <a:xfrm>
              <a:off x="7495032" y="1965120"/>
              <a:ext cx="18318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>
                  <a:latin typeface="華康超明體" panose="02020C09000000000000" pitchFamily="49" charset="-120"/>
                  <a:ea typeface="華康超明體" panose="02020C09000000000000" pitchFamily="49" charset="-120"/>
                </a:rPr>
                <a:t>衛福部部立醫院</a:t>
              </a:r>
              <a:endParaRPr lang="zh-TW" altLang="en-US" dirty="0">
                <a:latin typeface="華康超明體" panose="02020C09000000000000" pitchFamily="49" charset="-120"/>
                <a:ea typeface="華康超明體" panose="02020C09000000000000" pitchFamily="49" charset="-120"/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9468877" y="2121829"/>
            <a:ext cx="1445914" cy="350176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lt1">
                  <a:alpha val="94000"/>
                </a:schemeClr>
              </a:solidFill>
            </a:endParaRPr>
          </a:p>
        </p:txBody>
      </p:sp>
      <p:pic>
        <p:nvPicPr>
          <p:cNvPr id="27" name="圖片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0960" y="2013584"/>
            <a:ext cx="1192346" cy="298730"/>
          </a:xfrm>
          <a:prstGeom prst="rect">
            <a:avLst/>
          </a:prstGeom>
        </p:spPr>
      </p:pic>
      <p:sp>
        <p:nvSpPr>
          <p:cNvPr id="26" name="文字方塊 25"/>
          <p:cNvSpPr txBox="1"/>
          <p:nvPr/>
        </p:nvSpPr>
        <p:spPr>
          <a:xfrm>
            <a:off x="9676049" y="1957451"/>
            <a:ext cx="117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指定</a:t>
            </a:r>
            <a:r>
              <a:rPr lang="zh-TW" altLang="en-US" dirty="0">
                <a:latin typeface="華康超明體" panose="02020C09000000000000" pitchFamily="49" charset="-120"/>
                <a:ea typeface="華康超明體" panose="02020C09000000000000" pitchFamily="49" charset="-120"/>
              </a:rPr>
              <a:t>醫院</a:t>
            </a:r>
          </a:p>
        </p:txBody>
      </p:sp>
      <p:sp>
        <p:nvSpPr>
          <p:cNvPr id="32" name="文字方塊 31"/>
          <p:cNvSpPr txBox="1"/>
          <p:nvPr/>
        </p:nvSpPr>
        <p:spPr>
          <a:xfrm>
            <a:off x="9451669" y="2332650"/>
            <a:ext cx="16890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臺大醫院雲林</a:t>
            </a:r>
            <a:endParaRPr lang="en-US" altLang="zh-TW" sz="1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分院</a:t>
            </a:r>
            <a:endParaRPr lang="en-US" altLang="zh-TW" sz="1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連江縣立醫院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4" name="雲朵形 33"/>
          <p:cNvSpPr/>
          <p:nvPr/>
        </p:nvSpPr>
        <p:spPr>
          <a:xfrm>
            <a:off x="2034074" y="5413982"/>
            <a:ext cx="3408320" cy="936875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文字方塊 34"/>
          <p:cNvSpPr txBox="1"/>
          <p:nvPr/>
        </p:nvSpPr>
        <p:spPr>
          <a:xfrm>
            <a:off x="2441697" y="5591218"/>
            <a:ext cx="2803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掛號費全免、就診住院程序、健檢安置就養、部分負擔補助</a:t>
            </a:r>
            <a:endParaRPr lang="en-US" altLang="zh-TW" sz="1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6" name="雲朵形 35"/>
          <p:cNvSpPr/>
          <p:nvPr/>
        </p:nvSpPr>
        <p:spPr>
          <a:xfrm>
            <a:off x="8289237" y="5206482"/>
            <a:ext cx="1847461" cy="765110"/>
          </a:xfrm>
          <a:prstGeom prst="cloud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8463807" y="5425834"/>
            <a:ext cx="1529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僅</a:t>
            </a:r>
            <a:r>
              <a:rPr lang="zh-TW" altLang="en-US" sz="1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部分負擔補助</a:t>
            </a:r>
            <a:endParaRPr lang="en-US" altLang="zh-TW" sz="1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283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3000"/>
            <a:lum/>
          </a:blip>
          <a:srcRect/>
          <a:stretch>
            <a:fillRect l="18000" t="2000" r="19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0"/>
            <a:ext cx="12164370" cy="6858000"/>
          </a:xfrm>
          <a:prstGeom prst="rect">
            <a:avLst/>
          </a:prstGeom>
          <a:solidFill>
            <a:schemeClr val="dk1">
              <a:alpha val="9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407903" y="1830605"/>
            <a:ext cx="9358606" cy="405701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lt1">
                  <a:alpha val="94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99591" y="933061"/>
            <a:ext cx="1866123" cy="727788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422920" y="991474"/>
            <a:ext cx="1908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華康超明體" panose="02020C09000000000000" pitchFamily="49" charset="-120"/>
                <a:ea typeface="華康超明體" panose="02020C09000000000000" pitchFamily="49" charset="-120"/>
              </a:rPr>
              <a:t>聯絡資訊</a:t>
            </a:r>
            <a:endParaRPr lang="zh-TW" altLang="en-US" sz="3200" dirty="0">
              <a:solidFill>
                <a:schemeClr val="bg1"/>
              </a:solidFill>
              <a:latin typeface="華康超明體" panose="02020C09000000000000" pitchFamily="49" charset="-120"/>
              <a:ea typeface="華康超明體" panose="02020C09000000000000" pitchFamily="49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860862" y="1899336"/>
            <a:ext cx="3110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一</a:t>
            </a:r>
            <a:r>
              <a:rPr lang="zh-TW" altLang="en-US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、中央警察大學</a:t>
            </a:r>
            <a:r>
              <a:rPr lang="en-US" altLang="zh-TW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(</a:t>
            </a:r>
            <a:r>
              <a:rPr lang="zh-TW" altLang="en-US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人事室</a:t>
            </a:r>
            <a:r>
              <a:rPr lang="en-US" altLang="zh-TW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)</a:t>
            </a:r>
            <a:endParaRPr lang="zh-TW" altLang="en-US" dirty="0">
              <a:latin typeface="華康超明體" panose="02020C09000000000000" pitchFamily="49" charset="-120"/>
              <a:ea typeface="華康超明體" panose="02020C09000000000000" pitchFamily="49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865103" y="2277019"/>
            <a:ext cx="170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03-3281890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865103" y="2630154"/>
            <a:ext cx="3110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華康超明體" panose="02020C09000000000000" pitchFamily="49" charset="-120"/>
                <a:ea typeface="華康超明體" panose="02020C09000000000000" pitchFamily="49" charset="-120"/>
              </a:rPr>
              <a:t>二</a:t>
            </a:r>
            <a:r>
              <a:rPr lang="zh-TW" altLang="en-US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、國防部軍醫局</a:t>
            </a:r>
            <a:endParaRPr lang="zh-TW" altLang="en-US" dirty="0">
              <a:latin typeface="華康超明體" panose="02020C09000000000000" pitchFamily="49" charset="-120"/>
              <a:ea typeface="華康超明體" panose="02020C09000000000000" pitchFamily="49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865103" y="3032216"/>
            <a:ext cx="170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02-85099264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1875706" y="3384337"/>
            <a:ext cx="3110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三、輔導會就醫保健處</a:t>
            </a:r>
            <a:endParaRPr lang="zh-TW" altLang="en-US" dirty="0">
              <a:latin typeface="華康超明體" panose="02020C09000000000000" pitchFamily="49" charset="-120"/>
              <a:ea typeface="華康超明體" panose="02020C09000000000000" pitchFamily="49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1873415" y="3752673"/>
            <a:ext cx="170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02-27571367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1885800" y="4104387"/>
            <a:ext cx="3110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華康超明體" panose="02020C09000000000000" pitchFamily="49" charset="-120"/>
                <a:ea typeface="華康超明體" panose="02020C09000000000000" pitchFamily="49" charset="-120"/>
              </a:rPr>
              <a:t>四</a:t>
            </a:r>
            <a:r>
              <a:rPr lang="zh-TW" altLang="en-US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、衛福部醫福會</a:t>
            </a:r>
            <a:endParaRPr lang="zh-TW" altLang="en-US" dirty="0">
              <a:latin typeface="華康超明體" panose="02020C09000000000000" pitchFamily="49" charset="-120"/>
              <a:ea typeface="華康超明體" panose="02020C09000000000000" pitchFamily="49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1902423" y="5165147"/>
            <a:ext cx="2403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02-27065866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2640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1885798" y="4473716"/>
            <a:ext cx="2553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049-2332161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3234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1884020" y="4817949"/>
            <a:ext cx="3110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華康超明體" panose="02020C09000000000000" pitchFamily="49" charset="-120"/>
                <a:ea typeface="華康超明體" panose="02020C09000000000000" pitchFamily="49" charset="-120"/>
              </a:rPr>
              <a:t>五</a:t>
            </a:r>
            <a:r>
              <a:rPr lang="zh-TW" altLang="en-US" dirty="0" smtClean="0">
                <a:latin typeface="華康超明體" panose="02020C09000000000000" pitchFamily="49" charset="-120"/>
                <a:ea typeface="華康超明體" panose="02020C09000000000000" pitchFamily="49" charset="-120"/>
              </a:rPr>
              <a:t>、健保署</a:t>
            </a:r>
            <a:endParaRPr lang="zh-TW" altLang="en-US" dirty="0">
              <a:latin typeface="華康超明體" panose="02020C09000000000000" pitchFamily="49" charset="-120"/>
              <a:ea typeface="華康超明體" panose="02020C09000000000000" pitchFamily="49" charset="-12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8077">
            <a:off x="5499401" y="2293082"/>
            <a:ext cx="4431176" cy="29520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1920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916</Words>
  <Application>Microsoft Office PowerPoint</Application>
  <PresentationFormat>寬螢幕</PresentationFormat>
  <Paragraphs>121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華康中明體</vt:lpstr>
      <vt:lpstr>華康香港標準宋體</vt:lpstr>
      <vt:lpstr>華康超明體</vt:lpstr>
      <vt:lpstr>新細明體</vt:lpstr>
      <vt:lpstr>標楷體</vt:lpstr>
      <vt:lpstr>Arial</vt:lpstr>
      <vt:lpstr>Calibri</vt:lpstr>
      <vt:lpstr>Calibri Light</vt:lpstr>
      <vt:lpstr>Office 佈景主題</vt:lpstr>
      <vt:lpstr>中央警察大學警察消防海巡空勤 人員醫療照護實施方案懶人包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警察消防海巡空勤人員醫療照護實施方案懶人包</dc:title>
  <dc:creator>Windows 使用者</dc:creator>
  <cp:lastModifiedBy>Windows 使用者</cp:lastModifiedBy>
  <cp:revision>39</cp:revision>
  <cp:lastPrinted>2019-05-01T07:35:37Z</cp:lastPrinted>
  <dcterms:created xsi:type="dcterms:W3CDTF">2019-04-30T01:52:34Z</dcterms:created>
  <dcterms:modified xsi:type="dcterms:W3CDTF">2019-05-02T07:43:23Z</dcterms:modified>
</cp:coreProperties>
</file>