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85" r:id="rId1"/>
  </p:sldMasterIdLst>
  <p:notesMasterIdLst>
    <p:notesMasterId r:id="rId40"/>
  </p:notesMasterIdLst>
  <p:handoutMasterIdLst>
    <p:handoutMasterId r:id="rId41"/>
  </p:handoutMasterIdLst>
  <p:sldIdLst>
    <p:sldId id="276" r:id="rId2"/>
    <p:sldId id="287" r:id="rId3"/>
    <p:sldId id="359" r:id="rId4"/>
    <p:sldId id="358" r:id="rId5"/>
    <p:sldId id="377" r:id="rId6"/>
    <p:sldId id="430" r:id="rId7"/>
    <p:sldId id="388" r:id="rId8"/>
    <p:sldId id="446" r:id="rId9"/>
    <p:sldId id="447" r:id="rId10"/>
    <p:sldId id="448" r:id="rId11"/>
    <p:sldId id="449" r:id="rId12"/>
    <p:sldId id="357" r:id="rId13"/>
    <p:sldId id="431" r:id="rId14"/>
    <p:sldId id="450" r:id="rId15"/>
    <p:sldId id="435" r:id="rId16"/>
    <p:sldId id="451" r:id="rId17"/>
    <p:sldId id="454" r:id="rId18"/>
    <p:sldId id="455" r:id="rId19"/>
    <p:sldId id="453" r:id="rId20"/>
    <p:sldId id="456" r:id="rId21"/>
    <p:sldId id="457" r:id="rId22"/>
    <p:sldId id="458" r:id="rId23"/>
    <p:sldId id="459" r:id="rId24"/>
    <p:sldId id="472" r:id="rId25"/>
    <p:sldId id="461" r:id="rId26"/>
    <p:sldId id="462" r:id="rId27"/>
    <p:sldId id="463" r:id="rId28"/>
    <p:sldId id="440" r:id="rId29"/>
    <p:sldId id="439" r:id="rId30"/>
    <p:sldId id="371" r:id="rId31"/>
    <p:sldId id="464" r:id="rId32"/>
    <p:sldId id="465" r:id="rId33"/>
    <p:sldId id="466" r:id="rId34"/>
    <p:sldId id="467" r:id="rId35"/>
    <p:sldId id="468" r:id="rId36"/>
    <p:sldId id="469" r:id="rId37"/>
    <p:sldId id="470" r:id="rId38"/>
    <p:sldId id="471" r:id="rId39"/>
  </p:sldIdLst>
  <p:sldSz cx="9144000" cy="6858000" type="screen4x3"/>
  <p:notesSz cx="6734175" cy="98679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B6001"/>
    <a:srgbClr val="004E6E"/>
    <a:srgbClr val="225686"/>
    <a:srgbClr val="FF8E11"/>
    <a:srgbClr val="FFB461"/>
    <a:srgbClr val="FFFFFF"/>
    <a:srgbClr val="F6F6F6"/>
    <a:srgbClr val="0000FF"/>
    <a:srgbClr val="FAEDE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淺色樣式 3 - 輔色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46F890A9-2807-4EBB-B81D-B2AA78EC7F39}" styleName="深色樣式 2 - 輔色 5/輔色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5DA37D80-6434-44D0-A028-1B22A696006F}" styleName="淺色樣式 3 - 輔色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2D5ABB26-0587-4C30-8999-92F81FD0307C}" styleName="無樣式、無格線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6400" autoAdjust="0"/>
  </p:normalViewPr>
  <p:slideViewPr>
    <p:cSldViewPr snapToGrid="0">
      <p:cViewPr varScale="1">
        <p:scale>
          <a:sx n="98" d="100"/>
          <a:sy n="98" d="100"/>
        </p:scale>
        <p:origin x="-84" y="-25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94" d="100"/>
        <a:sy n="94" d="100"/>
      </p:scale>
      <p:origin x="0" y="-7160"/>
    </p:cViewPr>
  </p:sorterViewPr>
  <p:notesViewPr>
    <p:cSldViewPr snapToGrid="0">
      <p:cViewPr varScale="1">
        <p:scale>
          <a:sx n="75" d="100"/>
          <a:sy n="75" d="100"/>
        </p:scale>
        <p:origin x="2840" y="4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8143" cy="495108"/>
          </a:xfrm>
          <a:prstGeom prst="rect">
            <a:avLst/>
          </a:prstGeom>
        </p:spPr>
        <p:txBody>
          <a:bodyPr vert="horz" lIns="91422" tIns="45711" rIns="91422" bIns="45711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quarter" idx="1"/>
          </p:nvPr>
        </p:nvSpPr>
        <p:spPr>
          <a:xfrm>
            <a:off x="3814474" y="0"/>
            <a:ext cx="2918143" cy="495108"/>
          </a:xfrm>
          <a:prstGeom prst="rect">
            <a:avLst/>
          </a:prstGeom>
        </p:spPr>
        <p:txBody>
          <a:bodyPr vert="horz" lIns="91422" tIns="45711" rIns="91422" bIns="45711" rtlCol="0"/>
          <a:lstStyle>
            <a:lvl1pPr algn="r">
              <a:defRPr sz="1200"/>
            </a:lvl1pPr>
          </a:lstStyle>
          <a:p>
            <a:fld id="{43B7E6D0-0B04-495D-8E69-B042093F1431}" type="datetimeFigureOut">
              <a:rPr lang="zh-TW" altLang="en-US" smtClean="0"/>
              <a:pPr/>
              <a:t>2018/12/19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2"/>
          </p:nvPr>
        </p:nvSpPr>
        <p:spPr>
          <a:xfrm>
            <a:off x="0" y="9372793"/>
            <a:ext cx="2918143" cy="495107"/>
          </a:xfrm>
          <a:prstGeom prst="rect">
            <a:avLst/>
          </a:prstGeom>
        </p:spPr>
        <p:txBody>
          <a:bodyPr vert="horz" lIns="91422" tIns="45711" rIns="91422" bIns="45711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3"/>
          </p:nvPr>
        </p:nvSpPr>
        <p:spPr>
          <a:xfrm>
            <a:off x="3814474" y="9372793"/>
            <a:ext cx="2918143" cy="495107"/>
          </a:xfrm>
          <a:prstGeom prst="rect">
            <a:avLst/>
          </a:prstGeom>
        </p:spPr>
        <p:txBody>
          <a:bodyPr vert="horz" lIns="91422" tIns="45711" rIns="91422" bIns="45711" rtlCol="0" anchor="b"/>
          <a:lstStyle>
            <a:lvl1pPr algn="r">
              <a:defRPr sz="1200"/>
            </a:lvl1pPr>
          </a:lstStyle>
          <a:p>
            <a:fld id="{C26EA4D1-84C0-4D5E-AF59-D1570CAA0A30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033956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7825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14763" y="0"/>
            <a:ext cx="2917825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92EB92C-B477-4BDE-BDEE-846E4F58CA7C}" type="datetimeFigureOut">
              <a:rPr lang="zh-TW" altLang="en-US" smtClean="0"/>
              <a:pPr/>
              <a:t>2018/12/19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1146175" y="1233488"/>
            <a:ext cx="4441825" cy="3330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73100" y="4748213"/>
            <a:ext cx="5387975" cy="38862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9372600"/>
            <a:ext cx="2917825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14763" y="9372600"/>
            <a:ext cx="2917825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42E5F6-483E-4602-9B2F-6862455CD281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6131354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111967" y="106313"/>
            <a:ext cx="8901404" cy="521578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44731"/>
            <a:ext cx="7772400" cy="3571571"/>
          </a:xfrm>
        </p:spPr>
        <p:txBody>
          <a:bodyPr anchor="t">
            <a:normAutofit/>
          </a:bodyPr>
          <a:lstStyle>
            <a:lvl1pPr algn="ctr">
              <a:defRPr sz="4800"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5322096"/>
            <a:ext cx="7772400" cy="928462"/>
          </a:xfrm>
        </p:spPr>
        <p:txBody>
          <a:bodyPr>
            <a:normAutofit/>
          </a:bodyPr>
          <a:lstStyle>
            <a:lvl1pPr marL="0" indent="0" algn="ctr">
              <a:buNone/>
              <a:defRPr sz="2800"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smtClean="0"/>
              <a:t>按一下以編輯母片副標題樣式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5A4013-7289-4688-A20F-CB807FEE79CB}" type="datetime1">
              <a:rPr lang="en-US" altLang="zh-TW" smtClean="0"/>
              <a:pPr/>
              <a:t>12/19/2018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52974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B5D9B-6D1F-43AC-A24D-151F224A5C3B}" type="datetime1">
              <a:rPr lang="en-US" altLang="zh-TW" smtClean="0"/>
              <a:pPr/>
              <a:t>12/19/2018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1348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371B34-4E75-4724-B119-10CEC7C7D868}" type="datetime1">
              <a:rPr lang="en-US" altLang="zh-TW" smtClean="0"/>
              <a:pPr/>
              <a:t>12/19/2018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97180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1045" y="204810"/>
            <a:ext cx="8461911" cy="745217"/>
          </a:xfrm>
        </p:spPr>
        <p:txBody>
          <a:bodyPr/>
          <a:lstStyle>
            <a:lvl1pPr>
              <a:defRPr b="1"/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1045" y="1223315"/>
            <a:ext cx="8461911" cy="4995006"/>
          </a:xfrm>
        </p:spPr>
        <p:txBody>
          <a:bodyPr/>
          <a:lstStyle/>
          <a:p>
            <a:pPr lvl="0"/>
            <a:r>
              <a:rPr lang="zh-TW" altLang="en-US" dirty="0" smtClean="0"/>
              <a:t>按一下以編輯母片文字樣式</a:t>
            </a:r>
          </a:p>
          <a:p>
            <a:pPr lvl="1"/>
            <a:r>
              <a:rPr lang="zh-TW" altLang="en-US" dirty="0" smtClean="0"/>
              <a:t>第二層</a:t>
            </a:r>
          </a:p>
          <a:p>
            <a:pPr lvl="2"/>
            <a:r>
              <a:rPr lang="zh-TW" altLang="en-US" dirty="0" smtClean="0"/>
              <a:t>第三層</a:t>
            </a:r>
          </a:p>
          <a:p>
            <a:pPr lvl="3"/>
            <a:r>
              <a:rPr lang="zh-TW" altLang="en-US" dirty="0" smtClean="0"/>
              <a:t>第四層</a:t>
            </a:r>
          </a:p>
          <a:p>
            <a:pPr lvl="4"/>
            <a:r>
              <a:rPr lang="zh-TW" altLang="en-US" dirty="0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7E9A88-E15A-4C6E-A4CE-F7616DF1411C}" type="datetime1">
              <a:rPr lang="en-US" altLang="zh-TW" smtClean="0"/>
              <a:pPr/>
              <a:t>12/19/2018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45556" y="6356351"/>
            <a:ext cx="2057400" cy="365125"/>
          </a:xfrm>
        </p:spPr>
        <p:txBody>
          <a:bodyPr/>
          <a:lstStyle/>
          <a:p>
            <a:fld id="{6113E31D-E2AB-40D1-8B51-AFA5AFEF393A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0" name="圖片 9"/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1787" y="340068"/>
            <a:ext cx="1341169" cy="474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33882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111967" y="106313"/>
            <a:ext cx="8901404" cy="521578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9319" y="2261942"/>
            <a:ext cx="7886700" cy="2852737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5322096"/>
            <a:ext cx="7886700" cy="767555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B20145-3085-4A5E-A26D-232848960B05}" type="datetime1">
              <a:rPr lang="en-US" altLang="zh-TW" smtClean="0"/>
              <a:pPr/>
              <a:t>12/19/2018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43154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F3A51F-ADDE-46E9-B0B7-1B46B0A5A506}" type="datetime1">
              <a:rPr lang="en-US" altLang="zh-TW" smtClean="0"/>
              <a:pPr/>
              <a:t>12/19/2018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341045" y="204810"/>
            <a:ext cx="8461911" cy="745217"/>
          </a:xfrm>
        </p:spPr>
        <p:txBody>
          <a:bodyPr/>
          <a:lstStyle>
            <a:lvl1pPr>
              <a:defRPr b="1"/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pic>
        <p:nvPicPr>
          <p:cNvPr id="12" name="圖片 11"/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1787" y="340068"/>
            <a:ext cx="1341169" cy="474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341461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F3A51F-ADDE-46E9-B0B7-1B46B0A5A506}" type="datetime1">
              <a:rPr lang="en-US" altLang="zh-TW" smtClean="0"/>
              <a:pPr/>
              <a:t>12/19/2018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341045" y="204810"/>
            <a:ext cx="8461911" cy="745217"/>
          </a:xfrm>
        </p:spPr>
        <p:txBody>
          <a:bodyPr/>
          <a:lstStyle>
            <a:lvl1pPr>
              <a:defRPr b="1"/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pic>
        <p:nvPicPr>
          <p:cNvPr id="12" name="圖片 11"/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1787" y="340068"/>
            <a:ext cx="1341169" cy="474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94505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677B0E-DF03-4BFD-AABB-CAF143959120}" type="datetime1">
              <a:rPr lang="en-US" altLang="zh-TW" smtClean="0"/>
              <a:pPr/>
              <a:t>12/19/2018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98315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6A317-36FE-4781-B2BE-840D0EC95A7F}" type="datetime1">
              <a:rPr lang="en-US" altLang="zh-TW" smtClean="0"/>
              <a:pPr/>
              <a:t>12/19/2018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0683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66720-B812-4A61-A916-31DB20454C92}" type="datetime1">
              <a:rPr lang="en-US" altLang="zh-TW" smtClean="0"/>
              <a:pPr/>
              <a:t>12/19/2018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97690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 smtClean="0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1C9F7B-94F2-4995-8CB7-5C22C985A9D5}" type="datetime1">
              <a:rPr lang="en-US" altLang="zh-TW" smtClean="0"/>
              <a:pPr/>
              <a:t>12/19/2018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38557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6F6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60000" y="216000"/>
            <a:ext cx="8461911" cy="72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1045" y="1119043"/>
            <a:ext cx="8461911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dirty="0" smtClean="0"/>
              <a:t>按一下以編輯母片文字樣式</a:t>
            </a:r>
          </a:p>
          <a:p>
            <a:pPr lvl="1"/>
            <a:r>
              <a:rPr lang="zh-TW" altLang="en-US" dirty="0" smtClean="0"/>
              <a:t>第二層</a:t>
            </a:r>
          </a:p>
          <a:p>
            <a:pPr lvl="2"/>
            <a:r>
              <a:rPr lang="zh-TW" altLang="en-US" dirty="0" smtClean="0"/>
              <a:t>第三層</a:t>
            </a:r>
          </a:p>
          <a:p>
            <a:pPr lvl="3"/>
            <a:r>
              <a:rPr lang="zh-TW" altLang="en-US" dirty="0" smtClean="0"/>
              <a:t>第四層</a:t>
            </a:r>
          </a:p>
          <a:p>
            <a:pPr lvl="4"/>
            <a:r>
              <a:rPr lang="zh-TW" altLang="en-US" dirty="0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2501A8-BF6C-40BA-A8D1-CAC957168E2B}" type="datetime1">
              <a:rPr lang="en-US" altLang="zh-TW" smtClean="0"/>
              <a:pPr/>
              <a:t>12/19/2018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3" name="圖片 12"/>
          <p:cNvPicPr>
            <a:picLocks noChangeAspect="1"/>
          </p:cNvPicPr>
          <p:nvPr userDrawn="1"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1787" y="340068"/>
            <a:ext cx="1341169" cy="474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67278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7" r:id="rId5"/>
    <p:sldLayoutId id="2147483692" r:id="rId6"/>
    <p:sldLayoutId id="2147483690" r:id="rId7"/>
    <p:sldLayoutId id="2147483693" r:id="rId8"/>
    <p:sldLayoutId id="2147483694" r:id="rId9"/>
    <p:sldLayoutId id="2147483695" r:id="rId10"/>
    <p:sldLayoutId id="2147483696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914400" rtl="0" eaLnBrk="1" latinLnBrk="0" hangingPunct="1">
        <a:lnSpc>
          <a:spcPct val="120000"/>
        </a:lnSpc>
        <a:spcBef>
          <a:spcPct val="0"/>
        </a:spcBef>
        <a:buNone/>
        <a:defRPr sz="3600" b="0" kern="1200">
          <a:solidFill>
            <a:schemeClr val="tx1"/>
          </a:solidFill>
          <a:latin typeface="微軟正黑體" panose="020B0604030504040204" pitchFamily="34" charset="-120"/>
          <a:ea typeface="微軟正黑體" panose="020B0604030504040204" pitchFamily="34" charset="-120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50000"/>
        </a:lnSpc>
        <a:spcBef>
          <a:spcPts val="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軟正黑體" panose="020B0604030504040204" pitchFamily="34" charset="-120"/>
          <a:ea typeface="微軟正黑體" panose="020B0604030504040204" pitchFamily="34" charset="-120"/>
          <a:cs typeface="+mn-cs"/>
        </a:defRPr>
      </a:lvl1pPr>
      <a:lvl2pPr marL="685800" indent="-228600" algn="l" defTabSz="914400" rtl="0" eaLnBrk="1" latinLnBrk="0" hangingPunct="1">
        <a:lnSpc>
          <a:spcPct val="150000"/>
        </a:lnSpc>
        <a:spcBef>
          <a:spcPts val="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軟正黑體" panose="020B0604030504040204" pitchFamily="34" charset="-120"/>
          <a:ea typeface="微軟正黑體" panose="020B0604030504040204" pitchFamily="34" charset="-120"/>
          <a:cs typeface="+mn-cs"/>
        </a:defRPr>
      </a:lvl2pPr>
      <a:lvl3pPr marL="1143000" indent="-228600" algn="l" defTabSz="914400" rtl="0" eaLnBrk="1" latinLnBrk="0" hangingPunct="1">
        <a:lnSpc>
          <a:spcPct val="150000"/>
        </a:lnSpc>
        <a:spcBef>
          <a:spcPts val="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微軟正黑體" panose="020B0604030504040204" pitchFamily="34" charset="-120"/>
          <a:ea typeface="微軟正黑體" panose="020B0604030504040204" pitchFamily="34" charset="-120"/>
          <a:cs typeface="+mn-cs"/>
        </a:defRPr>
      </a:lvl3pPr>
      <a:lvl4pPr marL="1600200" indent="-228600" algn="l" defTabSz="914400" rtl="0" eaLnBrk="1" latinLnBrk="0" hangingPunct="1">
        <a:lnSpc>
          <a:spcPct val="150000"/>
        </a:lnSpc>
        <a:spcBef>
          <a:spcPts val="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微軟正黑體" panose="020B0604030504040204" pitchFamily="34" charset="-120"/>
          <a:ea typeface="微軟正黑體" panose="020B0604030504040204" pitchFamily="34" charset="-120"/>
          <a:cs typeface="+mn-cs"/>
        </a:defRPr>
      </a:lvl4pPr>
      <a:lvl5pPr marL="2057400" indent="-228600" algn="l" defTabSz="914400" rtl="0" eaLnBrk="1" latinLnBrk="0" hangingPunct="1">
        <a:lnSpc>
          <a:spcPct val="150000"/>
        </a:lnSpc>
        <a:spcBef>
          <a:spcPts val="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微軟正黑體" panose="020B0604030504040204" pitchFamily="34" charset="-120"/>
          <a:ea typeface="微軟正黑體" panose="020B0604030504040204" pitchFamily="34" charset="-12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11967" y="118188"/>
            <a:ext cx="8901404" cy="521578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800100" y="1922105"/>
            <a:ext cx="7543800" cy="3159967"/>
          </a:xfrm>
        </p:spPr>
        <p:txBody>
          <a:bodyPr>
            <a:normAutofit fontScale="90000"/>
          </a:bodyPr>
          <a:lstStyle/>
          <a:p>
            <a:r>
              <a:rPr lang="zh-TW" altLang="en-US" sz="4900" b="1" dirty="0"/>
              <a:t>科技部新型態產學研鏈結計畫</a:t>
            </a:r>
            <a:br>
              <a:rPr lang="zh-TW" altLang="en-US" sz="4900" b="1" dirty="0"/>
            </a:br>
            <a:r>
              <a:rPr lang="zh-TW" altLang="en-US" sz="4900" b="1" dirty="0"/>
              <a:t>價創計畫構想書</a:t>
            </a:r>
            <a:r>
              <a:rPr lang="en-US" altLang="zh-TW" sz="4900" b="1" dirty="0"/>
              <a:t>(</a:t>
            </a:r>
            <a:r>
              <a:rPr lang="zh-TW" altLang="en-US" sz="4900" b="1" dirty="0"/>
              <a:t>延續案</a:t>
            </a:r>
            <a:r>
              <a:rPr lang="en-US" altLang="zh-TW" sz="4900" b="1"/>
              <a:t>)</a:t>
            </a:r>
            <a:br>
              <a:rPr lang="en-US" altLang="zh-TW" sz="4900" b="1"/>
            </a:br>
            <a:r>
              <a:rPr lang="en-US" altLang="zh-TW" sz="4000" dirty="0"/>
              <a:t/>
            </a:r>
            <a:br>
              <a:rPr lang="en-US" altLang="zh-TW" sz="4000" dirty="0"/>
            </a:br>
            <a:r>
              <a:rPr lang="zh-TW" altLang="en-US" sz="4000" dirty="0" smtClean="0"/>
              <a:t>（計畫名稱）</a:t>
            </a:r>
            <a:endParaRPr lang="zh-TW" altLang="en-US" sz="4000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800100" y="5477380"/>
            <a:ext cx="7543800" cy="999329"/>
          </a:xfrm>
        </p:spPr>
        <p:txBody>
          <a:bodyPr>
            <a:normAutofit fontScale="77500" lnSpcReduction="20000"/>
          </a:bodyPr>
          <a:lstStyle/>
          <a:p>
            <a:pPr algn="l"/>
            <a:r>
              <a:rPr lang="zh-TW" altLang="en-US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計畫主持人姓名：</a:t>
            </a:r>
            <a:endParaRPr lang="en-US" altLang="zh-TW" dirty="0" smtClean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l"/>
            <a:r>
              <a:rPr lang="zh-TW" altLang="en-US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計畫主持人單位職稱：</a:t>
            </a:r>
            <a:endParaRPr lang="en-US" altLang="zh-TW" dirty="0" smtClean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1</a:t>
            </a:fld>
            <a:endParaRPr lang="en-US" dirty="0"/>
          </a:p>
        </p:txBody>
      </p:sp>
      <p:pic>
        <p:nvPicPr>
          <p:cNvPr id="6" name="圖片 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0118" y="683034"/>
            <a:ext cx="2345102" cy="830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8053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TW" dirty="0"/>
              <a:t>Target Product Profile </a:t>
            </a:r>
            <a:r>
              <a:rPr lang="en-US" altLang="zh-TW" dirty="0" smtClean="0"/>
              <a:t>1/2 </a:t>
            </a:r>
            <a:r>
              <a:rPr lang="zh-TW" altLang="en-US" sz="2700" dirty="0" smtClean="0">
                <a:solidFill>
                  <a:schemeClr val="bg1">
                    <a:lumMod val="50000"/>
                  </a:schemeClr>
                </a:solidFill>
              </a:rPr>
              <a:t>醫</a:t>
            </a:r>
            <a:r>
              <a:rPr lang="zh-TW" altLang="en-US" sz="2700" dirty="0">
                <a:solidFill>
                  <a:schemeClr val="bg1">
                    <a:lumMod val="50000"/>
                  </a:schemeClr>
                </a:solidFill>
              </a:rPr>
              <a:t>材</a:t>
            </a:r>
            <a:r>
              <a:rPr lang="zh-TW" altLang="en-US" sz="2700" dirty="0" smtClean="0">
                <a:solidFill>
                  <a:schemeClr val="bg1">
                    <a:lumMod val="50000"/>
                  </a:schemeClr>
                </a:solidFill>
              </a:rPr>
              <a:t>類填寫</a:t>
            </a:r>
            <a:endParaRPr lang="zh-TW" altLang="en-US" sz="27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ClrTx/>
              <a:buNone/>
            </a:pPr>
            <a:endParaRPr lang="en-US" altLang="zh-TW" dirty="0"/>
          </a:p>
          <a:p>
            <a:pPr marL="0" indent="0">
              <a:buNone/>
            </a:pP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E31D-E2AB-40D1-8B51-AFA5AFEF393A}" type="slidenum">
              <a:rPr lang="en-US" smtClean="0"/>
              <a:pPr/>
              <a:t>10</a:t>
            </a:fld>
            <a:endParaRPr lang="en-US" dirty="0"/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xmlns="" id="{CF129285-F4F3-47AF-968F-489E613E55DF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432000" y="1080001"/>
          <a:ext cx="8280000" cy="5295808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{69012ECD-51FC-41F1-AA8D-1B2483CD663E}</a:tableStyleId>
              </a:tblPr>
              <a:tblGrid>
                <a:gridCol w="972000">
                  <a:extLst>
                    <a:ext uri="{9D8B030D-6E8A-4147-A177-3AD203B41FA5}">
                      <a16:colId xmlns:a16="http://schemas.microsoft.com/office/drawing/2014/main" xmlns="" val="916052386"/>
                    </a:ext>
                  </a:extLst>
                </a:gridCol>
                <a:gridCol w="3204000">
                  <a:extLst>
                    <a:ext uri="{9D8B030D-6E8A-4147-A177-3AD203B41FA5}">
                      <a16:colId xmlns:a16="http://schemas.microsoft.com/office/drawing/2014/main" xmlns="" val="1918230165"/>
                    </a:ext>
                  </a:extLst>
                </a:gridCol>
                <a:gridCol w="1440000">
                  <a:extLst>
                    <a:ext uri="{9D8B030D-6E8A-4147-A177-3AD203B41FA5}">
                      <a16:colId xmlns:a16="http://schemas.microsoft.com/office/drawing/2014/main" xmlns="" val="2687533592"/>
                    </a:ext>
                  </a:extLst>
                </a:gridCol>
                <a:gridCol w="1332000">
                  <a:extLst>
                    <a:ext uri="{9D8B030D-6E8A-4147-A177-3AD203B41FA5}">
                      <a16:colId xmlns:a16="http://schemas.microsoft.com/office/drawing/2014/main" xmlns="" val="262091799"/>
                    </a:ext>
                  </a:extLst>
                </a:gridCol>
                <a:gridCol w="1332000">
                  <a:extLst>
                    <a:ext uri="{9D8B030D-6E8A-4147-A177-3AD203B41FA5}">
                      <a16:colId xmlns:a16="http://schemas.microsoft.com/office/drawing/2014/main" xmlns="" val="2494773315"/>
                    </a:ext>
                  </a:extLst>
                </a:gridCol>
              </a:tblGrid>
              <a:tr h="540000">
                <a:tc>
                  <a:txBody>
                    <a:bodyPr/>
                    <a:lstStyle/>
                    <a:p>
                      <a:pPr marL="67945" algn="ctr" defTabSz="9144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1" kern="1200" dirty="0" err="1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項目</a:t>
                      </a:r>
                      <a:endParaRPr lang="zh-TW" sz="1100" b="1" kern="1200" dirty="0">
                        <a:solidFill>
                          <a:schemeClr val="bg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 marL="67945" algn="ctr" defTabSz="9144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1" kern="1200" dirty="0" err="1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細項</a:t>
                      </a:r>
                      <a:endParaRPr lang="zh-TW" sz="1100" b="1" kern="1200" dirty="0">
                        <a:solidFill>
                          <a:schemeClr val="bg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 marL="67945" algn="ctr" defTabSz="9144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1" kern="1200" dirty="0" err="1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產品目前狀況</a:t>
                      </a:r>
                      <a:endParaRPr lang="zh-TW" sz="1100" b="1" kern="1200" dirty="0">
                        <a:solidFill>
                          <a:schemeClr val="bg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 marL="67945" algn="ctr" defTabSz="9144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1" kern="1200" dirty="0" err="1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可接受範圍</a:t>
                      </a:r>
                      <a:endParaRPr lang="zh-TW" sz="1100" b="1" kern="1200" dirty="0">
                        <a:solidFill>
                          <a:schemeClr val="bg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  <a:p>
                      <a:pPr marL="67945" algn="ctr" defTabSz="9144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1" kern="1200" dirty="0" smtClean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（</a:t>
                      </a:r>
                      <a:r>
                        <a:rPr lang="en-US" sz="1100" b="1" kern="1200" dirty="0" err="1" smtClean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競爭者</a:t>
                      </a:r>
                      <a:r>
                        <a:rPr lang="en-US" sz="1100" b="1" kern="1200" dirty="0" smtClean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）</a:t>
                      </a:r>
                      <a:endParaRPr lang="zh-TW" sz="1100" b="1" kern="1200" dirty="0">
                        <a:solidFill>
                          <a:schemeClr val="bg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 marL="67945" algn="ctr" defTabSz="9144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1" kern="1200" dirty="0" err="1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最佳範圍</a:t>
                      </a:r>
                      <a:endParaRPr lang="zh-TW" sz="1100" b="1" kern="1200" dirty="0">
                        <a:solidFill>
                          <a:schemeClr val="bg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  <a:p>
                      <a:pPr marL="67945" algn="ctr" defTabSz="9144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1" kern="1200" dirty="0" smtClean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（</a:t>
                      </a:r>
                      <a:r>
                        <a:rPr lang="en-US" sz="1100" b="1" kern="1200" dirty="0" err="1" smtClean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目標</a:t>
                      </a:r>
                      <a:r>
                        <a:rPr lang="en-US" sz="1100" b="1" kern="1200" dirty="0" smtClean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）</a:t>
                      </a:r>
                      <a:endParaRPr lang="zh-TW" sz="1100" b="1" kern="1200" dirty="0">
                        <a:solidFill>
                          <a:schemeClr val="bg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698374768"/>
                  </a:ext>
                </a:extLst>
              </a:tr>
              <a:tr h="271022">
                <a:tc rowSpan="7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0" kern="1200" dirty="0" err="1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產品描述</a:t>
                      </a:r>
                      <a:endParaRPr lang="zh-TW" sz="1100" b="0" kern="1200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68580" algn="l" defTabSz="914400" rtl="0" eaLnBrk="1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TW" altLang="en-US" sz="1100" b="0" kern="1200" dirty="0" smtClean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器材的概述，包括預期用途</a:t>
                      </a:r>
                      <a:endParaRPr lang="zh-TW" sz="1100" b="0" kern="1200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0" kern="1200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 </a:t>
                      </a:r>
                      <a:endParaRPr lang="zh-TW" sz="1100" b="0" kern="1200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0" kern="1200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 </a:t>
                      </a:r>
                      <a:endParaRPr lang="zh-TW" sz="1100" b="0" kern="1200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0" kern="120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 </a:t>
                      </a:r>
                      <a:endParaRPr lang="zh-TW" sz="1100" b="0" kern="120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2099814463"/>
                  </a:ext>
                </a:extLst>
              </a:tr>
              <a:tr h="260270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68580" algn="l" defTabSz="914400" rtl="0" eaLnBrk="1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TW" altLang="en-US" sz="1100" b="0" kern="1200" dirty="0" smtClean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器材的操作原理</a:t>
                      </a:r>
                      <a:endParaRPr lang="zh-TW" sz="1100" b="0" kern="1200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TW" sz="1100" b="0" kern="1200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TW" sz="1100" b="0" kern="1200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TW" sz="1100" b="0" kern="1200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60270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68580" algn="l" defTabSz="914400" rtl="0" eaLnBrk="1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TW" altLang="en-US" sz="1100" b="0" kern="1200" dirty="0" smtClean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器材的分類與適用的分級規定</a:t>
                      </a:r>
                      <a:endParaRPr lang="zh-TW" sz="1100" b="0" kern="1200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TW" sz="1100" b="0" kern="1200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TW" sz="1100" b="0" kern="1200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TW" sz="1100" b="0" kern="1200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60270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68580" algn="l" defTabSz="914400" rtl="0" eaLnBrk="1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TW" altLang="en-US" sz="1100" b="0" kern="1200" dirty="0" smtClean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新穎性能的說明</a:t>
                      </a:r>
                      <a:endParaRPr lang="zh-TW" sz="1100" b="0" kern="1200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TW" sz="1100" b="0" kern="1200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TW" sz="1100" b="0" kern="1200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TW" sz="1100" b="0" kern="1200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550637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68580" algn="l" defTabSz="914400" rtl="0" eaLnBrk="1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TW" altLang="en-US" sz="1100" b="0" kern="1200" dirty="0" smtClean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擬與該器材結合使用之附件、其他醫療器材與其他非醫療器材產品的描述</a:t>
                      </a:r>
                      <a:endParaRPr lang="zh-TW" sz="1100" b="0" kern="1200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TW" sz="1100" b="0" kern="1200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TW" sz="1100" b="0" kern="1200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TW" sz="1100" b="0" kern="1200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1301351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68580" algn="l" defTabSz="914400" rtl="0" eaLnBrk="1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TW" altLang="en-US" sz="1100" b="0" kern="1200" dirty="0" smtClean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器材關鍵功能要素的概述，如其零件</a:t>
                      </a:r>
                      <a:r>
                        <a:rPr lang="en-US" altLang="zh-TW" sz="1100" b="0" kern="1200" dirty="0" smtClean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/</a:t>
                      </a:r>
                      <a:r>
                        <a:rPr lang="zh-TW" altLang="en-US" sz="1100" b="0" kern="1200" dirty="0" smtClean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組件（包括軟體，若適用）、配方、構成、功能。若適用，應包括：器材的圖示（如架構圖、照片、工程圖），應清楚指示關鍵零件</a:t>
                      </a:r>
                      <a:r>
                        <a:rPr lang="en-US" altLang="zh-TW" sz="1100" b="0" kern="1200" dirty="0" smtClean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/</a:t>
                      </a:r>
                      <a:r>
                        <a:rPr lang="zh-TW" altLang="en-US" sz="1100" b="0" kern="1200" dirty="0" smtClean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組件，包括工程圖與架構圖的充分解說</a:t>
                      </a:r>
                      <a:endParaRPr lang="zh-TW" sz="1100" b="0" kern="1200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0" kern="1200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 </a:t>
                      </a:r>
                      <a:endParaRPr lang="zh-TW" sz="1100" b="0" kern="1200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0" kern="1200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 </a:t>
                      </a:r>
                      <a:endParaRPr lang="zh-TW" sz="1100" b="0" kern="1200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0" kern="1200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 </a:t>
                      </a:r>
                      <a:endParaRPr lang="zh-TW" sz="1100" b="0" kern="1200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415993946"/>
                  </a:ext>
                </a:extLst>
              </a:tr>
              <a:tr h="550637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68580" algn="l" defTabSz="914400" rtl="0" eaLnBrk="1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TW" altLang="en-US" sz="1100" b="0" kern="1200" dirty="0" smtClean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器材關鍵功能要素所含材料的概述，以及與人體直接或間接接觸之材料的概述</a:t>
                      </a:r>
                      <a:endParaRPr lang="zh-TW" sz="1100" b="0" kern="1200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0" kern="1200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 </a:t>
                      </a:r>
                      <a:endParaRPr lang="zh-TW" sz="1100" b="0" kern="1200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0" kern="1200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 </a:t>
                      </a:r>
                      <a:endParaRPr lang="zh-TW" sz="1100" b="0" kern="1200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0" kern="120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 </a:t>
                      </a:r>
                      <a:endParaRPr lang="zh-TW" sz="1100" b="0" kern="120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780577016"/>
                  </a:ext>
                </a:extLst>
              </a:tr>
              <a:tr h="260270">
                <a:tc rowSpan="4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TW" altLang="en-US" sz="1100" b="0" kern="1200" dirty="0" smtClean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適應症及</a:t>
                      </a:r>
                      <a:endParaRPr lang="en-US" altLang="zh-TW" sz="1100" b="0" kern="1200" dirty="0" smtClean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  <a:p>
                      <a:pPr marL="0" algn="ctr" defTabSz="9144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TW" altLang="en-US" sz="1100" b="0" kern="1200" dirty="0" smtClean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使用方法</a:t>
                      </a:r>
                      <a:endParaRPr lang="zh-TW" sz="1100" b="0" kern="1200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68580" algn="l" defTabSz="914400" rtl="0" eaLnBrk="1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TW" altLang="en-US" sz="1100" b="0" kern="1200" dirty="0" smtClean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適應症</a:t>
                      </a:r>
                      <a:endParaRPr lang="zh-TW" sz="1100" b="0" kern="1200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0" kern="120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 </a:t>
                      </a:r>
                      <a:endParaRPr lang="zh-TW" sz="1100" b="0" kern="120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0" kern="1200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 </a:t>
                      </a:r>
                      <a:endParaRPr lang="zh-TW" sz="1100" b="0" kern="1200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0" kern="120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 </a:t>
                      </a:r>
                      <a:endParaRPr lang="zh-TW" sz="1100" b="0" kern="120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280418712"/>
                  </a:ext>
                </a:extLst>
              </a:tr>
              <a:tr h="520541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68580" algn="l" defTabSz="914400" rtl="0" eaLnBrk="1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TW" altLang="en-US" sz="1100" b="0" kern="1200" dirty="0" smtClean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器材適用的病患群與病況，及其他考量，如選取病患的標準</a:t>
                      </a:r>
                      <a:endParaRPr lang="zh-TW" sz="1100" b="0" kern="1200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TW" sz="1100" b="0" kern="1200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TW" sz="1100" b="0" kern="1200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TW" sz="1100" b="0" kern="1200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260270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68580" algn="l" defTabSz="914400" rtl="0" eaLnBrk="1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TW" altLang="en-US" sz="1100" b="0" kern="1200" dirty="0" smtClean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使用於人體之位置</a:t>
                      </a:r>
                      <a:endParaRPr lang="zh-TW" sz="1100" b="0" kern="1200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0" kern="1200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 </a:t>
                      </a:r>
                      <a:endParaRPr lang="zh-TW" sz="1100" b="0" kern="1200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0" kern="1200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 </a:t>
                      </a:r>
                      <a:endParaRPr lang="zh-TW" sz="1100" b="0" kern="1200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0" kern="1200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 </a:t>
                      </a:r>
                      <a:endParaRPr lang="zh-TW" sz="1100" b="0" kern="1200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220801839"/>
                  </a:ext>
                </a:extLst>
              </a:tr>
              <a:tr h="260270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68580" algn="l" defTabSz="914400" rtl="0" eaLnBrk="1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TW" altLang="en-US" sz="1100" b="0" kern="1200" dirty="0" smtClean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使用該醫療器材場所</a:t>
                      </a:r>
                      <a:endParaRPr lang="zh-TW" sz="1100" b="0" kern="1200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0" kern="1200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 </a:t>
                      </a:r>
                      <a:endParaRPr lang="zh-TW" sz="1100" b="0" kern="1200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0" kern="1200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 </a:t>
                      </a:r>
                      <a:endParaRPr lang="zh-TW" sz="1100" b="0" kern="1200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0" kern="1200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 </a:t>
                      </a:r>
                      <a:endParaRPr lang="zh-TW" sz="1100" b="0" kern="1200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30643462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23473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TW" dirty="0" smtClean="0"/>
              <a:t>Target Product Profile 2/2 </a:t>
            </a:r>
            <a:r>
              <a:rPr lang="zh-TW" altLang="en-US" sz="2700" dirty="0" smtClean="0">
                <a:solidFill>
                  <a:schemeClr val="bg1">
                    <a:lumMod val="50000"/>
                  </a:schemeClr>
                </a:solidFill>
              </a:rPr>
              <a:t>醫</a:t>
            </a:r>
            <a:r>
              <a:rPr lang="zh-TW" altLang="en-US" sz="2700" dirty="0">
                <a:solidFill>
                  <a:schemeClr val="bg1">
                    <a:lumMod val="50000"/>
                  </a:schemeClr>
                </a:solidFill>
              </a:rPr>
              <a:t>材</a:t>
            </a:r>
            <a:r>
              <a:rPr lang="zh-TW" altLang="en-US" sz="2700" dirty="0" smtClean="0">
                <a:solidFill>
                  <a:schemeClr val="bg1">
                    <a:lumMod val="50000"/>
                  </a:schemeClr>
                </a:solidFill>
              </a:rPr>
              <a:t>類填寫</a:t>
            </a:r>
            <a:endParaRPr lang="zh-TW" altLang="en-US" sz="27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ClrTx/>
              <a:buNone/>
            </a:pPr>
            <a:endParaRPr lang="en-US" altLang="zh-TW" dirty="0"/>
          </a:p>
          <a:p>
            <a:pPr marL="0" indent="0">
              <a:buNone/>
            </a:pP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E31D-E2AB-40D1-8B51-AFA5AFEF393A}" type="slidenum">
              <a:rPr lang="en-US" smtClean="0"/>
              <a:pPr/>
              <a:t>11</a:t>
            </a:fld>
            <a:endParaRPr lang="en-US" dirty="0"/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xmlns="" id="{CF129285-F4F3-47AF-968F-489E613E55DF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432000" y="1080001"/>
          <a:ext cx="8280000" cy="4769847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{69012ECD-51FC-41F1-AA8D-1B2483CD663E}</a:tableStyleId>
              </a:tblPr>
              <a:tblGrid>
                <a:gridCol w="972000">
                  <a:extLst>
                    <a:ext uri="{9D8B030D-6E8A-4147-A177-3AD203B41FA5}">
                      <a16:colId xmlns:a16="http://schemas.microsoft.com/office/drawing/2014/main" xmlns="" val="916052386"/>
                    </a:ext>
                  </a:extLst>
                </a:gridCol>
                <a:gridCol w="3204000">
                  <a:extLst>
                    <a:ext uri="{9D8B030D-6E8A-4147-A177-3AD203B41FA5}">
                      <a16:colId xmlns:a16="http://schemas.microsoft.com/office/drawing/2014/main" xmlns="" val="1918230165"/>
                    </a:ext>
                  </a:extLst>
                </a:gridCol>
                <a:gridCol w="1440000">
                  <a:extLst>
                    <a:ext uri="{9D8B030D-6E8A-4147-A177-3AD203B41FA5}">
                      <a16:colId xmlns:a16="http://schemas.microsoft.com/office/drawing/2014/main" xmlns="" val="2687533592"/>
                    </a:ext>
                  </a:extLst>
                </a:gridCol>
                <a:gridCol w="1332000">
                  <a:extLst>
                    <a:ext uri="{9D8B030D-6E8A-4147-A177-3AD203B41FA5}">
                      <a16:colId xmlns:a16="http://schemas.microsoft.com/office/drawing/2014/main" xmlns="" val="262091799"/>
                    </a:ext>
                  </a:extLst>
                </a:gridCol>
                <a:gridCol w="1332000">
                  <a:extLst>
                    <a:ext uri="{9D8B030D-6E8A-4147-A177-3AD203B41FA5}">
                      <a16:colId xmlns:a16="http://schemas.microsoft.com/office/drawing/2014/main" xmlns="" val="2494773315"/>
                    </a:ext>
                  </a:extLst>
                </a:gridCol>
              </a:tblGrid>
              <a:tr h="540000">
                <a:tc>
                  <a:txBody>
                    <a:bodyPr/>
                    <a:lstStyle/>
                    <a:p>
                      <a:pPr marL="6794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1" dirty="0" err="1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項目</a:t>
                      </a:r>
                      <a:endParaRPr lang="zh-TW" sz="1100" b="1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 marL="6858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1" dirty="0" err="1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細項</a:t>
                      </a:r>
                      <a:endParaRPr lang="zh-TW" sz="1100" b="1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 marL="6858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1" dirty="0" err="1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產品目前狀況</a:t>
                      </a:r>
                      <a:endParaRPr lang="zh-TW" sz="1100" b="1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 marL="6667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1" dirty="0" err="1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可接受範圍</a:t>
                      </a:r>
                      <a:endParaRPr lang="zh-TW" sz="1100" b="1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marL="6667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1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（</a:t>
                      </a:r>
                      <a:r>
                        <a:rPr lang="en-US" sz="1100" b="1" dirty="0" err="1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競爭者</a:t>
                      </a:r>
                      <a:r>
                        <a:rPr lang="en-US" sz="1100" b="1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）</a:t>
                      </a:r>
                      <a:endParaRPr lang="zh-TW" sz="1100" b="1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 marL="6794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1" dirty="0" err="1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最佳範圍</a:t>
                      </a:r>
                      <a:endParaRPr lang="zh-TW" sz="1100" b="1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marL="6794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1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（</a:t>
                      </a:r>
                      <a:r>
                        <a:rPr lang="en-US" sz="1100" b="1" dirty="0" err="1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目標</a:t>
                      </a:r>
                      <a:r>
                        <a:rPr lang="en-US" sz="1100" b="1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）</a:t>
                      </a:r>
                      <a:endParaRPr lang="zh-TW" sz="1100" b="1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698374768"/>
                  </a:ext>
                </a:extLst>
              </a:tr>
              <a:tr h="414103">
                <a:tc rowSpan="4">
                  <a:txBody>
                    <a:bodyPr/>
                    <a:lstStyle/>
                    <a:p>
                      <a:pPr marL="6794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TW" altLang="en-US" sz="1100" b="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法規考量</a:t>
                      </a: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6858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TW" altLang="en-US" sz="1100" b="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Droid Sans Fallback"/>
                        </a:rPr>
                        <a:t>母法</a:t>
                      </a:r>
                      <a:r>
                        <a:rPr lang="en-US" altLang="zh-TW" sz="1100" b="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Droid Sans Fallback"/>
                        </a:rPr>
                        <a:t>-</a:t>
                      </a:r>
                      <a:r>
                        <a:rPr lang="zh-TW" altLang="en-US" sz="1100" b="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Droid Sans Fallback"/>
                        </a:rPr>
                        <a:t>藥事法</a:t>
                      </a: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64934531"/>
                  </a:ext>
                </a:extLst>
              </a:tr>
              <a:tr h="414103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6858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TW" altLang="en-US" sz="1100" b="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Droid Sans Fallback"/>
                        </a:rPr>
                        <a:t>醫療器材管理辦法</a:t>
                      </a: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4035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6858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TW" altLang="en-US" sz="1100" b="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Droid Sans Fallback"/>
                        </a:rPr>
                        <a:t>藥物優良製造準則第三編</a:t>
                      </a:r>
                      <a:r>
                        <a:rPr lang="en-US" altLang="zh-TW" sz="1100" b="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Droid Sans Fallback"/>
                        </a:rPr>
                        <a:t>-</a:t>
                      </a:r>
                      <a:r>
                        <a:rPr lang="zh-TW" altLang="en-US" sz="1100" b="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Droid Sans Fallback"/>
                        </a:rPr>
                        <a:t>醫療器材優良製造規範 （</a:t>
                      </a:r>
                      <a:r>
                        <a:rPr lang="en-US" altLang="zh-TW" sz="1100" b="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Droid Sans Fallback"/>
                        </a:rPr>
                        <a:t>GMP</a:t>
                      </a:r>
                      <a:r>
                        <a:rPr lang="zh-TW" altLang="en-US" sz="1100" b="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Droid Sans Fallback"/>
                        </a:rPr>
                        <a:t>）</a:t>
                      </a: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414103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6858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TW" altLang="en-US" sz="1100" b="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Droid Sans Fallback"/>
                        </a:rPr>
                        <a:t>醫療器材查驗登記審查準則</a:t>
                      </a: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484190852"/>
                  </a:ext>
                </a:extLst>
              </a:tr>
              <a:tr h="414103">
                <a:tc rowSpan="3">
                  <a:txBody>
                    <a:bodyPr/>
                    <a:lstStyle/>
                    <a:p>
                      <a:pPr marL="6794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TW" altLang="en-US" sz="1100" b="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智慧財產權</a:t>
                      </a: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6858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TW" altLang="en-US" sz="1100" b="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Droid Sans Fallback"/>
                        </a:rPr>
                        <a:t>自由運用程度（</a:t>
                      </a:r>
                      <a:r>
                        <a:rPr lang="en-US" altLang="zh-TW" sz="1100" b="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Droid Sans Fallback"/>
                        </a:rPr>
                        <a:t>Freedom to Operate, FTO</a:t>
                      </a:r>
                      <a:r>
                        <a:rPr lang="zh-TW" altLang="en-US" sz="1100" b="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Droid Sans Fallback"/>
                        </a:rPr>
                        <a:t>）分析</a:t>
                      </a: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199586510"/>
                  </a:ext>
                </a:extLst>
              </a:tr>
              <a:tr h="414103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6858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TW" altLang="en-US" sz="1100" b="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Droid Sans Fallback"/>
                        </a:rPr>
                        <a:t>可專利性</a:t>
                      </a: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414103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6858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TW" altLang="en-US" sz="1100" b="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Droid Sans Fallback"/>
                        </a:rPr>
                        <a:t>預期授權成果</a:t>
                      </a: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799266627"/>
                  </a:ext>
                </a:extLst>
              </a:tr>
              <a:tr h="414103">
                <a:tc rowSpan="3">
                  <a:txBody>
                    <a:bodyPr/>
                    <a:lstStyle/>
                    <a:p>
                      <a:pPr marL="6794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TW" altLang="en-US" sz="1100" b="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相對競爭技術</a:t>
                      </a: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6858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TW" altLang="en-US" sz="1100" b="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Droid Sans Fallback"/>
                        </a:rPr>
                        <a:t>相同治療目標</a:t>
                      </a: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198070100"/>
                  </a:ext>
                </a:extLst>
              </a:tr>
              <a:tr h="414103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6858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TW" altLang="en-US" sz="1100" b="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Droid Sans Fallback"/>
                        </a:rPr>
                        <a:t>相同治療原理</a:t>
                      </a: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3335421404"/>
                  </a:ext>
                </a:extLst>
              </a:tr>
              <a:tr h="414103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6858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TW" altLang="en-US" sz="1100" b="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Droid Sans Fallback"/>
                        </a:rPr>
                        <a:t>相同適應症</a:t>
                      </a: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203372208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66771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TW" altLang="en-US" dirty="0"/>
              <a:t>產業</a:t>
            </a:r>
            <a:r>
              <a:rPr lang="zh-TW" altLang="en-US" dirty="0" smtClean="0"/>
              <a:t>分析</a:t>
            </a:r>
            <a:r>
              <a:rPr lang="zh-TW" altLang="en-US" sz="2700" dirty="0" smtClean="0">
                <a:solidFill>
                  <a:schemeClr val="bg1">
                    <a:lumMod val="50000"/>
                  </a:schemeClr>
                </a:solidFill>
              </a:rPr>
              <a:t>（生技</a:t>
            </a:r>
            <a:r>
              <a:rPr lang="zh-TW" altLang="en-US" sz="2700" dirty="0">
                <a:solidFill>
                  <a:schemeClr val="bg1">
                    <a:lumMod val="50000"/>
                  </a:schemeClr>
                </a:solidFill>
              </a:rPr>
              <a:t>醫藥類自評選</a:t>
            </a:r>
            <a:r>
              <a:rPr lang="zh-TW" altLang="en-US" sz="2700" dirty="0" smtClean="0">
                <a:solidFill>
                  <a:schemeClr val="bg1">
                    <a:lumMod val="50000"/>
                  </a:schemeClr>
                </a:solidFill>
              </a:rPr>
              <a:t>填）</a:t>
            </a:r>
            <a:r>
              <a:rPr lang="en-US" altLang="zh-TW" sz="2700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endParaRPr lang="zh-TW" altLang="en-US" sz="27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1" indent="0">
              <a:spcAft>
                <a:spcPts val="200"/>
              </a:spcAft>
              <a:buNone/>
            </a:pPr>
            <a:r>
              <a:rPr lang="zh-TW" altLang="en-US" sz="2000" b="1" dirty="0"/>
              <a:t>產業現況</a:t>
            </a:r>
            <a:r>
              <a:rPr lang="zh-TW" altLang="en-US" sz="2000" b="1" dirty="0" smtClean="0"/>
              <a:t>如何？</a:t>
            </a:r>
            <a:endParaRPr lang="en-US" altLang="zh-TW" sz="2000" b="1" dirty="0" smtClean="0"/>
          </a:p>
          <a:p>
            <a:pPr marL="509588" lvl="1" indent="-242888">
              <a:spcAft>
                <a:spcPts val="200"/>
              </a:spcAft>
            </a:pPr>
            <a:r>
              <a:rPr lang="en-US" altLang="zh-TW" sz="2000" dirty="0"/>
              <a:t> </a:t>
            </a:r>
          </a:p>
          <a:p>
            <a:pPr marL="0" lvl="1" indent="0">
              <a:spcAft>
                <a:spcPts val="200"/>
              </a:spcAft>
              <a:buNone/>
            </a:pPr>
            <a:r>
              <a:rPr lang="zh-TW" altLang="en-US" sz="2000" b="1" dirty="0"/>
              <a:t>產業上中下游價值鏈</a:t>
            </a:r>
            <a:r>
              <a:rPr lang="zh-TW" altLang="en-US" sz="2000" b="1" dirty="0" smtClean="0"/>
              <a:t>分析？</a:t>
            </a:r>
            <a:r>
              <a:rPr lang="en-US" altLang="zh-TW" sz="2000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zh-TW" altLang="en-US" sz="2000" dirty="0" smtClean="0">
                <a:solidFill>
                  <a:schemeClr val="bg1">
                    <a:lumMod val="50000"/>
                  </a:schemeClr>
                </a:solidFill>
              </a:rPr>
              <a:t>（產業</a:t>
            </a:r>
            <a:r>
              <a:rPr lang="zh-TW" altLang="en-US" sz="2000" dirty="0">
                <a:solidFill>
                  <a:schemeClr val="bg1">
                    <a:lumMod val="50000"/>
                  </a:schemeClr>
                </a:solidFill>
              </a:rPr>
              <a:t>價值鏈</a:t>
            </a:r>
            <a:r>
              <a:rPr lang="zh-TW" altLang="en-US" sz="2000" dirty="0" smtClean="0">
                <a:solidFill>
                  <a:schemeClr val="bg1">
                    <a:lumMod val="50000"/>
                  </a:schemeClr>
                </a:solidFill>
              </a:rPr>
              <a:t>參考：</a:t>
            </a:r>
            <a:r>
              <a:rPr lang="en-US" altLang="zh-TW" sz="2000" dirty="0" smtClean="0">
                <a:solidFill>
                  <a:schemeClr val="bg1">
                    <a:lumMod val="50000"/>
                  </a:schemeClr>
                </a:solidFill>
              </a:rPr>
              <a:t>http</a:t>
            </a:r>
            <a:r>
              <a:rPr lang="zh-TW" altLang="en-US" sz="2000" dirty="0" smtClean="0">
                <a:solidFill>
                  <a:schemeClr val="bg1">
                    <a:lumMod val="50000"/>
                  </a:schemeClr>
                </a:solidFill>
              </a:rPr>
              <a:t>：</a:t>
            </a:r>
            <a:r>
              <a:rPr lang="en-US" altLang="zh-TW" sz="2000" dirty="0" smtClean="0">
                <a:solidFill>
                  <a:schemeClr val="bg1">
                    <a:lumMod val="50000"/>
                  </a:schemeClr>
                </a:solidFill>
              </a:rPr>
              <a:t>//</a:t>
            </a:r>
            <a:r>
              <a:rPr lang="en-US" altLang="zh-TW" sz="2000" dirty="0">
                <a:solidFill>
                  <a:schemeClr val="bg1">
                    <a:lumMod val="50000"/>
                  </a:schemeClr>
                </a:solidFill>
              </a:rPr>
              <a:t>ic.tpex.org.tw</a:t>
            </a:r>
            <a:r>
              <a:rPr lang="en-US" altLang="zh-TW" sz="2000" dirty="0" smtClean="0">
                <a:solidFill>
                  <a:schemeClr val="bg1">
                    <a:lumMod val="50000"/>
                  </a:schemeClr>
                </a:solidFill>
              </a:rPr>
              <a:t>/</a:t>
            </a:r>
            <a:r>
              <a:rPr lang="zh-TW" altLang="en-US" sz="2000" dirty="0" smtClean="0">
                <a:solidFill>
                  <a:schemeClr val="bg1">
                    <a:lumMod val="50000"/>
                  </a:schemeClr>
                </a:solidFill>
              </a:rPr>
              <a:t>）</a:t>
            </a:r>
            <a:endParaRPr lang="en-US" altLang="zh-TW" sz="2000" b="1" dirty="0" smtClean="0"/>
          </a:p>
          <a:p>
            <a:pPr marL="509588" lvl="1" indent="-242888">
              <a:spcAft>
                <a:spcPts val="200"/>
              </a:spcAft>
            </a:pPr>
            <a:r>
              <a:rPr lang="en-US" altLang="zh-TW" sz="2000" dirty="0" smtClean="0"/>
              <a:t> </a:t>
            </a:r>
            <a:endParaRPr lang="en-US" altLang="zh-TW" sz="2000" dirty="0"/>
          </a:p>
          <a:p>
            <a:pPr marL="0" lvl="1" indent="0">
              <a:spcAft>
                <a:spcPts val="200"/>
              </a:spcAft>
              <a:buNone/>
            </a:pPr>
            <a:r>
              <a:rPr lang="zh-TW" altLang="en-US" sz="2000" b="1" dirty="0"/>
              <a:t>整體市場之規模及趨勢</a:t>
            </a:r>
            <a:r>
              <a:rPr lang="zh-TW" altLang="en-US" sz="2000" b="1" dirty="0" smtClean="0"/>
              <a:t>分析？</a:t>
            </a:r>
            <a:endParaRPr lang="en-US" altLang="zh-TW" sz="2000" b="1" dirty="0" smtClean="0"/>
          </a:p>
          <a:p>
            <a:pPr marL="509588" lvl="1" indent="-242888">
              <a:spcAft>
                <a:spcPts val="200"/>
              </a:spcAft>
            </a:pPr>
            <a:r>
              <a:rPr lang="en-US" altLang="zh-TW" sz="2000" dirty="0" smtClean="0"/>
              <a:t> </a:t>
            </a:r>
            <a:endParaRPr lang="en-US" altLang="zh-TW" sz="2000" dirty="0"/>
          </a:p>
          <a:p>
            <a:pPr marL="0" lvl="1" indent="0">
              <a:spcAft>
                <a:spcPts val="200"/>
              </a:spcAft>
              <a:buNone/>
            </a:pPr>
            <a:r>
              <a:rPr lang="en-US" altLang="zh-TW" sz="2000" b="1" dirty="0"/>
              <a:t> </a:t>
            </a:r>
            <a:endParaRPr lang="en-US" altLang="zh-TW" sz="20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E31D-E2AB-40D1-8B51-AFA5AFEF393A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4584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TW" altLang="en-US" dirty="0" smtClean="0"/>
              <a:t>目標市場分析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1" indent="-342900">
              <a:spcAft>
                <a:spcPts val="200"/>
              </a:spcAft>
            </a:pPr>
            <a:r>
              <a:rPr lang="zh-TW" altLang="en-US" sz="2000" b="1" dirty="0"/>
              <a:t>瞄準之目標市場</a:t>
            </a:r>
            <a:r>
              <a:rPr lang="zh-TW" altLang="en-US" sz="2000" b="1" dirty="0" smtClean="0"/>
              <a:t>區域（國內</a:t>
            </a:r>
            <a:r>
              <a:rPr lang="zh-TW" altLang="en-US" sz="2000" b="1" dirty="0"/>
              <a:t>或</a:t>
            </a:r>
            <a:r>
              <a:rPr lang="zh-TW" altLang="en-US" sz="2000" b="1" dirty="0" smtClean="0"/>
              <a:t>國外）市場</a:t>
            </a:r>
            <a:r>
              <a:rPr lang="zh-TW" altLang="en-US" sz="2000" b="1" dirty="0"/>
              <a:t>規模及趨勢分析</a:t>
            </a:r>
            <a:endParaRPr lang="en-US" altLang="zh-TW" sz="2000" b="1" dirty="0"/>
          </a:p>
          <a:p>
            <a:pPr marL="342900" lvl="1" indent="-342900">
              <a:spcAft>
                <a:spcPts val="200"/>
              </a:spcAft>
            </a:pPr>
            <a:r>
              <a:rPr lang="zh-TW" altLang="en-US" sz="2000" b="1" dirty="0" smtClean="0"/>
              <a:t>選擇</a:t>
            </a:r>
            <a:r>
              <a:rPr lang="zh-TW" altLang="en-US" sz="2000" b="1" dirty="0"/>
              <a:t>該市場應用之原因與</a:t>
            </a:r>
            <a:r>
              <a:rPr lang="zh-TW" altLang="en-US" sz="2000" b="1" dirty="0" smtClean="0"/>
              <a:t>分析？</a:t>
            </a:r>
            <a:endParaRPr lang="en-US" altLang="zh-TW" sz="2000" b="1" dirty="0"/>
          </a:p>
          <a:p>
            <a:pPr marL="342900" lvl="1" indent="-342900">
              <a:spcAft>
                <a:spcPts val="200"/>
              </a:spcAft>
            </a:pPr>
            <a:r>
              <a:rPr lang="zh-TW" altLang="en-US" sz="2000" b="1" dirty="0" smtClean="0"/>
              <a:t>說明</a:t>
            </a:r>
            <a:r>
              <a:rPr lang="zh-TW" altLang="en-US" sz="2000" b="1" dirty="0"/>
              <a:t>各階段產品推廣</a:t>
            </a:r>
            <a:r>
              <a:rPr lang="zh-TW" altLang="en-US" sz="2000" b="1" dirty="0" smtClean="0"/>
              <a:t>計畫？</a:t>
            </a:r>
            <a:r>
              <a:rPr lang="en-US" altLang="zh-TW" sz="2000" b="1" dirty="0" smtClean="0"/>
              <a:t> </a:t>
            </a:r>
            <a:r>
              <a:rPr lang="zh-TW" altLang="en-US" sz="2000" b="1" dirty="0" smtClean="0"/>
              <a:t>（</a:t>
            </a:r>
            <a:r>
              <a:rPr lang="en-US" altLang="zh-TW" sz="2000" b="1" dirty="0" smtClean="0"/>
              <a:t>Go-to-market strategy</a:t>
            </a:r>
            <a:r>
              <a:rPr lang="zh-TW" altLang="en-US" sz="2000" b="1" dirty="0" smtClean="0"/>
              <a:t>）</a:t>
            </a:r>
            <a:endParaRPr lang="en-US" altLang="zh-TW" sz="2000" b="1" dirty="0" smtClean="0"/>
          </a:p>
          <a:p>
            <a:pPr marL="266700" lvl="1" indent="0">
              <a:spcAft>
                <a:spcPts val="200"/>
              </a:spcAft>
              <a:buNone/>
            </a:pPr>
            <a:r>
              <a:rPr lang="en-US" altLang="zh-TW" sz="2000" dirty="0" smtClean="0"/>
              <a:t> </a:t>
            </a:r>
          </a:p>
          <a:p>
            <a:pPr marL="266700" lvl="1" indent="0">
              <a:spcAft>
                <a:spcPts val="200"/>
              </a:spcAft>
              <a:buNone/>
            </a:pPr>
            <a:endParaRPr lang="en-US" altLang="zh-TW" sz="2000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E31D-E2AB-40D1-8B51-AFA5AFEF393A}" type="slidenum">
              <a:rPr lang="en-US" smtClean="0"/>
              <a:pPr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9519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TW" altLang="en-US" dirty="0"/>
              <a:t>前案期末審查</a:t>
            </a:r>
            <a:r>
              <a:rPr lang="en-US" altLang="zh-TW" dirty="0"/>
              <a:t>-</a:t>
            </a:r>
            <a:r>
              <a:rPr lang="zh-TW" altLang="en-US" dirty="0"/>
              <a:t>委員意見與回覆說明</a:t>
            </a:r>
            <a:endParaRPr lang="zh-TW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E31D-E2AB-40D1-8B51-AFA5AFEF393A}" type="slidenum">
              <a:rPr lang="en-US" smtClean="0"/>
              <a:pPr/>
              <a:t>14</a:t>
            </a:fld>
            <a:endParaRPr lang="en-US" dirty="0"/>
          </a:p>
        </p:txBody>
      </p:sp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81371090"/>
              </p:ext>
            </p:extLst>
          </p:nvPr>
        </p:nvGraphicFramePr>
        <p:xfrm>
          <a:off x="432000" y="1440000"/>
          <a:ext cx="8280000" cy="45875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01550">
                  <a:extLst>
                    <a:ext uri="{9D8B030D-6E8A-4147-A177-3AD203B41FA5}">
                      <a16:colId xmlns:a16="http://schemas.microsoft.com/office/drawing/2014/main" xmlns="" val="1041970404"/>
                    </a:ext>
                  </a:extLst>
                </a:gridCol>
                <a:gridCol w="6978450">
                  <a:extLst>
                    <a:ext uri="{9D8B030D-6E8A-4147-A177-3AD203B41FA5}">
                      <a16:colId xmlns:a16="http://schemas.microsoft.com/office/drawing/2014/main" xmlns="" val="2662261428"/>
                    </a:ext>
                  </a:extLst>
                </a:gridCol>
              </a:tblGrid>
              <a:tr h="229378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TW" altLang="en-US" sz="12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審查委員</a:t>
                      </a:r>
                      <a:endParaRPr lang="en-US" altLang="zh-TW" sz="1200" b="1" dirty="0" smtClean="0">
                        <a:solidFill>
                          <a:schemeClr val="bg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TW" altLang="en-US" sz="12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意見</a:t>
                      </a:r>
                      <a:endParaRPr lang="zh-TW" altLang="en-US" sz="1200" b="1" dirty="0">
                        <a:solidFill>
                          <a:schemeClr val="bg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 marL="342900" indent="-34290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AutoNum type="arabicPeriod"/>
                      </a:pPr>
                      <a:r>
                        <a:rPr lang="en-US" altLang="zh-TW" sz="11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AAAAA</a:t>
                      </a:r>
                    </a:p>
                    <a:p>
                      <a:pPr marL="342900" indent="-34290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AutoNum type="arabicPeriod"/>
                      </a:pPr>
                      <a:r>
                        <a:rPr lang="en-US" altLang="zh-TW" sz="11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BBBBB</a:t>
                      </a:r>
                    </a:p>
                    <a:p>
                      <a:pPr marL="342900" indent="-34290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AutoNum type="arabicPeriod"/>
                      </a:pPr>
                      <a:r>
                        <a:rPr lang="en-US" altLang="zh-TW" sz="11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CCCCC</a:t>
                      </a:r>
                    </a:p>
                    <a:p>
                      <a:pPr marL="342900" indent="-34290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AutoNum type="arabicPeriod"/>
                      </a:pPr>
                      <a:r>
                        <a:rPr lang="en-US" altLang="zh-TW" sz="11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DDDDD</a:t>
                      </a:r>
                    </a:p>
                    <a:p>
                      <a:pPr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567540198"/>
                  </a:ext>
                </a:extLst>
              </a:tr>
              <a:tr h="229378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TW" altLang="en-US" sz="12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審查意見回覆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 marL="342900" indent="-34290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AutoNum type="arabicPeriod"/>
                      </a:pPr>
                      <a:r>
                        <a:rPr lang="en-US" altLang="zh-TW" sz="11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AA</a:t>
                      </a:r>
                      <a:r>
                        <a:rPr lang="zh-TW" altLang="en-US" sz="11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 </a:t>
                      </a:r>
                      <a:r>
                        <a:rPr lang="en-US" altLang="zh-TW" sz="11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-</a:t>
                      </a:r>
                      <a:r>
                        <a:rPr lang="zh-TW" altLang="en-US" sz="11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 </a:t>
                      </a:r>
                      <a:r>
                        <a:rPr lang="en-US" altLang="zh-TW" sz="11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-</a:t>
                      </a:r>
                      <a:r>
                        <a:rPr lang="zh-TW" altLang="en-US" sz="11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 </a:t>
                      </a:r>
                      <a:r>
                        <a:rPr lang="en-US" altLang="zh-TW" sz="11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-</a:t>
                      </a:r>
                    </a:p>
                    <a:p>
                      <a:pPr marL="342900" indent="-34290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AutoNum type="arabicPeriod"/>
                      </a:pPr>
                      <a:r>
                        <a:rPr lang="en-US" altLang="zh-TW" sz="11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BB</a:t>
                      </a:r>
                      <a:r>
                        <a:rPr lang="zh-TW" altLang="en-US" sz="11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 </a:t>
                      </a:r>
                      <a:r>
                        <a:rPr lang="en-US" altLang="zh-TW" sz="11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-</a:t>
                      </a:r>
                      <a:r>
                        <a:rPr lang="zh-TW" altLang="en-US" sz="11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 </a:t>
                      </a:r>
                      <a:r>
                        <a:rPr lang="en-US" altLang="zh-TW" sz="11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-</a:t>
                      </a:r>
                      <a:r>
                        <a:rPr lang="zh-TW" altLang="en-US" sz="11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 </a:t>
                      </a:r>
                      <a:r>
                        <a:rPr lang="en-US" altLang="zh-TW" sz="11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-</a:t>
                      </a:r>
                    </a:p>
                    <a:p>
                      <a:pPr marL="342900" indent="-34290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AutoNum type="arabicPeriod"/>
                      </a:pPr>
                      <a:r>
                        <a:rPr lang="en-US" altLang="zh-TW" sz="11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CC</a:t>
                      </a:r>
                      <a:r>
                        <a:rPr lang="zh-TW" altLang="en-US" sz="11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 </a:t>
                      </a:r>
                      <a:r>
                        <a:rPr lang="en-US" altLang="zh-TW" sz="11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-</a:t>
                      </a:r>
                      <a:r>
                        <a:rPr lang="zh-TW" altLang="en-US" sz="11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 </a:t>
                      </a:r>
                      <a:r>
                        <a:rPr lang="en-US" altLang="zh-TW" sz="11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-</a:t>
                      </a:r>
                      <a:r>
                        <a:rPr lang="zh-TW" altLang="en-US" sz="11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 </a:t>
                      </a:r>
                      <a:r>
                        <a:rPr lang="en-US" altLang="zh-TW" sz="11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-</a:t>
                      </a:r>
                    </a:p>
                    <a:p>
                      <a:pPr marL="342900" indent="-34290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AutoNum type="arabicPeriod"/>
                      </a:pPr>
                      <a:r>
                        <a:rPr lang="en-US" altLang="zh-TW" sz="11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DD</a:t>
                      </a:r>
                      <a:r>
                        <a:rPr lang="zh-TW" altLang="en-US" sz="11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 </a:t>
                      </a:r>
                      <a:r>
                        <a:rPr lang="en-US" altLang="zh-TW" sz="11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-</a:t>
                      </a:r>
                      <a:r>
                        <a:rPr lang="zh-TW" altLang="en-US" sz="11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 </a:t>
                      </a:r>
                      <a:r>
                        <a:rPr lang="en-US" altLang="zh-TW" sz="11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-</a:t>
                      </a:r>
                      <a:r>
                        <a:rPr lang="zh-TW" altLang="en-US" sz="11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 </a:t>
                      </a:r>
                      <a:r>
                        <a:rPr lang="en-US" altLang="zh-TW" sz="11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-</a:t>
                      </a:r>
                    </a:p>
                    <a:p>
                      <a:pPr marL="0" indent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altLang="en-US" sz="11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（須明確說明預定於什麼時間完成，並列入查核項目內）</a:t>
                      </a:r>
                      <a:endParaRPr lang="en-US" altLang="zh-TW" sz="1100" dirty="0" smtClean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marL="342900" indent="-34290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AutoNum type="arabicPeriod"/>
                      </a:pPr>
                      <a:endParaRPr lang="en-US" altLang="zh-TW" sz="1100" dirty="0" smtClean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zh-TW" altLang="en-US" sz="110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606618296"/>
                  </a:ext>
                </a:extLst>
              </a:tr>
            </a:tbl>
          </a:graphicData>
        </a:graphic>
      </p:graphicFrame>
      <p:sp>
        <p:nvSpPr>
          <p:cNvPr id="5" name="矩形 4"/>
          <p:cNvSpPr/>
          <p:nvPr/>
        </p:nvSpPr>
        <p:spPr>
          <a:xfrm>
            <a:off x="341045" y="972000"/>
            <a:ext cx="865482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1600" dirty="0" smtClean="0">
                <a:solidFill>
                  <a:srgbClr val="EB600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待</a:t>
            </a:r>
            <a:r>
              <a:rPr lang="zh-TW" altLang="en-US" sz="1600" dirty="0">
                <a:solidFill>
                  <a:srgbClr val="EB600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期末審查後填寫，且委員所提之建議事項，須列為應達成的預期</a:t>
            </a:r>
            <a:r>
              <a:rPr lang="zh-TW" altLang="en-US" sz="1600" dirty="0" smtClean="0">
                <a:solidFill>
                  <a:srgbClr val="EB600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成果</a:t>
            </a:r>
            <a:endParaRPr lang="en-US" altLang="zh-TW" sz="1600" dirty="0">
              <a:solidFill>
                <a:srgbClr val="EB600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695131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TW" altLang="en-US" dirty="0"/>
              <a:t>創業里程碑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1" indent="-342900">
              <a:spcAft>
                <a:spcPts val="200"/>
              </a:spcAft>
            </a:pPr>
            <a:r>
              <a:rPr lang="zh-TW" altLang="en-US" sz="2000" b="1" dirty="0"/>
              <a:t>應聚焦於完成公司成立相關規劃，說明技術、商轉、人員籌組、募資相關規劃與預定完成</a:t>
            </a:r>
            <a:r>
              <a:rPr lang="zh-TW" altLang="en-US" sz="2000" b="1" dirty="0" smtClean="0"/>
              <a:t>時間（建議</a:t>
            </a:r>
            <a:r>
              <a:rPr lang="zh-TW" altLang="en-US" sz="2000" b="1" dirty="0"/>
              <a:t>先填寫後面幾頁，最後填寫此</a:t>
            </a:r>
            <a:r>
              <a:rPr lang="zh-TW" altLang="en-US" sz="2000" b="1" dirty="0" smtClean="0"/>
              <a:t>頁）</a:t>
            </a:r>
            <a:endParaRPr lang="en-US" altLang="zh-TW" sz="2000" b="1" dirty="0" smtClean="0"/>
          </a:p>
          <a:p>
            <a:pPr marL="342900" lvl="1" indent="-342900">
              <a:spcAft>
                <a:spcPts val="200"/>
              </a:spcAft>
            </a:pPr>
            <a:r>
              <a:rPr lang="zh-TW" altLang="en-US" sz="2000" b="1" dirty="0"/>
              <a:t>出場預計達成項目每個團隊有所不同，依產業特性與公司特性自行衡量</a:t>
            </a:r>
          </a:p>
          <a:p>
            <a:pPr marL="342900" lvl="1" indent="-342900">
              <a:spcAft>
                <a:spcPts val="200"/>
              </a:spcAft>
            </a:pPr>
            <a:endParaRPr lang="en-US" altLang="zh-TW" sz="2000" b="1" dirty="0"/>
          </a:p>
          <a:p>
            <a:pPr marL="266700" lvl="1" indent="0">
              <a:spcAft>
                <a:spcPts val="200"/>
              </a:spcAft>
              <a:buNone/>
            </a:pPr>
            <a:endParaRPr lang="en-US" altLang="zh-TW" sz="2000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E31D-E2AB-40D1-8B51-AFA5AFEF393A}" type="slidenum">
              <a:rPr lang="en-US" smtClean="0"/>
              <a:pPr/>
              <a:t>15</a:t>
            </a:fld>
            <a:endParaRPr lang="en-US" dirty="0"/>
          </a:p>
        </p:txBody>
      </p:sp>
      <p:cxnSp>
        <p:nvCxnSpPr>
          <p:cNvPr id="5" name="直線接點 4"/>
          <p:cNvCxnSpPr/>
          <p:nvPr/>
        </p:nvCxnSpPr>
        <p:spPr>
          <a:xfrm flipH="1">
            <a:off x="2508669" y="3950039"/>
            <a:ext cx="7044" cy="1521895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417408" y="4910096"/>
            <a:ext cx="1370888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TW" altLang="en-US" sz="1400" dirty="0" smtClean="0">
                <a:solidFill>
                  <a:srgbClr val="333333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執行長聘僱</a:t>
            </a:r>
            <a:endParaRPr lang="zh-TW" altLang="en-US" sz="1400" dirty="0"/>
          </a:p>
        </p:txBody>
      </p:sp>
      <p:sp>
        <p:nvSpPr>
          <p:cNvPr id="10" name="甜甜圈 9"/>
          <p:cNvSpPr/>
          <p:nvPr/>
        </p:nvSpPr>
        <p:spPr>
          <a:xfrm>
            <a:off x="479376" y="3720196"/>
            <a:ext cx="158886" cy="172133"/>
          </a:xfrm>
          <a:prstGeom prst="donut">
            <a:avLst/>
          </a:prstGeom>
          <a:solidFill>
            <a:srgbClr val="EB6001"/>
          </a:solidFill>
          <a:ln>
            <a:solidFill>
              <a:srgbClr val="EB60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1" name="甜甜圈 10"/>
          <p:cNvSpPr/>
          <p:nvPr/>
        </p:nvSpPr>
        <p:spPr>
          <a:xfrm>
            <a:off x="1459532" y="3720196"/>
            <a:ext cx="158886" cy="172133"/>
          </a:xfrm>
          <a:prstGeom prst="donut">
            <a:avLst/>
          </a:prstGeom>
          <a:solidFill>
            <a:srgbClr val="EB6001"/>
          </a:solidFill>
          <a:ln>
            <a:solidFill>
              <a:srgbClr val="EB60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cxnSp>
        <p:nvCxnSpPr>
          <p:cNvPr id="12" name="直線接點 11"/>
          <p:cNvCxnSpPr>
            <a:stCxn id="10" idx="6"/>
            <a:endCxn id="11" idx="2"/>
          </p:cNvCxnSpPr>
          <p:nvPr/>
        </p:nvCxnSpPr>
        <p:spPr>
          <a:xfrm>
            <a:off x="638262" y="3806263"/>
            <a:ext cx="821270" cy="0"/>
          </a:xfrm>
          <a:prstGeom prst="line">
            <a:avLst/>
          </a:prstGeom>
          <a:ln w="76200">
            <a:solidFill>
              <a:srgbClr val="EB600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線接點 12"/>
          <p:cNvCxnSpPr>
            <a:stCxn id="11" idx="6"/>
            <a:endCxn id="14" idx="2"/>
          </p:cNvCxnSpPr>
          <p:nvPr/>
        </p:nvCxnSpPr>
        <p:spPr>
          <a:xfrm>
            <a:off x="1618418" y="3806263"/>
            <a:ext cx="821270" cy="0"/>
          </a:xfrm>
          <a:prstGeom prst="line">
            <a:avLst/>
          </a:prstGeom>
          <a:ln w="76200">
            <a:solidFill>
              <a:srgbClr val="EB600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甜甜圈 13"/>
          <p:cNvSpPr/>
          <p:nvPr/>
        </p:nvSpPr>
        <p:spPr>
          <a:xfrm>
            <a:off x="2439688" y="3720196"/>
            <a:ext cx="158886" cy="172133"/>
          </a:xfrm>
          <a:prstGeom prst="donut">
            <a:avLst/>
          </a:prstGeom>
          <a:solidFill>
            <a:srgbClr val="EB6001"/>
          </a:solidFill>
          <a:ln>
            <a:solidFill>
              <a:srgbClr val="EB60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cxnSp>
        <p:nvCxnSpPr>
          <p:cNvPr id="15" name="直線接點 14"/>
          <p:cNvCxnSpPr>
            <a:stCxn id="14" idx="6"/>
            <a:endCxn id="16" idx="2"/>
          </p:cNvCxnSpPr>
          <p:nvPr/>
        </p:nvCxnSpPr>
        <p:spPr>
          <a:xfrm>
            <a:off x="2598574" y="3806263"/>
            <a:ext cx="821270" cy="0"/>
          </a:xfrm>
          <a:prstGeom prst="line">
            <a:avLst/>
          </a:prstGeom>
          <a:ln w="76200">
            <a:solidFill>
              <a:srgbClr val="EB600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甜甜圈 15"/>
          <p:cNvSpPr/>
          <p:nvPr/>
        </p:nvSpPr>
        <p:spPr>
          <a:xfrm>
            <a:off x="3419844" y="3720196"/>
            <a:ext cx="158886" cy="172133"/>
          </a:xfrm>
          <a:prstGeom prst="donut">
            <a:avLst/>
          </a:prstGeom>
          <a:solidFill>
            <a:srgbClr val="EB6001"/>
          </a:solidFill>
          <a:ln>
            <a:solidFill>
              <a:srgbClr val="EB60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cxnSp>
        <p:nvCxnSpPr>
          <p:cNvPr id="17" name="直線接點 16"/>
          <p:cNvCxnSpPr>
            <a:stCxn id="16" idx="6"/>
            <a:endCxn id="18" idx="2"/>
          </p:cNvCxnSpPr>
          <p:nvPr/>
        </p:nvCxnSpPr>
        <p:spPr>
          <a:xfrm>
            <a:off x="3578730" y="3806263"/>
            <a:ext cx="821270" cy="0"/>
          </a:xfrm>
          <a:prstGeom prst="line">
            <a:avLst/>
          </a:prstGeom>
          <a:ln w="76200">
            <a:solidFill>
              <a:srgbClr val="EB600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甜甜圈 17"/>
          <p:cNvSpPr/>
          <p:nvPr/>
        </p:nvSpPr>
        <p:spPr>
          <a:xfrm>
            <a:off x="4400000" y="3720196"/>
            <a:ext cx="158886" cy="172133"/>
          </a:xfrm>
          <a:prstGeom prst="donut">
            <a:avLst/>
          </a:prstGeom>
          <a:solidFill>
            <a:srgbClr val="EB6001"/>
          </a:solidFill>
          <a:ln>
            <a:solidFill>
              <a:srgbClr val="EB60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cxnSp>
        <p:nvCxnSpPr>
          <p:cNvPr id="19" name="直線接點 18"/>
          <p:cNvCxnSpPr>
            <a:stCxn id="18" idx="6"/>
            <a:endCxn id="20" idx="2"/>
          </p:cNvCxnSpPr>
          <p:nvPr/>
        </p:nvCxnSpPr>
        <p:spPr>
          <a:xfrm>
            <a:off x="4558886" y="3806263"/>
            <a:ext cx="821270" cy="0"/>
          </a:xfrm>
          <a:prstGeom prst="line">
            <a:avLst/>
          </a:prstGeom>
          <a:ln w="76200">
            <a:solidFill>
              <a:srgbClr val="004E6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甜甜圈 19"/>
          <p:cNvSpPr/>
          <p:nvPr/>
        </p:nvSpPr>
        <p:spPr>
          <a:xfrm>
            <a:off x="5380156" y="3720196"/>
            <a:ext cx="158886" cy="172133"/>
          </a:xfrm>
          <a:prstGeom prst="donut">
            <a:avLst/>
          </a:prstGeom>
          <a:solidFill>
            <a:srgbClr val="004E6E"/>
          </a:solidFill>
          <a:ln>
            <a:solidFill>
              <a:srgbClr val="004E6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cxnSp>
        <p:nvCxnSpPr>
          <p:cNvPr id="21" name="直線接點 20"/>
          <p:cNvCxnSpPr>
            <a:stCxn id="20" idx="6"/>
            <a:endCxn id="22" idx="2"/>
          </p:cNvCxnSpPr>
          <p:nvPr/>
        </p:nvCxnSpPr>
        <p:spPr>
          <a:xfrm>
            <a:off x="5539042" y="3806263"/>
            <a:ext cx="821270" cy="0"/>
          </a:xfrm>
          <a:prstGeom prst="line">
            <a:avLst/>
          </a:prstGeom>
          <a:ln w="76200">
            <a:solidFill>
              <a:srgbClr val="004E6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甜甜圈 21"/>
          <p:cNvSpPr/>
          <p:nvPr/>
        </p:nvSpPr>
        <p:spPr>
          <a:xfrm>
            <a:off x="6360312" y="3720196"/>
            <a:ext cx="158886" cy="172133"/>
          </a:xfrm>
          <a:prstGeom prst="donut">
            <a:avLst/>
          </a:prstGeom>
          <a:solidFill>
            <a:srgbClr val="004E6E"/>
          </a:solidFill>
          <a:ln>
            <a:solidFill>
              <a:srgbClr val="004E6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cxnSp>
        <p:nvCxnSpPr>
          <p:cNvPr id="23" name="直線接點 22"/>
          <p:cNvCxnSpPr>
            <a:stCxn id="22" idx="6"/>
            <a:endCxn id="30" idx="2"/>
          </p:cNvCxnSpPr>
          <p:nvPr/>
        </p:nvCxnSpPr>
        <p:spPr>
          <a:xfrm>
            <a:off x="6519198" y="3806263"/>
            <a:ext cx="821270" cy="0"/>
          </a:xfrm>
          <a:prstGeom prst="line">
            <a:avLst/>
          </a:prstGeom>
          <a:ln w="76200">
            <a:solidFill>
              <a:srgbClr val="004E6E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文字方塊 23"/>
          <p:cNvSpPr txBox="1"/>
          <p:nvPr/>
        </p:nvSpPr>
        <p:spPr>
          <a:xfrm>
            <a:off x="1344547" y="3425303"/>
            <a:ext cx="3994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2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Q1</a:t>
            </a:r>
            <a:endParaRPr lang="zh-TW" altLang="en-US" sz="12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5" name="文字方塊 24"/>
          <p:cNvSpPr txBox="1"/>
          <p:nvPr/>
        </p:nvSpPr>
        <p:spPr>
          <a:xfrm>
            <a:off x="2307185" y="3425303"/>
            <a:ext cx="3994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2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Q2</a:t>
            </a:r>
            <a:endParaRPr lang="zh-TW" altLang="en-US" sz="12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6" name="文字方塊 25"/>
          <p:cNvSpPr txBox="1"/>
          <p:nvPr/>
        </p:nvSpPr>
        <p:spPr>
          <a:xfrm>
            <a:off x="3300332" y="3425303"/>
            <a:ext cx="3994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2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Q3</a:t>
            </a:r>
            <a:endParaRPr lang="zh-TW" altLang="en-US" sz="12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8" name="流程圖: 換頁接點 27"/>
          <p:cNvSpPr/>
          <p:nvPr/>
        </p:nvSpPr>
        <p:spPr>
          <a:xfrm>
            <a:off x="4209818" y="2739104"/>
            <a:ext cx="551421" cy="930992"/>
          </a:xfrm>
          <a:prstGeom prst="flowChartOffpageConnector">
            <a:avLst/>
          </a:prstGeom>
          <a:solidFill>
            <a:srgbClr val="004E6E"/>
          </a:solidFill>
          <a:ln>
            <a:solidFill>
              <a:srgbClr val="22568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達成</a:t>
            </a:r>
            <a:r>
              <a:rPr lang="en-US" altLang="zh-TW" sz="14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/>
            </a:r>
            <a:br>
              <a:rPr lang="en-US" altLang="zh-TW" sz="14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r>
              <a:rPr lang="zh-TW" altLang="en-US" sz="14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出場</a:t>
            </a:r>
            <a:r>
              <a:rPr lang="en-US" altLang="zh-TW" sz="14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/>
            </a:r>
            <a:br>
              <a:rPr lang="en-US" altLang="zh-TW" sz="14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r>
              <a:rPr lang="zh-TW" altLang="en-US" sz="14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目標</a:t>
            </a:r>
            <a:endParaRPr lang="zh-TW" altLang="en-US" sz="14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0" name="甜甜圈 29"/>
          <p:cNvSpPr/>
          <p:nvPr/>
        </p:nvSpPr>
        <p:spPr>
          <a:xfrm>
            <a:off x="7340468" y="3720196"/>
            <a:ext cx="158886" cy="172133"/>
          </a:xfrm>
          <a:prstGeom prst="donut">
            <a:avLst/>
          </a:prstGeom>
          <a:solidFill>
            <a:srgbClr val="004E6E"/>
          </a:solidFill>
          <a:ln>
            <a:solidFill>
              <a:srgbClr val="004E6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cxnSp>
        <p:nvCxnSpPr>
          <p:cNvPr id="31" name="直線接點 30"/>
          <p:cNvCxnSpPr>
            <a:stCxn id="30" idx="6"/>
            <a:endCxn id="32" idx="2"/>
          </p:cNvCxnSpPr>
          <p:nvPr/>
        </p:nvCxnSpPr>
        <p:spPr>
          <a:xfrm>
            <a:off x="7499354" y="3806263"/>
            <a:ext cx="821270" cy="0"/>
          </a:xfrm>
          <a:prstGeom prst="line">
            <a:avLst/>
          </a:prstGeom>
          <a:ln w="76200">
            <a:solidFill>
              <a:srgbClr val="004E6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甜甜圈 31"/>
          <p:cNvSpPr/>
          <p:nvPr/>
        </p:nvSpPr>
        <p:spPr>
          <a:xfrm>
            <a:off x="8320624" y="3720196"/>
            <a:ext cx="158886" cy="172133"/>
          </a:xfrm>
          <a:prstGeom prst="donut">
            <a:avLst/>
          </a:prstGeom>
          <a:solidFill>
            <a:srgbClr val="004E6E"/>
          </a:solidFill>
          <a:ln>
            <a:solidFill>
              <a:srgbClr val="004E6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3" name="文字方塊 32"/>
          <p:cNvSpPr txBox="1"/>
          <p:nvPr/>
        </p:nvSpPr>
        <p:spPr>
          <a:xfrm>
            <a:off x="4028037" y="3959181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TW" altLang="en-US" sz="1400" b="1" dirty="0" smtClean="0">
                <a:solidFill>
                  <a:srgbClr val="EB600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成立</a:t>
            </a:r>
            <a:endParaRPr lang="en-US" altLang="zh-TW" sz="1400" b="1" dirty="0" smtClean="0">
              <a:solidFill>
                <a:srgbClr val="EB600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1400" b="1" dirty="0" smtClean="0">
                <a:solidFill>
                  <a:srgbClr val="EB600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新創</a:t>
            </a:r>
            <a:r>
              <a:rPr lang="zh-TW" altLang="en-US" sz="1400" b="1" dirty="0">
                <a:solidFill>
                  <a:srgbClr val="EB600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公司</a:t>
            </a:r>
          </a:p>
        </p:txBody>
      </p:sp>
      <p:cxnSp>
        <p:nvCxnSpPr>
          <p:cNvPr id="34" name="直線接點 33"/>
          <p:cNvCxnSpPr>
            <a:stCxn id="32" idx="6"/>
          </p:cNvCxnSpPr>
          <p:nvPr/>
        </p:nvCxnSpPr>
        <p:spPr>
          <a:xfrm flipV="1">
            <a:off x="8479510" y="3800328"/>
            <a:ext cx="413099" cy="5935"/>
          </a:xfrm>
          <a:prstGeom prst="line">
            <a:avLst/>
          </a:prstGeom>
          <a:ln w="76200">
            <a:solidFill>
              <a:srgbClr val="004E6E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矩形 34"/>
          <p:cNvSpPr/>
          <p:nvPr/>
        </p:nvSpPr>
        <p:spPr>
          <a:xfrm>
            <a:off x="2355238" y="5452590"/>
            <a:ext cx="1729961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TW" altLang="en-US" sz="1400" dirty="0" smtClean="0">
                <a:solidFill>
                  <a:srgbClr val="333333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完成募資計畫書</a:t>
            </a:r>
            <a:r>
              <a:rPr lang="en-US" altLang="zh-TW" sz="1400" dirty="0" smtClean="0">
                <a:solidFill>
                  <a:srgbClr val="333333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/>
            </a:r>
            <a:br>
              <a:rPr lang="en-US" altLang="zh-TW" sz="1400" dirty="0" smtClean="0">
                <a:solidFill>
                  <a:srgbClr val="333333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</a:br>
            <a:r>
              <a:rPr lang="zh-TW" altLang="en-US" sz="1400" dirty="0" smtClean="0">
                <a:solidFill>
                  <a:srgbClr val="333333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開始募資</a:t>
            </a:r>
            <a:endParaRPr lang="zh-TW" altLang="en-US" sz="1400" dirty="0"/>
          </a:p>
        </p:txBody>
      </p:sp>
      <p:cxnSp>
        <p:nvCxnSpPr>
          <p:cNvPr id="36" name="直線接點 35"/>
          <p:cNvCxnSpPr/>
          <p:nvPr/>
        </p:nvCxnSpPr>
        <p:spPr>
          <a:xfrm flipH="1">
            <a:off x="558819" y="3953771"/>
            <a:ext cx="0" cy="986322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線接點 36"/>
          <p:cNvCxnSpPr/>
          <p:nvPr/>
        </p:nvCxnSpPr>
        <p:spPr>
          <a:xfrm>
            <a:off x="1534966" y="3953771"/>
            <a:ext cx="0" cy="316565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矩形 37"/>
          <p:cNvSpPr/>
          <p:nvPr/>
        </p:nvSpPr>
        <p:spPr>
          <a:xfrm>
            <a:off x="417408" y="5217873"/>
            <a:ext cx="1909497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TW" altLang="en-US" sz="1400" dirty="0" smtClean="0">
                <a:solidFill>
                  <a:srgbClr val="333333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團隊核心成員組成</a:t>
            </a:r>
            <a:endParaRPr lang="zh-TW" altLang="en-US" sz="1400" dirty="0"/>
          </a:p>
        </p:txBody>
      </p:sp>
      <p:cxnSp>
        <p:nvCxnSpPr>
          <p:cNvPr id="39" name="直線接點 38"/>
          <p:cNvCxnSpPr/>
          <p:nvPr/>
        </p:nvCxnSpPr>
        <p:spPr>
          <a:xfrm flipH="1">
            <a:off x="6437826" y="3953771"/>
            <a:ext cx="4398" cy="822960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矩形 39"/>
          <p:cNvSpPr/>
          <p:nvPr/>
        </p:nvSpPr>
        <p:spPr>
          <a:xfrm>
            <a:off x="1382030" y="4243625"/>
            <a:ext cx="1331350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TW" altLang="en-US" sz="1400" dirty="0" smtClean="0">
                <a:solidFill>
                  <a:srgbClr val="333333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達成服務驗證（</a:t>
            </a:r>
            <a:r>
              <a:rPr lang="en-US" altLang="zh-TW" sz="1400" dirty="0" smtClean="0">
                <a:solidFill>
                  <a:srgbClr val="333333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POS</a:t>
            </a:r>
            <a:r>
              <a:rPr lang="zh-TW" altLang="en-US" sz="1400" dirty="0" smtClean="0">
                <a:solidFill>
                  <a:srgbClr val="333333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）</a:t>
            </a:r>
            <a:endParaRPr lang="zh-TW" altLang="en-US" sz="1400" dirty="0"/>
          </a:p>
        </p:txBody>
      </p:sp>
      <p:sp>
        <p:nvSpPr>
          <p:cNvPr id="41" name="矩形 40"/>
          <p:cNvSpPr/>
          <p:nvPr/>
        </p:nvSpPr>
        <p:spPr>
          <a:xfrm>
            <a:off x="6285413" y="4762756"/>
            <a:ext cx="1854995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TW" altLang="en-US" sz="1400" dirty="0" smtClean="0">
                <a:solidFill>
                  <a:srgbClr val="333333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與</a:t>
            </a:r>
            <a:r>
              <a:rPr lang="en-US" altLang="zh-TW" sz="1400" dirty="0" smtClean="0">
                <a:solidFill>
                  <a:srgbClr val="333333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A</a:t>
            </a:r>
            <a:r>
              <a:rPr lang="zh-TW" altLang="en-US" sz="1400" dirty="0" smtClean="0">
                <a:solidFill>
                  <a:srgbClr val="333333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公司洽談代理</a:t>
            </a:r>
            <a:endParaRPr lang="zh-TW" altLang="en-US" sz="1400" dirty="0"/>
          </a:p>
        </p:txBody>
      </p:sp>
      <p:sp>
        <p:nvSpPr>
          <p:cNvPr id="42" name="矩形 41"/>
          <p:cNvSpPr/>
          <p:nvPr/>
        </p:nvSpPr>
        <p:spPr>
          <a:xfrm>
            <a:off x="3345508" y="4592553"/>
            <a:ext cx="2009706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TW" altLang="en-US" sz="1400" dirty="0" smtClean="0">
                <a:solidFill>
                  <a:srgbClr val="333333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完成</a:t>
            </a:r>
            <a:r>
              <a:rPr lang="en-US" altLang="zh-TW" sz="1400" dirty="0" smtClean="0">
                <a:solidFill>
                  <a:srgbClr val="333333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XX</a:t>
            </a:r>
            <a:r>
              <a:rPr lang="zh-TW" altLang="en-US" sz="1400" dirty="0" smtClean="0">
                <a:solidFill>
                  <a:srgbClr val="333333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套進行市場測試（試賣或試運作）</a:t>
            </a:r>
            <a:endParaRPr lang="zh-TW" altLang="en-US" sz="1400" dirty="0"/>
          </a:p>
        </p:txBody>
      </p:sp>
      <p:cxnSp>
        <p:nvCxnSpPr>
          <p:cNvPr id="43" name="直線接點 42"/>
          <p:cNvCxnSpPr/>
          <p:nvPr/>
        </p:nvCxnSpPr>
        <p:spPr>
          <a:xfrm>
            <a:off x="3493825" y="3953771"/>
            <a:ext cx="0" cy="648000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文字方塊 43"/>
          <p:cNvSpPr txBox="1"/>
          <p:nvPr/>
        </p:nvSpPr>
        <p:spPr>
          <a:xfrm>
            <a:off x="4569936" y="6243235"/>
            <a:ext cx="37689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1600" b="1" dirty="0" smtClean="0">
                <a:solidFill>
                  <a:schemeClr val="bg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*此為參考圖示，可自行更換進程甘特圖</a:t>
            </a:r>
            <a:endParaRPr lang="zh-TW" altLang="en-US" sz="1600" b="1" dirty="0">
              <a:solidFill>
                <a:schemeClr val="bg1">
                  <a:lumMod val="50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cxnSp>
        <p:nvCxnSpPr>
          <p:cNvPr id="45" name="直線接點 44"/>
          <p:cNvCxnSpPr/>
          <p:nvPr/>
        </p:nvCxnSpPr>
        <p:spPr>
          <a:xfrm>
            <a:off x="5458368" y="3953397"/>
            <a:ext cx="0" cy="1280160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矩形 45"/>
          <p:cNvSpPr/>
          <p:nvPr/>
        </p:nvSpPr>
        <p:spPr>
          <a:xfrm>
            <a:off x="5306052" y="5214385"/>
            <a:ext cx="1956381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TW" altLang="en-US" sz="1400" dirty="0" smtClean="0">
                <a:solidFill>
                  <a:srgbClr val="333333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調整市場定位（</a:t>
            </a:r>
            <a:r>
              <a:rPr lang="en-US" altLang="zh-TW" sz="1400" dirty="0" smtClean="0">
                <a:solidFill>
                  <a:srgbClr val="333333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PMF</a:t>
            </a:r>
            <a:r>
              <a:rPr lang="zh-TW" altLang="en-US" sz="1400" dirty="0" smtClean="0">
                <a:solidFill>
                  <a:srgbClr val="333333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，</a:t>
            </a:r>
            <a:r>
              <a:rPr lang="en-US" altLang="zh-TW" sz="1400" dirty="0" smtClean="0">
                <a:solidFill>
                  <a:srgbClr val="333333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Product</a:t>
            </a:r>
            <a:r>
              <a:rPr lang="zh-TW" altLang="en-US" sz="1400" dirty="0">
                <a:solidFill>
                  <a:srgbClr val="333333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 </a:t>
            </a:r>
            <a:r>
              <a:rPr lang="en-US" altLang="zh-TW" sz="1400" dirty="0" smtClean="0">
                <a:solidFill>
                  <a:srgbClr val="333333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Market</a:t>
            </a:r>
            <a:r>
              <a:rPr lang="zh-TW" altLang="en-US" sz="1400" dirty="0">
                <a:solidFill>
                  <a:srgbClr val="333333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 </a:t>
            </a:r>
            <a:r>
              <a:rPr lang="en-US" altLang="zh-TW" sz="1400" dirty="0" smtClean="0">
                <a:solidFill>
                  <a:srgbClr val="333333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Fit</a:t>
            </a:r>
            <a:r>
              <a:rPr lang="zh-TW" altLang="en-US" sz="1400" dirty="0" smtClean="0">
                <a:solidFill>
                  <a:srgbClr val="333333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）</a:t>
            </a:r>
            <a:endParaRPr lang="zh-TW" altLang="en-US" sz="1400" dirty="0"/>
          </a:p>
        </p:txBody>
      </p:sp>
      <p:sp>
        <p:nvSpPr>
          <p:cNvPr id="47" name="矩形 46"/>
          <p:cNvSpPr/>
          <p:nvPr/>
        </p:nvSpPr>
        <p:spPr>
          <a:xfrm>
            <a:off x="7271860" y="4225245"/>
            <a:ext cx="16873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TW" altLang="en-US" sz="1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進行</a:t>
            </a:r>
            <a:r>
              <a:rPr lang="en-US" altLang="zh-TW" sz="1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B</a:t>
            </a:r>
            <a:r>
              <a:rPr lang="zh-TW" altLang="en-US" sz="1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輪募資，擴大營運規模</a:t>
            </a:r>
            <a:endParaRPr lang="zh-TW" altLang="en-US" sz="1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cxnSp>
        <p:nvCxnSpPr>
          <p:cNvPr id="48" name="直線接點 47"/>
          <p:cNvCxnSpPr/>
          <p:nvPr/>
        </p:nvCxnSpPr>
        <p:spPr>
          <a:xfrm flipH="1">
            <a:off x="7428322" y="3953771"/>
            <a:ext cx="168" cy="308708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流程圖: 換頁接點 48"/>
          <p:cNvSpPr/>
          <p:nvPr/>
        </p:nvSpPr>
        <p:spPr>
          <a:xfrm>
            <a:off x="283108" y="2739104"/>
            <a:ext cx="551421" cy="930992"/>
          </a:xfrm>
          <a:prstGeom prst="flowChartOffpageConnector">
            <a:avLst/>
          </a:prstGeom>
          <a:solidFill>
            <a:srgbClr val="EB6001"/>
          </a:solidFill>
          <a:ln>
            <a:solidFill>
              <a:srgbClr val="EB60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計畫開</a:t>
            </a:r>
            <a:r>
              <a:rPr lang="zh-TW" altLang="en-US" sz="14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始</a:t>
            </a:r>
          </a:p>
        </p:txBody>
      </p:sp>
    </p:spTree>
    <p:extLst>
      <p:ext uri="{BB962C8B-B14F-4D97-AF65-F5344CB8AC3E}">
        <p14:creationId xmlns:p14="http://schemas.microsoft.com/office/powerpoint/2010/main" val="417901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TW" altLang="en-US" dirty="0" smtClean="0"/>
              <a:t>計畫期程執</a:t>
            </a:r>
            <a:r>
              <a:rPr lang="zh-TW" altLang="en-US" dirty="0"/>
              <a:t>行進度以及達成情形</a:t>
            </a: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E31D-E2AB-40D1-8B51-AFA5AFEF393A}" type="slidenum">
              <a:rPr lang="en-US" smtClean="0"/>
              <a:pPr/>
              <a:t>16</a:t>
            </a:fld>
            <a:endParaRPr 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8295391"/>
              </p:ext>
            </p:extLst>
          </p:nvPr>
        </p:nvGraphicFramePr>
        <p:xfrm>
          <a:off x="432000" y="1440000"/>
          <a:ext cx="8280000" cy="46843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7333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423609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88814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2082423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</a:tblGrid>
              <a:tr h="78071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TW" altLang="en-US" sz="11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查核點</a:t>
                      </a: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59085" marR="59085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TW" sz="11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Action Item</a:t>
                      </a: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59085" marR="59085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TW" altLang="en-US" sz="11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進度（</a:t>
                      </a:r>
                      <a:r>
                        <a:rPr lang="en-US" altLang="zh-TW" sz="11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%</a:t>
                      </a:r>
                      <a:r>
                        <a:rPr lang="zh-TW" altLang="en-US" sz="11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）</a:t>
                      </a: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59085" marR="59085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TW" sz="11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累計達成創業里程碑進度</a:t>
                      </a:r>
                      <a:r>
                        <a:rPr lang="zh-TW" sz="11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百分比</a:t>
                      </a:r>
                      <a:r>
                        <a:rPr lang="zh-TW" altLang="en-US" sz="11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（</a:t>
                      </a:r>
                      <a:r>
                        <a:rPr lang="zh-TW" sz="11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以</a:t>
                      </a:r>
                      <a:r>
                        <a:rPr lang="zh-TW" sz="11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達成出場為</a:t>
                      </a:r>
                      <a:r>
                        <a:rPr lang="en-US" sz="11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100</a:t>
                      </a:r>
                      <a:r>
                        <a:rPr lang="en-US" sz="11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%</a:t>
                      </a:r>
                      <a:r>
                        <a:rPr lang="zh-TW" altLang="en-US" sz="11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）</a:t>
                      </a: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59085" marR="59085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4E6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8071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TW" sz="11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2018Q3</a:t>
                      </a: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59085" marR="59085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59085" marR="59085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59085" marR="59085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59085" marR="59085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8071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TW" sz="11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2018Q4</a:t>
                      </a: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59085" marR="59085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59085" marR="59085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59085" marR="59085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59085" marR="59085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8071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TW" sz="11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2019Q1</a:t>
                      </a: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59085" marR="59085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59085" marR="59085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59085" marR="59085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59085" marR="59085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78071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TW" sz="11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2019Q2</a:t>
                      </a: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59085" marR="59085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59085" marR="59085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59085" marR="59085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59085" marR="59085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78071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59085" marR="59085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59085" marR="59085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59085" marR="59085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59085" marR="59085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  <p:sp>
        <p:nvSpPr>
          <p:cNvPr id="5" name="矩形 4"/>
          <p:cNvSpPr/>
          <p:nvPr/>
        </p:nvSpPr>
        <p:spPr>
          <a:xfrm>
            <a:off x="341045" y="972000"/>
            <a:ext cx="865482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16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創業里程碑</a:t>
            </a:r>
            <a:r>
              <a:rPr lang="zh-TW" altLang="en-US" sz="16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進度：（創業</a:t>
            </a:r>
            <a:r>
              <a:rPr lang="zh-TW" altLang="en-US" sz="16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里程碑進度百分比為達成預計出場目標之完成</a:t>
            </a:r>
            <a:r>
              <a:rPr lang="zh-TW" altLang="en-US" sz="16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進度）</a:t>
            </a:r>
            <a:endParaRPr lang="zh-TW" altLang="en-US" sz="16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56651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TW" altLang="en-US" dirty="0"/>
              <a:t>執行現況說明</a:t>
            </a:r>
            <a:r>
              <a:rPr lang="en-US" altLang="zh-TW" dirty="0"/>
              <a:t>-</a:t>
            </a:r>
            <a:r>
              <a:rPr lang="zh-TW" altLang="en-US" dirty="0"/>
              <a:t>商轉</a:t>
            </a: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E31D-E2AB-40D1-8B51-AFA5AFEF393A}" type="slidenum">
              <a:rPr lang="en-US" smtClean="0"/>
              <a:pPr/>
              <a:t>17</a:t>
            </a:fld>
            <a:endParaRPr lang="en-US" dirty="0"/>
          </a:p>
        </p:txBody>
      </p:sp>
      <p:grpSp>
        <p:nvGrpSpPr>
          <p:cNvPr id="15" name="群組 14"/>
          <p:cNvGrpSpPr/>
          <p:nvPr/>
        </p:nvGrpSpPr>
        <p:grpSpPr>
          <a:xfrm>
            <a:off x="4572004" y="920184"/>
            <a:ext cx="4155739" cy="375422"/>
            <a:chOff x="4750420" y="369129"/>
            <a:chExt cx="4155739" cy="375422"/>
          </a:xfrm>
        </p:grpSpPr>
        <p:sp>
          <p:nvSpPr>
            <p:cNvPr id="18" name="矩形: 圓角 34">
              <a:extLst>
                <a:ext uri="{FF2B5EF4-FFF2-40B4-BE49-F238E27FC236}">
                  <a16:creationId xmlns:a16="http://schemas.microsoft.com/office/drawing/2014/main" xmlns="" id="{0EF7B31F-CBF4-44C6-B46B-566B8A329964}"/>
                </a:ext>
              </a:extLst>
            </p:cNvPr>
            <p:cNvSpPr/>
            <p:nvPr/>
          </p:nvSpPr>
          <p:spPr>
            <a:xfrm>
              <a:off x="4750420" y="369129"/>
              <a:ext cx="686119" cy="375422"/>
            </a:xfrm>
            <a:prstGeom prst="roundRect">
              <a:avLst/>
            </a:prstGeom>
            <a:solidFill>
              <a:srgbClr val="EB600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sz="1600" b="1" dirty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組織</a:t>
              </a:r>
            </a:p>
          </p:txBody>
        </p:sp>
        <p:sp>
          <p:nvSpPr>
            <p:cNvPr id="20" name="矩形: 圓角 38">
              <a:extLst>
                <a:ext uri="{FF2B5EF4-FFF2-40B4-BE49-F238E27FC236}">
                  <a16:creationId xmlns:a16="http://schemas.microsoft.com/office/drawing/2014/main" xmlns="" id="{D4C8C9D8-CE08-4C0C-9A2C-CCDBF4CB1704}"/>
                </a:ext>
              </a:extLst>
            </p:cNvPr>
            <p:cNvSpPr/>
            <p:nvPr/>
          </p:nvSpPr>
          <p:spPr>
            <a:xfrm>
              <a:off x="7495416" y="369129"/>
              <a:ext cx="686119" cy="37542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sz="1600" b="1" dirty="0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市場</a:t>
              </a:r>
            </a:p>
          </p:txBody>
        </p:sp>
        <p:sp>
          <p:nvSpPr>
            <p:cNvPr id="21" name="矩形: 圓角 42">
              <a:extLst>
                <a:ext uri="{FF2B5EF4-FFF2-40B4-BE49-F238E27FC236}">
                  <a16:creationId xmlns:a16="http://schemas.microsoft.com/office/drawing/2014/main" xmlns="" id="{A45C7E51-1C60-46A6-B41C-31D5FC8EC789}"/>
                </a:ext>
              </a:extLst>
            </p:cNvPr>
            <p:cNvSpPr/>
            <p:nvPr/>
          </p:nvSpPr>
          <p:spPr>
            <a:xfrm>
              <a:off x="5475043" y="374705"/>
              <a:ext cx="1257246" cy="364270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sz="1600" b="1" dirty="0" smtClean="0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技術商品化</a:t>
              </a:r>
              <a:endParaRPr lang="zh-TW" altLang="en-US" sz="16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24" name="矩形: 圓角 34">
              <a:extLst>
                <a:ext uri="{FF2B5EF4-FFF2-40B4-BE49-F238E27FC236}">
                  <a16:creationId xmlns:a16="http://schemas.microsoft.com/office/drawing/2014/main" xmlns="" id="{0EF7B31F-CBF4-44C6-B46B-566B8A329964}"/>
                </a:ext>
              </a:extLst>
            </p:cNvPr>
            <p:cNvSpPr/>
            <p:nvPr/>
          </p:nvSpPr>
          <p:spPr>
            <a:xfrm>
              <a:off x="8220040" y="369129"/>
              <a:ext cx="686119" cy="37542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sz="1600" b="1" dirty="0" smtClean="0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資金</a:t>
              </a:r>
              <a:endParaRPr lang="zh-TW" altLang="en-US" sz="16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25" name="矩形: 圓角 42">
              <a:extLst>
                <a:ext uri="{FF2B5EF4-FFF2-40B4-BE49-F238E27FC236}">
                  <a16:creationId xmlns:a16="http://schemas.microsoft.com/office/drawing/2014/main" xmlns="" id="{A45C7E51-1C60-46A6-B41C-31D5FC8EC789}"/>
                </a:ext>
              </a:extLst>
            </p:cNvPr>
            <p:cNvSpPr/>
            <p:nvPr/>
          </p:nvSpPr>
          <p:spPr>
            <a:xfrm>
              <a:off x="6770793" y="369129"/>
              <a:ext cx="686119" cy="37542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sz="1600" b="1" dirty="0" smtClean="0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專利</a:t>
              </a:r>
              <a:endParaRPr lang="zh-TW" altLang="en-US" sz="16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</p:grpSp>
      <p:sp>
        <p:nvSpPr>
          <p:cNvPr id="23" name="矩形 22"/>
          <p:cNvSpPr/>
          <p:nvPr/>
        </p:nvSpPr>
        <p:spPr>
          <a:xfrm>
            <a:off x="341045" y="1003004"/>
            <a:ext cx="865482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16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組織籌</a:t>
            </a:r>
            <a:r>
              <a:rPr lang="zh-TW" altLang="en-US" sz="16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組已完成進度：</a:t>
            </a:r>
            <a:endParaRPr lang="zh-TW" altLang="en-US" sz="16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aphicFrame>
        <p:nvGraphicFramePr>
          <p:cNvPr id="12" name="表格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3881166"/>
              </p:ext>
            </p:extLst>
          </p:nvPr>
        </p:nvGraphicFramePr>
        <p:xfrm>
          <a:off x="432000" y="4040132"/>
          <a:ext cx="8280000" cy="23421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0971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697028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78071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TW" sz="11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預計完成時間</a:t>
                      </a: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59085" marR="59085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TW" sz="11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Action Item</a:t>
                      </a: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59085" marR="59085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4E6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9035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59085" marR="59085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59085" marR="59085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9035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59085" marR="59085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59085" marR="59085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9035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59085" marR="59085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59085" marR="59085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9035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59085" marR="59085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59085" marR="59085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14" name="矩形 13"/>
          <p:cNvSpPr/>
          <p:nvPr/>
        </p:nvSpPr>
        <p:spPr>
          <a:xfrm>
            <a:off x="341045" y="3603136"/>
            <a:ext cx="865482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16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未來一年計畫期程內組織籌</a:t>
            </a:r>
            <a:r>
              <a:rPr lang="zh-TW" altLang="en-US" sz="16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組規畫說明：</a:t>
            </a:r>
            <a:endParaRPr lang="zh-TW" altLang="en-US" sz="16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6" name="內容版面配置區 2"/>
          <p:cNvSpPr txBox="1">
            <a:spLocks/>
          </p:cNvSpPr>
          <p:nvPr/>
        </p:nvSpPr>
        <p:spPr>
          <a:xfrm>
            <a:off x="341045" y="1440000"/>
            <a:ext cx="8448727" cy="1646878"/>
          </a:xfrm>
          <a:prstGeom prst="rect">
            <a:avLst/>
          </a:prstGeom>
        </p:spPr>
        <p:txBody>
          <a:bodyPr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lvl="1" indent="-342900">
              <a:lnSpc>
                <a:spcPct val="150000"/>
              </a:lnSpc>
              <a:spcBef>
                <a:spcPts val="0"/>
              </a:spcBef>
              <a:spcAft>
                <a:spcPts val="200"/>
              </a:spcAft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zh-TW" altLang="en-US" sz="1600" dirty="0">
                <a:solidFill>
                  <a:schemeClr val="tx1"/>
                </a:solidFill>
              </a:rPr>
              <a:t>籌組創業團隊之未來規劃，詳述相關專職核心成員背景</a:t>
            </a:r>
          </a:p>
          <a:p>
            <a:pPr marL="342900" lvl="1" indent="-342900">
              <a:lnSpc>
                <a:spcPct val="150000"/>
              </a:lnSpc>
              <a:spcBef>
                <a:spcPts val="0"/>
              </a:spcBef>
              <a:spcAft>
                <a:spcPts val="200"/>
              </a:spcAft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zh-TW" altLang="en-US" sz="1600" dirty="0">
                <a:solidFill>
                  <a:schemeClr val="tx1"/>
                </a:solidFill>
              </a:rPr>
              <a:t>說明計畫期程內不聘任下列相關核心成員之原因</a:t>
            </a:r>
          </a:p>
        </p:txBody>
      </p:sp>
    </p:spTree>
    <p:extLst>
      <p:ext uri="{BB962C8B-B14F-4D97-AF65-F5344CB8AC3E}">
        <p14:creationId xmlns:p14="http://schemas.microsoft.com/office/powerpoint/2010/main" val="1682097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TW" altLang="en-US" dirty="0"/>
              <a:t>執行現況說明</a:t>
            </a:r>
            <a:r>
              <a:rPr lang="en-US" altLang="zh-TW" dirty="0"/>
              <a:t>-</a:t>
            </a:r>
            <a:r>
              <a:rPr lang="zh-TW" altLang="en-US" dirty="0"/>
              <a:t>商轉</a:t>
            </a: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E31D-E2AB-40D1-8B51-AFA5AFEF393A}" type="slidenum">
              <a:rPr lang="en-US" smtClean="0"/>
              <a:pPr/>
              <a:t>18</a:t>
            </a:fld>
            <a:endParaRPr lang="en-US" dirty="0"/>
          </a:p>
        </p:txBody>
      </p:sp>
      <p:grpSp>
        <p:nvGrpSpPr>
          <p:cNvPr id="15" name="群組 14"/>
          <p:cNvGrpSpPr/>
          <p:nvPr/>
        </p:nvGrpSpPr>
        <p:grpSpPr>
          <a:xfrm>
            <a:off x="4572004" y="920184"/>
            <a:ext cx="4155739" cy="375422"/>
            <a:chOff x="4750420" y="369129"/>
            <a:chExt cx="4155739" cy="375422"/>
          </a:xfrm>
        </p:grpSpPr>
        <p:sp>
          <p:nvSpPr>
            <p:cNvPr id="18" name="矩形: 圓角 34">
              <a:extLst>
                <a:ext uri="{FF2B5EF4-FFF2-40B4-BE49-F238E27FC236}">
                  <a16:creationId xmlns:a16="http://schemas.microsoft.com/office/drawing/2014/main" xmlns="" id="{0EF7B31F-CBF4-44C6-B46B-566B8A329964}"/>
                </a:ext>
              </a:extLst>
            </p:cNvPr>
            <p:cNvSpPr/>
            <p:nvPr/>
          </p:nvSpPr>
          <p:spPr>
            <a:xfrm>
              <a:off x="4750420" y="369129"/>
              <a:ext cx="686119" cy="375422"/>
            </a:xfrm>
            <a:prstGeom prst="roundRect">
              <a:avLst/>
            </a:prstGeom>
            <a:solidFill>
              <a:srgbClr val="EB600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sz="1600" b="1" dirty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組織</a:t>
              </a:r>
            </a:p>
          </p:txBody>
        </p:sp>
        <p:sp>
          <p:nvSpPr>
            <p:cNvPr id="20" name="矩形: 圓角 38">
              <a:extLst>
                <a:ext uri="{FF2B5EF4-FFF2-40B4-BE49-F238E27FC236}">
                  <a16:creationId xmlns:a16="http://schemas.microsoft.com/office/drawing/2014/main" xmlns="" id="{D4C8C9D8-CE08-4C0C-9A2C-CCDBF4CB1704}"/>
                </a:ext>
              </a:extLst>
            </p:cNvPr>
            <p:cNvSpPr/>
            <p:nvPr/>
          </p:nvSpPr>
          <p:spPr>
            <a:xfrm>
              <a:off x="7495416" y="369129"/>
              <a:ext cx="686119" cy="37542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sz="1600" b="1" dirty="0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市場</a:t>
              </a:r>
            </a:p>
          </p:txBody>
        </p:sp>
        <p:sp>
          <p:nvSpPr>
            <p:cNvPr id="21" name="矩形: 圓角 42">
              <a:extLst>
                <a:ext uri="{FF2B5EF4-FFF2-40B4-BE49-F238E27FC236}">
                  <a16:creationId xmlns:a16="http://schemas.microsoft.com/office/drawing/2014/main" xmlns="" id="{A45C7E51-1C60-46A6-B41C-31D5FC8EC789}"/>
                </a:ext>
              </a:extLst>
            </p:cNvPr>
            <p:cNvSpPr/>
            <p:nvPr/>
          </p:nvSpPr>
          <p:spPr>
            <a:xfrm>
              <a:off x="5475043" y="374705"/>
              <a:ext cx="1257246" cy="364270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sz="1600" b="1" dirty="0" smtClean="0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技術商品化</a:t>
              </a:r>
              <a:endParaRPr lang="zh-TW" altLang="en-US" sz="16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24" name="矩形: 圓角 34">
              <a:extLst>
                <a:ext uri="{FF2B5EF4-FFF2-40B4-BE49-F238E27FC236}">
                  <a16:creationId xmlns:a16="http://schemas.microsoft.com/office/drawing/2014/main" xmlns="" id="{0EF7B31F-CBF4-44C6-B46B-566B8A329964}"/>
                </a:ext>
              </a:extLst>
            </p:cNvPr>
            <p:cNvSpPr/>
            <p:nvPr/>
          </p:nvSpPr>
          <p:spPr>
            <a:xfrm>
              <a:off x="8220040" y="369129"/>
              <a:ext cx="686119" cy="37542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sz="1600" b="1" dirty="0" smtClean="0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資金</a:t>
              </a:r>
              <a:endParaRPr lang="zh-TW" altLang="en-US" sz="16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25" name="矩形: 圓角 42">
              <a:extLst>
                <a:ext uri="{FF2B5EF4-FFF2-40B4-BE49-F238E27FC236}">
                  <a16:creationId xmlns:a16="http://schemas.microsoft.com/office/drawing/2014/main" xmlns="" id="{A45C7E51-1C60-46A6-B41C-31D5FC8EC789}"/>
                </a:ext>
              </a:extLst>
            </p:cNvPr>
            <p:cNvSpPr/>
            <p:nvPr/>
          </p:nvSpPr>
          <p:spPr>
            <a:xfrm>
              <a:off x="6770793" y="369129"/>
              <a:ext cx="686119" cy="37542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sz="1600" b="1" dirty="0" smtClean="0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專利</a:t>
              </a:r>
              <a:endParaRPr lang="zh-TW" altLang="en-US" sz="16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</p:grpSp>
      <p:sp>
        <p:nvSpPr>
          <p:cNvPr id="23" name="矩形 22"/>
          <p:cNvSpPr/>
          <p:nvPr/>
        </p:nvSpPr>
        <p:spPr>
          <a:xfrm>
            <a:off x="341045" y="1003004"/>
            <a:ext cx="865482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16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組織籌組與</a:t>
            </a:r>
            <a:r>
              <a:rPr lang="zh-TW" altLang="en-US" sz="16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進度：</a:t>
            </a:r>
            <a:endParaRPr lang="zh-TW" altLang="en-US" sz="16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aphicFrame>
        <p:nvGraphicFramePr>
          <p:cNvPr id="12" name="表格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6225291"/>
              </p:ext>
            </p:extLst>
          </p:nvPr>
        </p:nvGraphicFramePr>
        <p:xfrm>
          <a:off x="411891" y="1440000"/>
          <a:ext cx="8280004" cy="3352177"/>
        </p:xfrm>
        <a:graphic>
          <a:graphicData uri="http://schemas.openxmlformats.org/drawingml/2006/table">
            <a:tbl>
              <a:tblPr/>
              <a:tblGrid>
                <a:gridCol w="127798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0861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443062">
                  <a:extLst>
                    <a:ext uri="{9D8B030D-6E8A-4147-A177-3AD203B41FA5}">
                      <a16:colId xmlns:a16="http://schemas.microsoft.com/office/drawing/2014/main" xmlns="" val="1902677548"/>
                    </a:ext>
                  </a:extLst>
                </a:gridCol>
                <a:gridCol w="487529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487529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487529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487529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487529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487529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  <a:gridCol w="487529">
                  <a:extLst>
                    <a:ext uri="{9D8B030D-6E8A-4147-A177-3AD203B41FA5}">
                      <a16:colId xmlns:a16="http://schemas.microsoft.com/office/drawing/2014/main" xmlns="" val="20008"/>
                    </a:ext>
                  </a:extLst>
                </a:gridCol>
                <a:gridCol w="487529">
                  <a:extLst>
                    <a:ext uri="{9D8B030D-6E8A-4147-A177-3AD203B41FA5}">
                      <a16:colId xmlns:a16="http://schemas.microsoft.com/office/drawing/2014/main" xmlns="" val="20009"/>
                    </a:ext>
                  </a:extLst>
                </a:gridCol>
                <a:gridCol w="487529">
                  <a:extLst>
                    <a:ext uri="{9D8B030D-6E8A-4147-A177-3AD203B41FA5}">
                      <a16:colId xmlns:a16="http://schemas.microsoft.com/office/drawing/2014/main" xmlns="" val="20010"/>
                    </a:ext>
                  </a:extLst>
                </a:gridCol>
                <a:gridCol w="487529">
                  <a:extLst>
                    <a:ext uri="{9D8B030D-6E8A-4147-A177-3AD203B41FA5}">
                      <a16:colId xmlns:a16="http://schemas.microsoft.com/office/drawing/2014/main" xmlns="" val="20011"/>
                    </a:ext>
                  </a:extLst>
                </a:gridCol>
                <a:gridCol w="487529">
                  <a:extLst>
                    <a:ext uri="{9D8B030D-6E8A-4147-A177-3AD203B41FA5}">
                      <a16:colId xmlns:a16="http://schemas.microsoft.com/office/drawing/2014/main" xmlns="" val="20012"/>
                    </a:ext>
                  </a:extLst>
                </a:gridCol>
                <a:gridCol w="487529">
                  <a:extLst>
                    <a:ext uri="{9D8B030D-6E8A-4147-A177-3AD203B41FA5}">
                      <a16:colId xmlns:a16="http://schemas.microsoft.com/office/drawing/2014/main" xmlns="" val="20013"/>
                    </a:ext>
                  </a:extLst>
                </a:gridCol>
              </a:tblGrid>
              <a:tr h="461753"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zh-TW" alt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職稱</a:t>
                      </a:r>
                    </a:p>
                  </a:txBody>
                  <a:tcPr marL="5690" marR="5690" marT="569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zh-TW" alt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姓名</a:t>
                      </a:r>
                    </a:p>
                  </a:txBody>
                  <a:tcPr marL="5690" marR="5690" marT="569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zh-TW" altLang="en-US" sz="11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現況</a:t>
                      </a:r>
                      <a:endParaRPr lang="en-US" altLang="zh-TW" sz="1100" b="1" i="0" u="none" strike="noStrike" dirty="0" smtClean="0">
                        <a:solidFill>
                          <a:srgbClr val="FFFFFF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algn="ctr" rtl="0" fontAlgn="ctr"/>
                      <a:r>
                        <a:rPr lang="zh-TW" altLang="en-US" sz="11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（聘雇狀況）</a:t>
                      </a:r>
                      <a:endParaRPr lang="en-US" altLang="zh-TW" sz="1100" b="1" i="0" u="none" strike="noStrike" dirty="0">
                        <a:solidFill>
                          <a:srgbClr val="FFFFFF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690" marR="5690" marT="569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 gridSpan="12">
                  <a:txBody>
                    <a:bodyPr/>
                    <a:lstStyle/>
                    <a:p>
                      <a:pPr algn="ctr" rtl="0" fontAlgn="ctr"/>
                      <a:r>
                        <a:rPr lang="zh-TW" altLang="en-US" sz="11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預計達成時間點（計劃開始</a:t>
                      </a:r>
                      <a:r>
                        <a:rPr lang="zh-TW" altLang="en-US" sz="11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後</a:t>
                      </a:r>
                      <a:r>
                        <a:rPr lang="en-US" altLang="zh-TW" sz="11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N</a:t>
                      </a:r>
                      <a:r>
                        <a:rPr lang="zh-TW" altLang="en-US" sz="11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月內）</a:t>
                      </a:r>
                      <a:endParaRPr lang="en-US" altLang="zh-TW" sz="1100" b="1" i="0" u="none" strike="noStrike" dirty="0">
                        <a:solidFill>
                          <a:srgbClr val="FFFFFF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690" marR="5690" marT="569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rtl="0" fontAlgn="ctr"/>
                      <a:endParaRPr lang="en-US" altLang="zh-TW" sz="1300" b="1" i="0" u="none" strike="noStrike">
                        <a:solidFill>
                          <a:srgbClr val="FFFFFF"/>
                        </a:solidFill>
                        <a:effectLst/>
                        <a:latin typeface="細明體" panose="02020509000000000000" pitchFamily="49" charset="-120"/>
                        <a:ea typeface="細明體" panose="02020509000000000000" pitchFamily="49" charset="-120"/>
                      </a:endParaRPr>
                    </a:p>
                  </a:txBody>
                  <a:tcPr marL="5690" marR="5690" marT="569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831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68963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l" rtl="0" fontAlgn="ctr"/>
                      <a:endParaRPr lang="zh-TW" altLang="en-US" sz="1300" b="1" i="0" u="none" strike="noStrike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5690" marR="5690" marT="569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831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1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</a:t>
                      </a:r>
                    </a:p>
                    <a:p>
                      <a:pPr algn="ctr" rtl="0" fontAlgn="ctr"/>
                      <a:r>
                        <a:rPr lang="zh-TW" altLang="en-US" sz="11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個</a:t>
                      </a:r>
                      <a:r>
                        <a:rPr lang="zh-TW" alt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月</a:t>
                      </a:r>
                    </a:p>
                  </a:txBody>
                  <a:tcPr marL="5690" marR="5690" marT="569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1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2</a:t>
                      </a:r>
                    </a:p>
                    <a:p>
                      <a:pPr algn="ctr" rtl="0" fontAlgn="ctr"/>
                      <a:r>
                        <a:rPr lang="zh-TW" altLang="en-US" sz="11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個</a:t>
                      </a:r>
                      <a:r>
                        <a:rPr lang="zh-TW" alt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月</a:t>
                      </a:r>
                    </a:p>
                  </a:txBody>
                  <a:tcPr marL="5690" marR="5690" marT="569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1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3</a:t>
                      </a:r>
                    </a:p>
                    <a:p>
                      <a:pPr algn="ctr" rtl="0" fontAlgn="ctr"/>
                      <a:r>
                        <a:rPr lang="zh-TW" altLang="en-US" sz="11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個</a:t>
                      </a:r>
                      <a:r>
                        <a:rPr lang="zh-TW" alt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月</a:t>
                      </a:r>
                    </a:p>
                  </a:txBody>
                  <a:tcPr marL="5690" marR="5690" marT="569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1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4</a:t>
                      </a:r>
                    </a:p>
                    <a:p>
                      <a:pPr algn="ctr" rtl="0" fontAlgn="ctr"/>
                      <a:r>
                        <a:rPr lang="zh-TW" altLang="en-US" sz="11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個月</a:t>
                      </a:r>
                      <a:endParaRPr lang="zh-TW" altLang="en-US" sz="1100" b="1" i="0" u="none" strike="noStrike" dirty="0">
                        <a:solidFill>
                          <a:srgbClr val="FFFFFF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690" marR="5690" marT="569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1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5</a:t>
                      </a:r>
                    </a:p>
                    <a:p>
                      <a:pPr algn="ctr" rtl="0" fontAlgn="ctr"/>
                      <a:r>
                        <a:rPr lang="zh-TW" altLang="en-US" sz="11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個</a:t>
                      </a:r>
                      <a:r>
                        <a:rPr lang="zh-TW" alt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月</a:t>
                      </a:r>
                    </a:p>
                  </a:txBody>
                  <a:tcPr marL="5690" marR="5690" marT="569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1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6</a:t>
                      </a:r>
                    </a:p>
                    <a:p>
                      <a:pPr algn="ctr" rtl="0" fontAlgn="ctr"/>
                      <a:r>
                        <a:rPr lang="zh-TW" altLang="en-US" sz="11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個</a:t>
                      </a:r>
                      <a:r>
                        <a:rPr lang="zh-TW" alt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月</a:t>
                      </a:r>
                    </a:p>
                  </a:txBody>
                  <a:tcPr marL="5690" marR="5690" marT="569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1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7</a:t>
                      </a:r>
                    </a:p>
                    <a:p>
                      <a:pPr algn="ctr" rtl="0" fontAlgn="ctr"/>
                      <a:r>
                        <a:rPr lang="zh-TW" altLang="en-US" sz="11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個</a:t>
                      </a:r>
                      <a:r>
                        <a:rPr lang="zh-TW" alt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月</a:t>
                      </a:r>
                    </a:p>
                  </a:txBody>
                  <a:tcPr marL="5690" marR="5690" marT="569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1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8</a:t>
                      </a:r>
                    </a:p>
                    <a:p>
                      <a:pPr algn="ctr" rtl="0" fontAlgn="ctr"/>
                      <a:r>
                        <a:rPr lang="zh-TW" altLang="en-US" sz="11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個</a:t>
                      </a:r>
                      <a:r>
                        <a:rPr lang="zh-TW" alt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月</a:t>
                      </a:r>
                    </a:p>
                  </a:txBody>
                  <a:tcPr marL="5690" marR="5690" marT="569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1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9</a:t>
                      </a:r>
                    </a:p>
                    <a:p>
                      <a:pPr algn="ctr" rtl="0" fontAlgn="ctr"/>
                      <a:r>
                        <a:rPr lang="zh-TW" altLang="en-US" sz="11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個</a:t>
                      </a:r>
                      <a:r>
                        <a:rPr lang="zh-TW" alt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月</a:t>
                      </a:r>
                    </a:p>
                  </a:txBody>
                  <a:tcPr marL="5690" marR="5690" marT="569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1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10</a:t>
                      </a:r>
                    </a:p>
                    <a:p>
                      <a:pPr algn="ctr" rtl="0" fontAlgn="ctr"/>
                      <a:r>
                        <a:rPr lang="zh-TW" altLang="en-US" sz="11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個</a:t>
                      </a:r>
                      <a:r>
                        <a:rPr lang="zh-TW" alt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月</a:t>
                      </a:r>
                    </a:p>
                  </a:txBody>
                  <a:tcPr marL="5690" marR="5690" marT="569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1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11</a:t>
                      </a:r>
                      <a:br>
                        <a:rPr lang="en-US" altLang="zh-TW" sz="11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</a:br>
                      <a:r>
                        <a:rPr lang="zh-TW" altLang="en-US" sz="11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個</a:t>
                      </a:r>
                      <a:r>
                        <a:rPr lang="zh-TW" alt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月</a:t>
                      </a:r>
                    </a:p>
                  </a:txBody>
                  <a:tcPr marL="5690" marR="5690" marT="569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1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12</a:t>
                      </a:r>
                      <a:br>
                        <a:rPr lang="en-US" altLang="zh-TW" sz="11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</a:br>
                      <a:r>
                        <a:rPr lang="zh-TW" altLang="en-US" sz="11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個</a:t>
                      </a:r>
                      <a:r>
                        <a:rPr lang="zh-TW" alt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月</a:t>
                      </a:r>
                    </a:p>
                  </a:txBody>
                  <a:tcPr marL="5690" marR="5690" marT="569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45923">
                <a:tc>
                  <a:txBody>
                    <a:bodyPr/>
                    <a:lstStyle/>
                    <a:p>
                      <a:pPr algn="l" rtl="0" fontAlgn="ctr"/>
                      <a:r>
                        <a:rPr lang="zh-TW" alt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執行</a:t>
                      </a:r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長</a:t>
                      </a:r>
                    </a:p>
                  </a:txBody>
                  <a:tcPr marL="5690" marR="5690" marT="569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TW" alt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丁丁</a:t>
                      </a:r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TW" alt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已聘雇</a:t>
                      </a:r>
                      <a:endParaRPr lang="zh-TW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690" marR="5690" marT="569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00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00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00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00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TW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00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TW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00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00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00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00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00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TW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00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00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45923">
                <a:tc>
                  <a:txBody>
                    <a:bodyPr/>
                    <a:lstStyle/>
                    <a:p>
                      <a:pPr algn="l" rtl="0" fontAlgn="ctr"/>
                      <a:r>
                        <a:rPr lang="zh-TW" alt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營運</a:t>
                      </a:r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長</a:t>
                      </a:r>
                    </a:p>
                  </a:txBody>
                  <a:tcPr marL="5690" marR="5690" marT="569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TW" alt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拉拉</a:t>
                      </a:r>
                      <a:endParaRPr lang="zh-TW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690" marR="5690" marT="569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已聘雇</a:t>
                      </a:r>
                    </a:p>
                  </a:txBody>
                  <a:tcPr marL="5690" marR="5690" marT="569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00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00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00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00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00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00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00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00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00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00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00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00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45923">
                <a:tc>
                  <a:txBody>
                    <a:bodyPr/>
                    <a:lstStyle/>
                    <a:p>
                      <a:pPr algn="l" rtl="0" fontAlgn="ctr"/>
                      <a:r>
                        <a:rPr lang="zh-TW" alt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事業發展主管</a:t>
                      </a:r>
                      <a:endParaRPr lang="en-US" altLang="zh-TW" sz="1100" b="0" i="0" u="none" strike="noStrike" dirty="0" smtClean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690" marR="5690" marT="569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TW" alt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待聘</a:t>
                      </a:r>
                      <a:endParaRPr lang="zh-TW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690" marR="5690" marT="569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TW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00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00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00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00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00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00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00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00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45923">
                <a:tc>
                  <a:txBody>
                    <a:bodyPr/>
                    <a:lstStyle/>
                    <a:p>
                      <a:pPr algn="l" rtl="0" fontAlgn="ctr"/>
                      <a:r>
                        <a:rPr lang="zh-TW" alt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技術主管</a:t>
                      </a:r>
                      <a:endParaRPr lang="en-US" altLang="zh-TW" sz="1100" b="0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690" marR="5690" marT="569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TW" alt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小波</a:t>
                      </a:r>
                      <a:endParaRPr lang="zh-TW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690" marR="5690" marT="569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TW" alt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已聘雇</a:t>
                      </a:r>
                    </a:p>
                  </a:txBody>
                  <a:tcPr marL="5690" marR="5690" marT="569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00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00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00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00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00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00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00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00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00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00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00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00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345923">
                <a:tc>
                  <a:txBody>
                    <a:bodyPr/>
                    <a:lstStyle/>
                    <a:p>
                      <a:pPr algn="l" rtl="0" fontAlgn="ctr"/>
                      <a:r>
                        <a:rPr lang="zh-TW" alt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財</a:t>
                      </a:r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會</a:t>
                      </a:r>
                      <a:r>
                        <a:rPr lang="zh-TW" alt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主管</a:t>
                      </a:r>
                      <a:endParaRPr lang="en-US" altLang="zh-TW" sz="1100" b="0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690" marR="5690" marT="569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zh-TW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690" marR="5690" marT="569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TW" alt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待聘</a:t>
                      </a:r>
                      <a:endParaRPr lang="zh-TW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690" marR="5690" marT="569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zh-TW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690" marR="5690" marT="569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TW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TW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TW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TW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00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00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00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345923">
                <a:tc>
                  <a:txBody>
                    <a:bodyPr/>
                    <a:lstStyle/>
                    <a:p>
                      <a:pPr algn="l" rtl="0" fontAlgn="ctr"/>
                      <a:r>
                        <a:rPr lang="zh-TW" alt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專案（產品）經理</a:t>
                      </a:r>
                      <a:endParaRPr lang="zh-TW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690" marR="5690" marT="569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TW" alt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迪西</a:t>
                      </a:r>
                      <a:endParaRPr lang="zh-TW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690" marR="5690" marT="569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TW" alt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已聘雇</a:t>
                      </a:r>
                      <a:endParaRPr lang="zh-TW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690" marR="5690" marT="569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00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00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00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00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00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00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00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00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00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00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00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00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345923">
                <a:tc>
                  <a:txBody>
                    <a:bodyPr/>
                    <a:lstStyle/>
                    <a:p>
                      <a:pPr algn="l" fontAlgn="t"/>
                      <a:endParaRPr lang="zh-TW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690" marR="5690" marT="5690" marB="0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zh-TW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690" marR="5690" marT="569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TW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TW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</a:tbl>
          </a:graphicData>
        </a:graphic>
      </p:graphicFrame>
      <p:sp>
        <p:nvSpPr>
          <p:cNvPr id="14" name="文字方塊 13"/>
          <p:cNvSpPr txBox="1"/>
          <p:nvPr/>
        </p:nvSpPr>
        <p:spPr>
          <a:xfrm>
            <a:off x="7698199" y="4930890"/>
            <a:ext cx="74892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11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聘僱</a:t>
            </a:r>
            <a:r>
              <a:rPr lang="zh-TW" altLang="en-US" sz="11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時間</a:t>
            </a:r>
          </a:p>
        </p:txBody>
      </p:sp>
      <p:sp>
        <p:nvSpPr>
          <p:cNvPr id="16" name="矩形 15"/>
          <p:cNvSpPr/>
          <p:nvPr/>
        </p:nvSpPr>
        <p:spPr>
          <a:xfrm>
            <a:off x="7570496" y="4989695"/>
            <a:ext cx="144000" cy="144000"/>
          </a:xfrm>
          <a:prstGeom prst="rect">
            <a:avLst/>
          </a:prstGeom>
          <a:solidFill>
            <a:srgbClr val="EB60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100"/>
          </a:p>
        </p:txBody>
      </p:sp>
    </p:spTree>
    <p:extLst>
      <p:ext uri="{BB962C8B-B14F-4D97-AF65-F5344CB8AC3E}">
        <p14:creationId xmlns:p14="http://schemas.microsoft.com/office/powerpoint/2010/main" val="3110404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TW" altLang="en-US" dirty="0"/>
              <a:t>執行現況說明</a:t>
            </a:r>
            <a:r>
              <a:rPr lang="en-US" altLang="zh-TW" dirty="0"/>
              <a:t>-</a:t>
            </a:r>
            <a:r>
              <a:rPr lang="zh-TW" altLang="en-US" dirty="0"/>
              <a:t>商轉</a:t>
            </a: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E31D-E2AB-40D1-8B51-AFA5AFEF393A}" type="slidenum">
              <a:rPr lang="en-US" smtClean="0"/>
              <a:pPr/>
              <a:t>19</a:t>
            </a:fld>
            <a:endParaRPr lang="en-US" dirty="0"/>
          </a:p>
        </p:txBody>
      </p:sp>
      <p:grpSp>
        <p:nvGrpSpPr>
          <p:cNvPr id="15" name="群組 14"/>
          <p:cNvGrpSpPr/>
          <p:nvPr/>
        </p:nvGrpSpPr>
        <p:grpSpPr>
          <a:xfrm>
            <a:off x="4572004" y="920184"/>
            <a:ext cx="4155739" cy="375422"/>
            <a:chOff x="4750420" y="369129"/>
            <a:chExt cx="4155739" cy="375422"/>
          </a:xfrm>
        </p:grpSpPr>
        <p:sp>
          <p:nvSpPr>
            <p:cNvPr id="18" name="矩形: 圓角 34">
              <a:extLst>
                <a:ext uri="{FF2B5EF4-FFF2-40B4-BE49-F238E27FC236}">
                  <a16:creationId xmlns:a16="http://schemas.microsoft.com/office/drawing/2014/main" xmlns="" id="{0EF7B31F-CBF4-44C6-B46B-566B8A329964}"/>
                </a:ext>
              </a:extLst>
            </p:cNvPr>
            <p:cNvSpPr/>
            <p:nvPr/>
          </p:nvSpPr>
          <p:spPr>
            <a:xfrm>
              <a:off x="4750420" y="369129"/>
              <a:ext cx="686119" cy="375422"/>
            </a:xfrm>
            <a:prstGeom prst="roundRect">
              <a:avLst/>
            </a:prstGeom>
            <a:solidFill>
              <a:srgbClr val="EB600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sz="1600" b="1" dirty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組織</a:t>
              </a:r>
            </a:p>
          </p:txBody>
        </p:sp>
        <p:sp>
          <p:nvSpPr>
            <p:cNvPr id="20" name="矩形: 圓角 38">
              <a:extLst>
                <a:ext uri="{FF2B5EF4-FFF2-40B4-BE49-F238E27FC236}">
                  <a16:creationId xmlns:a16="http://schemas.microsoft.com/office/drawing/2014/main" xmlns="" id="{D4C8C9D8-CE08-4C0C-9A2C-CCDBF4CB1704}"/>
                </a:ext>
              </a:extLst>
            </p:cNvPr>
            <p:cNvSpPr/>
            <p:nvPr/>
          </p:nvSpPr>
          <p:spPr>
            <a:xfrm>
              <a:off x="7495416" y="369129"/>
              <a:ext cx="686119" cy="37542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sz="1600" b="1" dirty="0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市場</a:t>
              </a:r>
            </a:p>
          </p:txBody>
        </p:sp>
        <p:sp>
          <p:nvSpPr>
            <p:cNvPr id="21" name="矩形: 圓角 42">
              <a:extLst>
                <a:ext uri="{FF2B5EF4-FFF2-40B4-BE49-F238E27FC236}">
                  <a16:creationId xmlns:a16="http://schemas.microsoft.com/office/drawing/2014/main" xmlns="" id="{A45C7E51-1C60-46A6-B41C-31D5FC8EC789}"/>
                </a:ext>
              </a:extLst>
            </p:cNvPr>
            <p:cNvSpPr/>
            <p:nvPr/>
          </p:nvSpPr>
          <p:spPr>
            <a:xfrm>
              <a:off x="5475043" y="374705"/>
              <a:ext cx="1257246" cy="364270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sz="1600" b="1" dirty="0" smtClean="0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技術商品化</a:t>
              </a:r>
              <a:endParaRPr lang="zh-TW" altLang="en-US" sz="16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24" name="矩形: 圓角 34">
              <a:extLst>
                <a:ext uri="{FF2B5EF4-FFF2-40B4-BE49-F238E27FC236}">
                  <a16:creationId xmlns:a16="http://schemas.microsoft.com/office/drawing/2014/main" xmlns="" id="{0EF7B31F-CBF4-44C6-B46B-566B8A329964}"/>
                </a:ext>
              </a:extLst>
            </p:cNvPr>
            <p:cNvSpPr/>
            <p:nvPr/>
          </p:nvSpPr>
          <p:spPr>
            <a:xfrm>
              <a:off x="8220040" y="369129"/>
              <a:ext cx="686119" cy="37542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sz="1600" b="1" dirty="0" smtClean="0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資金</a:t>
              </a:r>
              <a:endParaRPr lang="zh-TW" altLang="en-US" sz="16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25" name="矩形: 圓角 42">
              <a:extLst>
                <a:ext uri="{FF2B5EF4-FFF2-40B4-BE49-F238E27FC236}">
                  <a16:creationId xmlns:a16="http://schemas.microsoft.com/office/drawing/2014/main" xmlns="" id="{A45C7E51-1C60-46A6-B41C-31D5FC8EC789}"/>
                </a:ext>
              </a:extLst>
            </p:cNvPr>
            <p:cNvSpPr/>
            <p:nvPr/>
          </p:nvSpPr>
          <p:spPr>
            <a:xfrm>
              <a:off x="6770793" y="369129"/>
              <a:ext cx="686119" cy="37542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sz="1600" b="1" dirty="0" smtClean="0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專利</a:t>
              </a:r>
              <a:endParaRPr lang="zh-TW" altLang="en-US" sz="16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</p:grpSp>
      <p:sp>
        <p:nvSpPr>
          <p:cNvPr id="11" name="內容版面配置區 2"/>
          <p:cNvSpPr txBox="1">
            <a:spLocks/>
          </p:cNvSpPr>
          <p:nvPr/>
        </p:nvSpPr>
        <p:spPr>
          <a:xfrm>
            <a:off x="432000" y="1440000"/>
            <a:ext cx="8280000" cy="4932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>
            <a:no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Calibri" panose="020F0502020204030204" pitchFamily="34" charset="0"/>
              <a:buNone/>
            </a:pPr>
            <a:r>
              <a:rPr lang="zh-TW" altLang="en-US" sz="1200" b="1" dirty="0" smtClean="0">
                <a:solidFill>
                  <a:schemeClr val="tx1"/>
                </a:solidFill>
              </a:rPr>
              <a:t>以下職能建議僅供參考：</a:t>
            </a:r>
            <a:endParaRPr lang="en-US" altLang="zh-TW" sz="1200" b="1" dirty="0" smtClean="0">
              <a:solidFill>
                <a:schemeClr val="tx1"/>
              </a:solidFill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Calibri" panose="020F0502020204030204" pitchFamily="34" charset="0"/>
              <a:buNone/>
            </a:pPr>
            <a:r>
              <a:rPr lang="en-US" altLang="zh-TW" sz="1200" b="1" dirty="0" smtClean="0">
                <a:solidFill>
                  <a:schemeClr val="tx1"/>
                </a:solidFill>
              </a:rPr>
              <a:t>CEO</a:t>
            </a:r>
            <a:r>
              <a:rPr lang="zh-HK" altLang="zh-TW" sz="1200" b="1" dirty="0" smtClean="0">
                <a:solidFill>
                  <a:schemeClr val="tx1"/>
                </a:solidFill>
              </a:rPr>
              <a:t>執行長</a:t>
            </a:r>
            <a:r>
              <a:rPr lang="en-US" altLang="zh-HK" sz="1200" b="1" dirty="0" smtClean="0">
                <a:solidFill>
                  <a:schemeClr val="tx1"/>
                </a:solidFill>
              </a:rPr>
              <a:t>  </a:t>
            </a:r>
            <a:r>
              <a:rPr lang="zh-TW" altLang="en-US" sz="1200" b="1" dirty="0" smtClean="0">
                <a:solidFill>
                  <a:schemeClr val="tx1"/>
                </a:solidFill>
              </a:rPr>
              <a:t>建議條件</a:t>
            </a:r>
            <a:endParaRPr lang="en-US" altLang="zh-TW" sz="1200" b="1" dirty="0" smtClean="0">
              <a:solidFill>
                <a:schemeClr val="tx1"/>
              </a:solidFill>
            </a:endParaRPr>
          </a:p>
          <a:p>
            <a:pPr marL="521208" lvl="1" indent="-2286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Font typeface="+mj-lt"/>
              <a:buAutoNum type="arabicPeriod"/>
            </a:pPr>
            <a:r>
              <a:rPr lang="zh-HK" altLang="zh-TW" sz="1200" dirty="0" smtClean="0">
                <a:solidFill>
                  <a:schemeClr val="tx1"/>
                </a:solidFill>
              </a:rPr>
              <a:t>行為特質為正直誠信</a:t>
            </a:r>
            <a:r>
              <a:rPr lang="en-US" altLang="zh-TW" sz="1200" dirty="0" smtClean="0">
                <a:solidFill>
                  <a:schemeClr val="tx1"/>
                </a:solidFill>
              </a:rPr>
              <a:t>, </a:t>
            </a:r>
            <a:r>
              <a:rPr lang="zh-HK" altLang="zh-TW" sz="1200" dirty="0" smtClean="0">
                <a:solidFill>
                  <a:schemeClr val="tx1"/>
                </a:solidFill>
              </a:rPr>
              <a:t>創新獨立</a:t>
            </a:r>
            <a:r>
              <a:rPr lang="en-US" altLang="zh-TW" sz="1200" dirty="0" smtClean="0">
                <a:solidFill>
                  <a:schemeClr val="tx1"/>
                </a:solidFill>
              </a:rPr>
              <a:t>, </a:t>
            </a:r>
            <a:r>
              <a:rPr lang="zh-HK" altLang="zh-TW" sz="1200" dirty="0" smtClean="0">
                <a:solidFill>
                  <a:schemeClr val="tx1"/>
                </a:solidFill>
              </a:rPr>
              <a:t>積極負責</a:t>
            </a:r>
            <a:r>
              <a:rPr lang="en-US" altLang="zh-TW" sz="1200" dirty="0" smtClean="0">
                <a:solidFill>
                  <a:schemeClr val="tx1"/>
                </a:solidFill>
              </a:rPr>
              <a:t>, </a:t>
            </a:r>
            <a:r>
              <a:rPr lang="zh-HK" altLang="zh-TW" sz="1200" dirty="0" smtClean="0">
                <a:solidFill>
                  <a:schemeClr val="tx1"/>
                </a:solidFill>
              </a:rPr>
              <a:t>協調溝通。</a:t>
            </a:r>
            <a:endParaRPr lang="en-US" altLang="zh-HK" sz="1200" dirty="0" smtClean="0">
              <a:solidFill>
                <a:schemeClr val="tx1"/>
              </a:solidFill>
            </a:endParaRPr>
          </a:p>
          <a:p>
            <a:pPr marL="521208" lvl="1" indent="-2286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Font typeface="+mj-lt"/>
              <a:buAutoNum type="arabicPeriod"/>
            </a:pPr>
            <a:r>
              <a:rPr lang="zh-HK" altLang="zh-TW" sz="1200" dirty="0" smtClean="0">
                <a:solidFill>
                  <a:schemeClr val="tx1"/>
                </a:solidFill>
              </a:rPr>
              <a:t>管理技能為</a:t>
            </a:r>
            <a:r>
              <a:rPr lang="zh-TW" altLang="en-US" sz="1200" dirty="0" smtClean="0">
                <a:solidFill>
                  <a:schemeClr val="tx1"/>
                </a:solidFill>
              </a:rPr>
              <a:t>具備有</a:t>
            </a:r>
            <a:r>
              <a:rPr lang="zh-HK" altLang="zh-TW" sz="1200" dirty="0" smtClean="0">
                <a:solidFill>
                  <a:schemeClr val="tx1"/>
                </a:solidFill>
              </a:rPr>
              <a:t>相關業界</a:t>
            </a:r>
            <a:r>
              <a:rPr lang="zh-TW" altLang="en-US" sz="1200" dirty="0" smtClean="0">
                <a:solidFill>
                  <a:schemeClr val="tx1"/>
                </a:solidFill>
              </a:rPr>
              <a:t>領域成功</a:t>
            </a:r>
            <a:r>
              <a:rPr lang="zh-HK" altLang="zh-TW" sz="1200" dirty="0" smtClean="0">
                <a:solidFill>
                  <a:schemeClr val="tx1"/>
                </a:solidFill>
              </a:rPr>
              <a:t>經驗</a:t>
            </a:r>
            <a:r>
              <a:rPr lang="en-US" altLang="zh-TW" sz="1200" dirty="0" smtClean="0">
                <a:solidFill>
                  <a:schemeClr val="tx1"/>
                </a:solidFill>
              </a:rPr>
              <a:t>, </a:t>
            </a:r>
            <a:r>
              <a:rPr lang="zh-HK" altLang="zh-TW" sz="1200" dirty="0" smtClean="0">
                <a:solidFill>
                  <a:schemeClr val="tx1"/>
                </a:solidFill>
              </a:rPr>
              <a:t>並具策略規劃</a:t>
            </a:r>
            <a:r>
              <a:rPr lang="en-US" altLang="zh-HK" sz="1200" dirty="0" smtClean="0">
                <a:solidFill>
                  <a:schemeClr val="tx1"/>
                </a:solidFill>
              </a:rPr>
              <a:t>, </a:t>
            </a:r>
            <a:r>
              <a:rPr lang="zh-HK" altLang="zh-TW" sz="1200" dirty="0" smtClean="0">
                <a:solidFill>
                  <a:schemeClr val="tx1"/>
                </a:solidFill>
              </a:rPr>
              <a:t>目標管理</a:t>
            </a:r>
            <a:r>
              <a:rPr lang="zh-TW" altLang="en-US" sz="1200" dirty="0" smtClean="0">
                <a:solidFill>
                  <a:schemeClr val="tx1"/>
                </a:solidFill>
              </a:rPr>
              <a:t>及</a:t>
            </a:r>
            <a:r>
              <a:rPr lang="zh-HK" altLang="zh-TW" sz="1200" dirty="0" smtClean="0">
                <a:solidFill>
                  <a:schemeClr val="tx1"/>
                </a:solidFill>
              </a:rPr>
              <a:t>團隊領導能力。</a:t>
            </a:r>
            <a:endParaRPr lang="en-US" altLang="zh-HK" sz="1200" dirty="0" smtClean="0">
              <a:solidFill>
                <a:schemeClr val="tx1"/>
              </a:solidFill>
            </a:endParaRPr>
          </a:p>
          <a:p>
            <a:pPr marL="521208" lvl="1" indent="-2286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Font typeface="+mj-lt"/>
              <a:buAutoNum type="arabicPeriod"/>
            </a:pPr>
            <a:r>
              <a:rPr lang="zh-HK" altLang="zh-TW" sz="1200" dirty="0" smtClean="0">
                <a:solidFill>
                  <a:schemeClr val="tx1"/>
                </a:solidFill>
              </a:rPr>
              <a:t>具備知識為熟悉商業語言</a:t>
            </a:r>
            <a:r>
              <a:rPr lang="en-US" altLang="zh-TW" sz="1200" dirty="0" smtClean="0">
                <a:solidFill>
                  <a:schemeClr val="tx1"/>
                </a:solidFill>
              </a:rPr>
              <a:t>, </a:t>
            </a:r>
            <a:r>
              <a:rPr lang="zh-HK" altLang="zh-TW" sz="1200" dirty="0" smtClean="0">
                <a:solidFill>
                  <a:schemeClr val="tx1"/>
                </a:solidFill>
              </a:rPr>
              <a:t>開發產品的商業資訊</a:t>
            </a:r>
            <a:r>
              <a:rPr lang="en-US" altLang="zh-TW" sz="1200" dirty="0" smtClean="0">
                <a:solidFill>
                  <a:schemeClr val="tx1"/>
                </a:solidFill>
              </a:rPr>
              <a:t>, </a:t>
            </a:r>
            <a:r>
              <a:rPr lang="zh-TW" altLang="en-US" sz="1200" dirty="0" smtClean="0">
                <a:solidFill>
                  <a:schemeClr val="tx1"/>
                </a:solidFill>
              </a:rPr>
              <a:t>價值提升</a:t>
            </a:r>
            <a:r>
              <a:rPr lang="en-US" altLang="zh-TW" sz="1200" dirty="0" smtClean="0">
                <a:solidFill>
                  <a:schemeClr val="tx1"/>
                </a:solidFill>
              </a:rPr>
              <a:t>,  </a:t>
            </a:r>
            <a:r>
              <a:rPr lang="zh-HK" altLang="zh-TW" sz="1200" dirty="0" smtClean="0">
                <a:solidFill>
                  <a:schemeClr val="tx1"/>
                </a:solidFill>
              </a:rPr>
              <a:t>同業情報及財務政策制定</a:t>
            </a:r>
            <a:r>
              <a:rPr lang="en-US" altLang="zh-TW" sz="1200" dirty="0" smtClean="0">
                <a:solidFill>
                  <a:schemeClr val="tx1"/>
                </a:solidFill>
              </a:rPr>
              <a:t>, </a:t>
            </a:r>
            <a:r>
              <a:rPr lang="zh-HK" altLang="zh-TW" sz="1200" dirty="0" smtClean="0">
                <a:solidFill>
                  <a:schemeClr val="tx1"/>
                </a:solidFill>
              </a:rPr>
              <a:t>預算管理能力</a:t>
            </a:r>
            <a:r>
              <a:rPr lang="zh-TW" altLang="en-US" sz="1200" dirty="0" smtClean="0">
                <a:solidFill>
                  <a:schemeClr val="tx1"/>
                </a:solidFill>
              </a:rPr>
              <a:t>。</a:t>
            </a:r>
            <a:endParaRPr lang="en-US" altLang="zh-HK" sz="1200" dirty="0" smtClean="0">
              <a:solidFill>
                <a:schemeClr val="tx1"/>
              </a:solidFill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Calibri" panose="020F0502020204030204" pitchFamily="34" charset="0"/>
              <a:buNone/>
            </a:pPr>
            <a:r>
              <a:rPr lang="en-US" altLang="zh-TW" sz="1200" b="1" dirty="0" smtClean="0">
                <a:solidFill>
                  <a:schemeClr val="tx1"/>
                </a:solidFill>
              </a:rPr>
              <a:t>COO</a:t>
            </a:r>
            <a:r>
              <a:rPr lang="zh-TW" altLang="en-US" sz="1200" b="1" dirty="0" smtClean="0">
                <a:solidFill>
                  <a:schemeClr val="tx1"/>
                </a:solidFill>
              </a:rPr>
              <a:t>營運</a:t>
            </a:r>
            <a:r>
              <a:rPr lang="zh-HK" altLang="zh-TW" sz="1200" b="1" dirty="0" smtClean="0">
                <a:solidFill>
                  <a:schemeClr val="tx1"/>
                </a:solidFill>
              </a:rPr>
              <a:t>長</a:t>
            </a:r>
            <a:r>
              <a:rPr lang="en-US" altLang="zh-HK" sz="1200" b="1" dirty="0" smtClean="0">
                <a:solidFill>
                  <a:schemeClr val="tx1"/>
                </a:solidFill>
              </a:rPr>
              <a:t>  </a:t>
            </a:r>
            <a:r>
              <a:rPr lang="zh-TW" altLang="en-US" sz="1200" b="1" dirty="0" smtClean="0">
                <a:solidFill>
                  <a:schemeClr val="tx1"/>
                </a:solidFill>
              </a:rPr>
              <a:t>建議條件</a:t>
            </a:r>
            <a:endParaRPr lang="en-US" altLang="zh-TW" sz="1200" b="1" dirty="0" smtClean="0">
              <a:solidFill>
                <a:schemeClr val="tx1"/>
              </a:solidFill>
            </a:endParaRPr>
          </a:p>
          <a:p>
            <a:pPr marL="521208" lvl="1" indent="-2286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Font typeface="+mj-lt"/>
              <a:buAutoNum type="arabicPeriod"/>
            </a:pPr>
            <a:r>
              <a:rPr lang="zh-HK" altLang="zh-TW" sz="1200" dirty="0" smtClean="0">
                <a:solidFill>
                  <a:schemeClr val="tx1"/>
                </a:solidFill>
              </a:rPr>
              <a:t>行為</a:t>
            </a:r>
            <a:r>
              <a:rPr lang="zh-HK" altLang="zh-TW" sz="1200" dirty="0">
                <a:solidFill>
                  <a:schemeClr val="tx1"/>
                </a:solidFill>
              </a:rPr>
              <a:t>特質為正直誠信</a:t>
            </a:r>
            <a:r>
              <a:rPr lang="en-US" altLang="zh-TW" sz="1200" dirty="0">
                <a:solidFill>
                  <a:schemeClr val="tx1"/>
                </a:solidFill>
              </a:rPr>
              <a:t>, </a:t>
            </a:r>
            <a:r>
              <a:rPr lang="zh-HK" altLang="zh-TW" sz="1200" dirty="0">
                <a:solidFill>
                  <a:schemeClr val="tx1"/>
                </a:solidFill>
              </a:rPr>
              <a:t>創新獨立</a:t>
            </a:r>
            <a:r>
              <a:rPr lang="en-US" altLang="zh-TW" sz="1200" dirty="0">
                <a:solidFill>
                  <a:schemeClr val="tx1"/>
                </a:solidFill>
              </a:rPr>
              <a:t>, </a:t>
            </a:r>
            <a:r>
              <a:rPr lang="zh-HK" altLang="zh-TW" sz="1200" dirty="0">
                <a:solidFill>
                  <a:schemeClr val="tx1"/>
                </a:solidFill>
              </a:rPr>
              <a:t>積極負責</a:t>
            </a:r>
            <a:r>
              <a:rPr lang="en-US" altLang="zh-TW" sz="1200" dirty="0">
                <a:solidFill>
                  <a:schemeClr val="tx1"/>
                </a:solidFill>
              </a:rPr>
              <a:t>, </a:t>
            </a:r>
            <a:r>
              <a:rPr lang="zh-HK" altLang="zh-TW" sz="1200" dirty="0">
                <a:solidFill>
                  <a:schemeClr val="tx1"/>
                </a:solidFill>
              </a:rPr>
              <a:t>協調溝通。</a:t>
            </a:r>
            <a:endParaRPr lang="en-US" altLang="zh-HK" sz="1200" dirty="0">
              <a:solidFill>
                <a:schemeClr val="tx1"/>
              </a:solidFill>
            </a:endParaRPr>
          </a:p>
          <a:p>
            <a:pPr marL="521208" lvl="1" indent="-2286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Font typeface="+mj-lt"/>
              <a:buAutoNum type="arabicPeriod"/>
            </a:pPr>
            <a:r>
              <a:rPr lang="zh-HK" altLang="zh-TW" sz="1200" dirty="0">
                <a:solidFill>
                  <a:schemeClr val="tx1"/>
                </a:solidFill>
              </a:rPr>
              <a:t>管理技能為</a:t>
            </a:r>
            <a:r>
              <a:rPr lang="zh-TW" altLang="en-US" sz="1200" dirty="0">
                <a:solidFill>
                  <a:schemeClr val="tx1"/>
                </a:solidFill>
              </a:rPr>
              <a:t>具備有</a:t>
            </a:r>
            <a:r>
              <a:rPr lang="zh-HK" altLang="zh-TW" sz="1200" dirty="0">
                <a:solidFill>
                  <a:schemeClr val="tx1"/>
                </a:solidFill>
              </a:rPr>
              <a:t>相關業界</a:t>
            </a:r>
            <a:r>
              <a:rPr lang="zh-TW" altLang="en-US" sz="1200" dirty="0">
                <a:solidFill>
                  <a:schemeClr val="tx1"/>
                </a:solidFill>
              </a:rPr>
              <a:t>領域跨部門領導</a:t>
            </a:r>
            <a:r>
              <a:rPr lang="zh-HK" altLang="zh-TW" sz="1200" dirty="0">
                <a:solidFill>
                  <a:schemeClr val="tx1"/>
                </a:solidFill>
              </a:rPr>
              <a:t>經驗</a:t>
            </a:r>
            <a:r>
              <a:rPr lang="zh-TW" altLang="en-US" sz="1200" dirty="0">
                <a:solidFill>
                  <a:schemeClr val="tx1"/>
                </a:solidFill>
              </a:rPr>
              <a:t>及能力</a:t>
            </a:r>
            <a:r>
              <a:rPr lang="en-US" altLang="zh-TW" sz="1200" dirty="0">
                <a:solidFill>
                  <a:schemeClr val="tx1"/>
                </a:solidFill>
              </a:rPr>
              <a:t>, </a:t>
            </a:r>
            <a:r>
              <a:rPr lang="zh-HK" altLang="zh-TW" sz="1200" dirty="0">
                <a:solidFill>
                  <a:schemeClr val="tx1"/>
                </a:solidFill>
              </a:rPr>
              <a:t>並具</a:t>
            </a:r>
            <a:r>
              <a:rPr lang="zh-TW" altLang="en-US" sz="1200" dirty="0">
                <a:solidFill>
                  <a:schemeClr val="tx1"/>
                </a:solidFill>
              </a:rPr>
              <a:t>內部流程規劃及控制</a:t>
            </a:r>
            <a:r>
              <a:rPr lang="en-US" altLang="zh-TW" sz="1200" dirty="0">
                <a:solidFill>
                  <a:schemeClr val="tx1"/>
                </a:solidFill>
              </a:rPr>
              <a:t>, </a:t>
            </a:r>
            <a:r>
              <a:rPr lang="zh-HK" altLang="zh-TW" sz="1200" dirty="0">
                <a:solidFill>
                  <a:schemeClr val="tx1"/>
                </a:solidFill>
              </a:rPr>
              <a:t>策略規劃</a:t>
            </a:r>
            <a:r>
              <a:rPr lang="en-US" altLang="zh-HK" sz="1200" dirty="0">
                <a:solidFill>
                  <a:schemeClr val="tx1"/>
                </a:solidFill>
              </a:rPr>
              <a:t>, </a:t>
            </a:r>
            <a:r>
              <a:rPr lang="zh-HK" altLang="zh-TW" sz="1200" dirty="0">
                <a:solidFill>
                  <a:schemeClr val="tx1"/>
                </a:solidFill>
              </a:rPr>
              <a:t>目標</a:t>
            </a:r>
            <a:r>
              <a:rPr lang="zh-TW" altLang="en-US" sz="1200" dirty="0">
                <a:solidFill>
                  <a:schemeClr val="tx1"/>
                </a:solidFill>
              </a:rPr>
              <a:t>及績效指標</a:t>
            </a:r>
            <a:r>
              <a:rPr lang="zh-HK" altLang="zh-TW" sz="1200" dirty="0">
                <a:solidFill>
                  <a:schemeClr val="tx1"/>
                </a:solidFill>
              </a:rPr>
              <a:t>管理。</a:t>
            </a:r>
            <a:endParaRPr lang="en-US" altLang="zh-HK" sz="1200" dirty="0">
              <a:solidFill>
                <a:schemeClr val="tx1"/>
              </a:solidFill>
            </a:endParaRPr>
          </a:p>
          <a:p>
            <a:pPr marL="521208" lvl="1" indent="-2286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Font typeface="+mj-lt"/>
              <a:buAutoNum type="arabicPeriod"/>
            </a:pPr>
            <a:r>
              <a:rPr lang="zh-HK" altLang="zh-TW" sz="1200" dirty="0">
                <a:solidFill>
                  <a:schemeClr val="tx1"/>
                </a:solidFill>
              </a:rPr>
              <a:t>具備知識為</a:t>
            </a:r>
            <a:r>
              <a:rPr lang="en-US" altLang="zh-TW" sz="1200" dirty="0">
                <a:solidFill>
                  <a:schemeClr val="tx1"/>
                </a:solidFill>
              </a:rPr>
              <a:t> </a:t>
            </a:r>
            <a:r>
              <a:rPr lang="zh-HK" altLang="zh-TW" sz="1200" dirty="0">
                <a:solidFill>
                  <a:schemeClr val="tx1"/>
                </a:solidFill>
              </a:rPr>
              <a:t>開發產品的商業資訊</a:t>
            </a:r>
            <a:r>
              <a:rPr lang="en-US" altLang="zh-TW" sz="1200" dirty="0">
                <a:solidFill>
                  <a:schemeClr val="tx1"/>
                </a:solidFill>
              </a:rPr>
              <a:t>, </a:t>
            </a:r>
            <a:r>
              <a:rPr lang="zh-TW" altLang="en-US" sz="1200" dirty="0">
                <a:solidFill>
                  <a:schemeClr val="tx1"/>
                </a:solidFill>
              </a:rPr>
              <a:t>產品量產及法規認證</a:t>
            </a:r>
            <a:r>
              <a:rPr lang="en-US" altLang="zh-TW" sz="1200" dirty="0">
                <a:solidFill>
                  <a:schemeClr val="tx1"/>
                </a:solidFill>
              </a:rPr>
              <a:t>, </a:t>
            </a:r>
            <a:r>
              <a:rPr lang="zh-TW" altLang="en-US" sz="1200" dirty="0">
                <a:solidFill>
                  <a:schemeClr val="tx1"/>
                </a:solidFill>
              </a:rPr>
              <a:t>供應鏈管理</a:t>
            </a:r>
            <a:r>
              <a:rPr lang="en-US" altLang="zh-TW" sz="1200" dirty="0">
                <a:solidFill>
                  <a:schemeClr val="tx1"/>
                </a:solidFill>
              </a:rPr>
              <a:t>,  </a:t>
            </a:r>
            <a:r>
              <a:rPr lang="zh-HK" altLang="zh-TW" sz="1200" dirty="0">
                <a:solidFill>
                  <a:schemeClr val="tx1"/>
                </a:solidFill>
              </a:rPr>
              <a:t>同業情報及財務政策制定</a:t>
            </a:r>
            <a:r>
              <a:rPr lang="en-US" altLang="zh-TW" sz="1200" dirty="0">
                <a:solidFill>
                  <a:schemeClr val="tx1"/>
                </a:solidFill>
              </a:rPr>
              <a:t>, </a:t>
            </a:r>
            <a:r>
              <a:rPr lang="zh-HK" altLang="zh-TW" sz="1200" dirty="0">
                <a:solidFill>
                  <a:schemeClr val="tx1"/>
                </a:solidFill>
              </a:rPr>
              <a:t>預算管理能力</a:t>
            </a:r>
            <a:r>
              <a:rPr lang="zh-TW" altLang="en-US" sz="1200" dirty="0">
                <a:solidFill>
                  <a:schemeClr val="tx1"/>
                </a:solidFill>
              </a:rPr>
              <a:t>。</a:t>
            </a:r>
            <a:endParaRPr lang="en-US" altLang="zh-HK" sz="1200" dirty="0">
              <a:solidFill>
                <a:schemeClr val="tx1"/>
              </a:solidFill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TW" sz="1200" b="1" dirty="0" smtClean="0">
                <a:solidFill>
                  <a:schemeClr val="tx1"/>
                </a:solidFill>
              </a:rPr>
              <a:t>BD</a:t>
            </a:r>
            <a:r>
              <a:rPr lang="zh-TW" altLang="en-US" sz="1200" b="1" dirty="0" smtClean="0">
                <a:solidFill>
                  <a:schemeClr val="tx1"/>
                </a:solidFill>
              </a:rPr>
              <a:t> 事業發展主管 建議條件</a:t>
            </a:r>
            <a:endParaRPr lang="en-US" altLang="zh-TW" sz="1200" b="1" dirty="0" smtClean="0">
              <a:solidFill>
                <a:schemeClr val="tx1"/>
              </a:solidFill>
            </a:endParaRPr>
          </a:p>
          <a:p>
            <a:pPr marL="521208" lvl="1" indent="-2286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Font typeface="+mj-lt"/>
              <a:buAutoNum type="arabicPeriod"/>
            </a:pPr>
            <a:r>
              <a:rPr lang="zh-TW" altLang="en-US" sz="1200" dirty="0" smtClean="0">
                <a:solidFill>
                  <a:schemeClr val="tx1"/>
                </a:solidFill>
              </a:rPr>
              <a:t>相關</a:t>
            </a:r>
            <a:r>
              <a:rPr lang="zh-TW" altLang="en-US" sz="1200" dirty="0">
                <a:solidFill>
                  <a:schemeClr val="tx1"/>
                </a:solidFill>
              </a:rPr>
              <a:t>產品業界市場開發經驗</a:t>
            </a:r>
            <a:r>
              <a:rPr lang="en-US" altLang="zh-TW" sz="1200" dirty="0">
                <a:solidFill>
                  <a:schemeClr val="tx1"/>
                </a:solidFill>
              </a:rPr>
              <a:t>, </a:t>
            </a:r>
            <a:r>
              <a:rPr lang="zh-TW" altLang="en-US" sz="1200" dirty="0">
                <a:solidFill>
                  <a:schemeClr val="tx1"/>
                </a:solidFill>
              </a:rPr>
              <a:t>引領產品及市場開發</a:t>
            </a:r>
            <a:r>
              <a:rPr lang="zh-TW" altLang="en-US" sz="1200" dirty="0" smtClean="0">
                <a:solidFill>
                  <a:schemeClr val="tx1"/>
                </a:solidFill>
              </a:rPr>
              <a:t>方向（</a:t>
            </a:r>
            <a:r>
              <a:rPr lang="en-US" altLang="zh-TW" sz="1200" dirty="0" smtClean="0">
                <a:solidFill>
                  <a:schemeClr val="tx1"/>
                </a:solidFill>
              </a:rPr>
              <a:t>POB</a:t>
            </a:r>
            <a:r>
              <a:rPr lang="zh-TW" altLang="en-US" sz="1200" dirty="0" smtClean="0">
                <a:solidFill>
                  <a:schemeClr val="tx1"/>
                </a:solidFill>
              </a:rPr>
              <a:t>）</a:t>
            </a:r>
            <a:endParaRPr lang="en-US" altLang="zh-HK" sz="1200" dirty="0">
              <a:solidFill>
                <a:schemeClr val="tx1"/>
              </a:solidFill>
            </a:endParaRPr>
          </a:p>
          <a:p>
            <a:pPr marL="521208" lvl="1" indent="-2286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Font typeface="+mj-lt"/>
              <a:buAutoNum type="arabicPeriod"/>
            </a:pPr>
            <a:r>
              <a:rPr lang="zh-HK" altLang="zh-TW" sz="1200" dirty="0">
                <a:solidFill>
                  <a:schemeClr val="tx1"/>
                </a:solidFill>
              </a:rPr>
              <a:t>熟悉商業語言</a:t>
            </a:r>
            <a:r>
              <a:rPr lang="en-US" altLang="zh-TW" sz="1200" dirty="0">
                <a:solidFill>
                  <a:schemeClr val="tx1"/>
                </a:solidFill>
              </a:rPr>
              <a:t>, </a:t>
            </a:r>
            <a:r>
              <a:rPr lang="zh-TW" altLang="en-US" sz="1200" dirty="0">
                <a:solidFill>
                  <a:schemeClr val="tx1"/>
                </a:solidFill>
              </a:rPr>
              <a:t>開發</a:t>
            </a:r>
            <a:r>
              <a:rPr lang="zh-HK" altLang="zh-TW" sz="1200" dirty="0">
                <a:solidFill>
                  <a:schemeClr val="tx1"/>
                </a:solidFill>
              </a:rPr>
              <a:t>產品的</a:t>
            </a:r>
            <a:r>
              <a:rPr lang="zh-TW" altLang="en-US" sz="1200" dirty="0">
                <a:solidFill>
                  <a:schemeClr val="tx1"/>
                </a:solidFill>
              </a:rPr>
              <a:t>市場資訊</a:t>
            </a:r>
            <a:r>
              <a:rPr lang="en-US" altLang="zh-TW" sz="1200" dirty="0">
                <a:solidFill>
                  <a:schemeClr val="tx1"/>
                </a:solidFill>
              </a:rPr>
              <a:t>, </a:t>
            </a:r>
            <a:r>
              <a:rPr lang="zh-TW" altLang="en-US" sz="1200" dirty="0">
                <a:solidFill>
                  <a:schemeClr val="tx1"/>
                </a:solidFill>
              </a:rPr>
              <a:t>行銷通路</a:t>
            </a:r>
            <a:r>
              <a:rPr lang="en-US" altLang="zh-TW" sz="1200" dirty="0">
                <a:solidFill>
                  <a:schemeClr val="tx1"/>
                </a:solidFill>
              </a:rPr>
              <a:t>, </a:t>
            </a:r>
            <a:r>
              <a:rPr lang="zh-HK" altLang="zh-TW" sz="1200" dirty="0">
                <a:solidFill>
                  <a:schemeClr val="tx1"/>
                </a:solidFill>
              </a:rPr>
              <a:t>同業情報</a:t>
            </a:r>
            <a:r>
              <a:rPr lang="zh-TW" altLang="en-US" sz="1200" dirty="0">
                <a:solidFill>
                  <a:schemeClr val="tx1"/>
                </a:solidFill>
              </a:rPr>
              <a:t>及營收</a:t>
            </a:r>
            <a:r>
              <a:rPr lang="zh-HK" altLang="zh-TW" sz="1200" dirty="0">
                <a:solidFill>
                  <a:schemeClr val="tx1"/>
                </a:solidFill>
              </a:rPr>
              <a:t>預算管理能力</a:t>
            </a:r>
            <a:r>
              <a:rPr lang="zh-TW" altLang="en-US" sz="1200" dirty="0">
                <a:solidFill>
                  <a:schemeClr val="tx1"/>
                </a:solidFill>
              </a:rPr>
              <a:t>。</a:t>
            </a:r>
            <a:endParaRPr lang="en-US" altLang="zh-HK" sz="1200" dirty="0">
              <a:solidFill>
                <a:schemeClr val="tx1"/>
              </a:solidFill>
            </a:endParaRPr>
          </a:p>
          <a:p>
            <a:pPr marL="521208" lvl="1" indent="-2286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Font typeface="+mj-lt"/>
              <a:buAutoNum type="arabicPeriod"/>
            </a:pPr>
            <a:r>
              <a:rPr lang="zh-TW" altLang="zh-TW" sz="1200" dirty="0">
                <a:solidFill>
                  <a:schemeClr val="tx1"/>
                </a:solidFill>
              </a:rPr>
              <a:t>帶領</a:t>
            </a:r>
            <a:r>
              <a:rPr lang="zh-TW" altLang="en-US" sz="1200" dirty="0">
                <a:solidFill>
                  <a:schemeClr val="tx1"/>
                </a:solidFill>
              </a:rPr>
              <a:t>團隊</a:t>
            </a:r>
            <a:r>
              <a:rPr lang="zh-TW" altLang="zh-TW" sz="1200" dirty="0">
                <a:solidFill>
                  <a:schemeClr val="tx1"/>
                </a:solidFill>
              </a:rPr>
              <a:t>達到預訂之業績目標，負責客戶維護及開發新客戶。</a:t>
            </a:r>
            <a:endParaRPr lang="en-US" altLang="zh-TW" sz="1200" dirty="0">
              <a:solidFill>
                <a:schemeClr val="tx1"/>
              </a:solidFill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Calibri" panose="020F0502020204030204" pitchFamily="34" charset="0"/>
              <a:buNone/>
            </a:pPr>
            <a:r>
              <a:rPr lang="zh-TW" altLang="en-US" sz="1200" b="1" dirty="0" smtClean="0">
                <a:solidFill>
                  <a:schemeClr val="tx1"/>
                </a:solidFill>
              </a:rPr>
              <a:t>技術主管</a:t>
            </a:r>
            <a:r>
              <a:rPr lang="en-US" altLang="zh-HK" sz="1200" b="1" dirty="0" smtClean="0">
                <a:solidFill>
                  <a:schemeClr val="tx1"/>
                </a:solidFill>
              </a:rPr>
              <a:t>  </a:t>
            </a:r>
            <a:r>
              <a:rPr lang="zh-TW" altLang="en-US" sz="1200" b="1" dirty="0" smtClean="0">
                <a:solidFill>
                  <a:schemeClr val="tx1"/>
                </a:solidFill>
              </a:rPr>
              <a:t>建議條件</a:t>
            </a:r>
            <a:endParaRPr lang="en-US" altLang="zh-TW" sz="1200" b="1" dirty="0" smtClean="0">
              <a:solidFill>
                <a:schemeClr val="tx1"/>
              </a:solidFill>
            </a:endParaRPr>
          </a:p>
          <a:p>
            <a:pPr marL="521208" lvl="1" indent="-2286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Font typeface="+mj-lt"/>
              <a:buAutoNum type="arabicPeriod"/>
            </a:pPr>
            <a:r>
              <a:rPr lang="zh-HK" altLang="zh-TW" sz="1200" dirty="0">
                <a:solidFill>
                  <a:schemeClr val="tx1"/>
                </a:solidFill>
              </a:rPr>
              <a:t>對研發產品作價值策略分析</a:t>
            </a:r>
            <a:r>
              <a:rPr lang="en-US" altLang="zh-TW" sz="1200" dirty="0">
                <a:solidFill>
                  <a:schemeClr val="tx1"/>
                </a:solidFill>
              </a:rPr>
              <a:t>, </a:t>
            </a:r>
            <a:r>
              <a:rPr lang="zh-HK" altLang="zh-TW" sz="1200" dirty="0">
                <a:solidFill>
                  <a:schemeClr val="tx1"/>
                </a:solidFill>
              </a:rPr>
              <a:t>並作相關的</a:t>
            </a:r>
            <a:r>
              <a:rPr lang="zh-HK" altLang="zh-TW" sz="1200" dirty="0" smtClean="0">
                <a:solidFill>
                  <a:schemeClr val="tx1"/>
                </a:solidFill>
              </a:rPr>
              <a:t>技術</a:t>
            </a:r>
            <a:r>
              <a:rPr lang="zh-TW" altLang="en-US" sz="1200" dirty="0" smtClean="0">
                <a:solidFill>
                  <a:schemeClr val="tx1"/>
                </a:solidFill>
              </a:rPr>
              <a:t>（</a:t>
            </a:r>
            <a:r>
              <a:rPr lang="en-US" altLang="zh-TW" sz="1200" dirty="0" smtClean="0">
                <a:solidFill>
                  <a:schemeClr val="tx1"/>
                </a:solidFill>
              </a:rPr>
              <a:t>POC</a:t>
            </a:r>
            <a:r>
              <a:rPr lang="zh-TW" altLang="en-US" sz="1200" dirty="0" smtClean="0">
                <a:solidFill>
                  <a:schemeClr val="tx1"/>
                </a:solidFill>
              </a:rPr>
              <a:t>）</a:t>
            </a:r>
            <a:r>
              <a:rPr lang="zh-HK" altLang="zh-TW" sz="1200" dirty="0" smtClean="0">
                <a:solidFill>
                  <a:schemeClr val="tx1"/>
                </a:solidFill>
              </a:rPr>
              <a:t>及市場</a:t>
            </a:r>
            <a:r>
              <a:rPr lang="zh-TW" altLang="en-US" sz="1200" dirty="0" smtClean="0">
                <a:solidFill>
                  <a:schemeClr val="tx1"/>
                </a:solidFill>
              </a:rPr>
              <a:t>（</a:t>
            </a:r>
            <a:r>
              <a:rPr lang="en-US" altLang="zh-TW" sz="1200" dirty="0" smtClean="0">
                <a:solidFill>
                  <a:schemeClr val="tx1"/>
                </a:solidFill>
              </a:rPr>
              <a:t>POS</a:t>
            </a:r>
            <a:r>
              <a:rPr lang="zh-TW" altLang="en-US" sz="1200" dirty="0" smtClean="0">
                <a:solidFill>
                  <a:schemeClr val="tx1"/>
                </a:solidFill>
              </a:rPr>
              <a:t>）</a:t>
            </a:r>
            <a:r>
              <a:rPr lang="zh-HK" altLang="zh-TW" sz="1200" dirty="0" smtClean="0">
                <a:solidFill>
                  <a:schemeClr val="tx1"/>
                </a:solidFill>
              </a:rPr>
              <a:t>可行性</a:t>
            </a:r>
            <a:r>
              <a:rPr lang="zh-HK" altLang="zh-TW" sz="1200" dirty="0">
                <a:solidFill>
                  <a:schemeClr val="tx1"/>
                </a:solidFill>
              </a:rPr>
              <a:t>驗證</a:t>
            </a:r>
            <a:r>
              <a:rPr lang="en-US" altLang="zh-TW" sz="1200" dirty="0">
                <a:solidFill>
                  <a:schemeClr val="tx1"/>
                </a:solidFill>
              </a:rPr>
              <a:t>, </a:t>
            </a:r>
            <a:r>
              <a:rPr lang="zh-HK" altLang="zh-TW" sz="1200" dirty="0">
                <a:solidFill>
                  <a:schemeClr val="tx1"/>
                </a:solidFill>
              </a:rPr>
              <a:t>研擬產品策略地圖</a:t>
            </a:r>
            <a:r>
              <a:rPr lang="en-US" altLang="zh-TW" sz="1200" dirty="0">
                <a:solidFill>
                  <a:schemeClr val="tx1"/>
                </a:solidFill>
              </a:rPr>
              <a:t>, </a:t>
            </a:r>
            <a:r>
              <a:rPr lang="zh-HK" altLang="zh-TW" sz="1200" dirty="0">
                <a:solidFill>
                  <a:schemeClr val="tx1"/>
                </a:solidFill>
              </a:rPr>
              <a:t>里程碑</a:t>
            </a:r>
            <a:r>
              <a:rPr lang="en-US" altLang="zh-TW" sz="1200" dirty="0">
                <a:solidFill>
                  <a:schemeClr val="tx1"/>
                </a:solidFill>
              </a:rPr>
              <a:t>, </a:t>
            </a:r>
            <a:r>
              <a:rPr lang="zh-HK" altLang="zh-TW" sz="1200" dirty="0">
                <a:solidFill>
                  <a:schemeClr val="tx1"/>
                </a:solidFill>
              </a:rPr>
              <a:t>研發進度控管</a:t>
            </a:r>
            <a:r>
              <a:rPr lang="zh-TW" altLang="en-US" sz="1200" dirty="0">
                <a:solidFill>
                  <a:schemeClr val="tx1"/>
                </a:solidFill>
              </a:rPr>
              <a:t>。</a:t>
            </a:r>
            <a:endParaRPr lang="en-US" altLang="zh-HK" sz="1200" dirty="0">
              <a:solidFill>
                <a:schemeClr val="tx1"/>
              </a:solidFill>
            </a:endParaRPr>
          </a:p>
          <a:p>
            <a:pPr marL="521208" lvl="1" indent="-2286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Font typeface="+mj-lt"/>
              <a:buAutoNum type="arabicPeriod"/>
            </a:pPr>
            <a:r>
              <a:rPr lang="zh-HK" altLang="zh-TW" sz="1200" dirty="0" smtClean="0">
                <a:solidFill>
                  <a:schemeClr val="tx1"/>
                </a:solidFill>
              </a:rPr>
              <a:t>熟悉</a:t>
            </a:r>
            <a:r>
              <a:rPr lang="zh-HK" altLang="zh-TW" sz="1200" dirty="0">
                <a:solidFill>
                  <a:schemeClr val="tx1"/>
                </a:solidFill>
              </a:rPr>
              <a:t>技術專利佈局及研發產品策略方向佈局</a:t>
            </a:r>
            <a:r>
              <a:rPr lang="en-US" altLang="zh-TW" sz="1200" dirty="0">
                <a:solidFill>
                  <a:schemeClr val="tx1"/>
                </a:solidFill>
              </a:rPr>
              <a:t>, </a:t>
            </a:r>
            <a:r>
              <a:rPr lang="zh-TW" altLang="en-US" sz="1200" dirty="0">
                <a:solidFill>
                  <a:schemeClr val="tx1"/>
                </a:solidFill>
              </a:rPr>
              <a:t>研發知識管理</a:t>
            </a:r>
            <a:r>
              <a:rPr lang="zh-HK" altLang="zh-TW" sz="1200" dirty="0" smtClean="0">
                <a:solidFill>
                  <a:schemeClr val="tx1"/>
                </a:solidFill>
              </a:rPr>
              <a:t>。</a:t>
            </a:r>
            <a:endParaRPr lang="en-US" altLang="zh-HK" sz="1200" dirty="0" smtClean="0">
              <a:solidFill>
                <a:schemeClr val="tx1"/>
              </a:solidFill>
            </a:endParaRPr>
          </a:p>
          <a:p>
            <a:pPr marL="521208" lvl="1" indent="-2286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Font typeface="+mj-lt"/>
              <a:buAutoNum type="arabicPeriod"/>
            </a:pPr>
            <a:r>
              <a:rPr lang="zh-HK" altLang="zh-TW" sz="1200" dirty="0" smtClean="0">
                <a:solidFill>
                  <a:schemeClr val="tx1"/>
                </a:solidFill>
              </a:rPr>
              <a:t>負責</a:t>
            </a:r>
            <a:r>
              <a:rPr lang="zh-HK" altLang="zh-TW" sz="1200" dirty="0">
                <a:solidFill>
                  <a:schemeClr val="tx1"/>
                </a:solidFill>
              </a:rPr>
              <a:t>新的應用方法、新材料或新產品的研究與開發流程作業。</a:t>
            </a:r>
            <a:endParaRPr lang="en-US" altLang="zh-HK" sz="1200" dirty="0">
              <a:solidFill>
                <a:schemeClr val="tx1"/>
              </a:solidFill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Calibri" panose="020F0502020204030204" pitchFamily="34" charset="0"/>
              <a:buNone/>
            </a:pPr>
            <a:r>
              <a:rPr lang="zh-TW" altLang="en-US" sz="1200" b="1" dirty="0" smtClean="0">
                <a:solidFill>
                  <a:schemeClr val="tx1"/>
                </a:solidFill>
              </a:rPr>
              <a:t>財務主管</a:t>
            </a:r>
            <a:r>
              <a:rPr lang="en-US" altLang="zh-TW" sz="1200" b="1" dirty="0" smtClean="0">
                <a:solidFill>
                  <a:schemeClr val="tx1"/>
                </a:solidFill>
              </a:rPr>
              <a:t> </a:t>
            </a:r>
            <a:r>
              <a:rPr lang="en-US" altLang="zh-HK" sz="1200" b="1" dirty="0" smtClean="0">
                <a:solidFill>
                  <a:schemeClr val="tx1"/>
                </a:solidFill>
              </a:rPr>
              <a:t> </a:t>
            </a:r>
            <a:r>
              <a:rPr lang="zh-TW" altLang="en-US" sz="1200" b="1" dirty="0" smtClean="0">
                <a:solidFill>
                  <a:schemeClr val="tx1"/>
                </a:solidFill>
              </a:rPr>
              <a:t>建議條件</a:t>
            </a:r>
            <a:endParaRPr lang="en-US" altLang="zh-TW" sz="1200" b="1" dirty="0" smtClean="0">
              <a:solidFill>
                <a:schemeClr val="tx1"/>
              </a:solidFill>
            </a:endParaRPr>
          </a:p>
          <a:p>
            <a:pPr marL="521208" lvl="1" indent="-2286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Font typeface="+mj-lt"/>
              <a:buAutoNum type="arabicPeriod"/>
            </a:pPr>
            <a:r>
              <a:rPr lang="zh-HK" altLang="zh-TW" sz="1200" dirty="0" smtClean="0">
                <a:solidFill>
                  <a:schemeClr val="tx1"/>
                </a:solidFill>
              </a:rPr>
              <a:t>至少</a:t>
            </a:r>
            <a:r>
              <a:rPr lang="zh-HK" altLang="zh-TW" sz="1200" dirty="0">
                <a:solidFill>
                  <a:schemeClr val="tx1"/>
                </a:solidFill>
              </a:rPr>
              <a:t>擁有財務、會計及資訊相關工作歷練。</a:t>
            </a:r>
            <a:endParaRPr lang="en-US" altLang="zh-HK" sz="1200" dirty="0">
              <a:solidFill>
                <a:schemeClr val="tx1"/>
              </a:solidFill>
            </a:endParaRPr>
          </a:p>
          <a:p>
            <a:pPr marL="521208" lvl="1" indent="-2286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Font typeface="+mj-lt"/>
              <a:buAutoNum type="arabicPeriod"/>
            </a:pPr>
            <a:r>
              <a:rPr lang="zh-HK" altLang="zh-TW" sz="1200" dirty="0" smtClean="0">
                <a:solidFill>
                  <a:schemeClr val="tx1"/>
                </a:solidFill>
              </a:rPr>
              <a:t>具有</a:t>
            </a:r>
            <a:r>
              <a:rPr lang="zh-HK" altLang="zh-TW" sz="1200" dirty="0">
                <a:solidFill>
                  <a:schemeClr val="tx1"/>
                </a:solidFill>
              </a:rPr>
              <a:t>財務策略規劃及執行內稽內控等財務政策、資訊系統、制度、流程的運作。</a:t>
            </a:r>
            <a:endParaRPr lang="en-US" altLang="zh-HK" sz="1200" dirty="0">
              <a:solidFill>
                <a:schemeClr val="tx1"/>
              </a:solidFill>
            </a:endParaRPr>
          </a:p>
          <a:p>
            <a:pPr marL="521208" lvl="1" indent="-2286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Font typeface="+mj-lt"/>
              <a:buAutoNum type="arabicPeriod"/>
            </a:pPr>
            <a:r>
              <a:rPr lang="zh-HK" altLang="zh-TW" sz="1200" dirty="0" smtClean="0">
                <a:solidFill>
                  <a:schemeClr val="tx1"/>
                </a:solidFill>
              </a:rPr>
              <a:t>具有</a:t>
            </a:r>
            <a:r>
              <a:rPr lang="zh-HK" altLang="zh-TW" sz="1200" dirty="0">
                <a:solidFill>
                  <a:schemeClr val="tx1"/>
                </a:solidFill>
              </a:rPr>
              <a:t>財務分析、預算管理、資金募集及調度、稅務規劃、外匯風控等實務經驗。</a:t>
            </a:r>
            <a:endParaRPr lang="zh-TW" altLang="zh-TW" sz="1200" dirty="0">
              <a:solidFill>
                <a:schemeClr val="tx1"/>
              </a:solidFill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Calibri" panose="020F0502020204030204" pitchFamily="34" charset="0"/>
              <a:buNone/>
            </a:pPr>
            <a:endParaRPr lang="en-US" altLang="zh-TW" sz="1200" dirty="0" smtClean="0">
              <a:solidFill>
                <a:schemeClr val="tx1"/>
              </a:solidFill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Calibri" panose="020F0502020204030204" pitchFamily="34" charset="0"/>
              <a:buNone/>
            </a:pPr>
            <a:endParaRPr lang="zh-TW" altLang="zh-TW" sz="1200" dirty="0" smtClean="0">
              <a:solidFill>
                <a:schemeClr val="tx1"/>
              </a:solidFill>
            </a:endParaRPr>
          </a:p>
          <a:p>
            <a:pPr marL="292608" lvl="1" inden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Calibri" pitchFamily="34" charset="0"/>
              <a:buNone/>
            </a:pPr>
            <a:endParaRPr lang="zh-TW" altLang="zh-TW" sz="1200" dirty="0" smtClean="0">
              <a:solidFill>
                <a:schemeClr val="tx1"/>
              </a:solidFill>
            </a:endParaRPr>
          </a:p>
          <a:p>
            <a:pPr marL="635508" lvl="1" indent="-3429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endParaRPr lang="en-US" altLang="zh-HK" sz="1200" dirty="0" smtClean="0">
              <a:solidFill>
                <a:schemeClr val="tx1"/>
              </a:solidFill>
            </a:endParaRPr>
          </a:p>
          <a:p>
            <a:pPr marL="635508" lvl="1" indent="-3429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endParaRPr lang="zh-TW" altLang="zh-TW" sz="1200" dirty="0" smtClean="0">
              <a:solidFill>
                <a:schemeClr val="tx1"/>
              </a:solidFill>
            </a:endParaRPr>
          </a:p>
          <a:p>
            <a:pPr marL="635508" lvl="1" indent="-3429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endParaRPr lang="zh-TW" altLang="zh-TW" sz="1200" dirty="0" smtClean="0">
              <a:solidFill>
                <a:schemeClr val="tx1"/>
              </a:solidFill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Calibri" panose="020F0502020204030204" pitchFamily="34" charset="0"/>
              <a:buNone/>
            </a:pPr>
            <a:endParaRPr lang="en-US" altLang="zh-TW" sz="1200" dirty="0" smtClean="0">
              <a:solidFill>
                <a:schemeClr val="tx1"/>
              </a:solidFill>
            </a:endParaRPr>
          </a:p>
          <a:p>
            <a:pPr marL="635508" lvl="1" indent="-3429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endParaRPr lang="zh-TW" altLang="zh-TW" sz="1200" dirty="0" smtClean="0">
              <a:solidFill>
                <a:schemeClr val="tx1"/>
              </a:solidFill>
            </a:endParaRPr>
          </a:p>
          <a:p>
            <a:pPr marL="635508" lvl="1" indent="-3429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endParaRPr lang="zh-TW" altLang="zh-TW" sz="1200" dirty="0" smtClean="0">
              <a:solidFill>
                <a:schemeClr val="tx1"/>
              </a:solidFill>
            </a:endParaRPr>
          </a:p>
          <a:p>
            <a:pPr marL="635508" lvl="1" indent="-3429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endParaRPr lang="en-US" altLang="zh-HK" sz="1200" dirty="0" smtClean="0">
              <a:solidFill>
                <a:schemeClr val="tx1"/>
              </a:solidFill>
            </a:endParaRPr>
          </a:p>
          <a:p>
            <a:pPr marL="292608" lvl="1" inden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Calibri" pitchFamily="34" charset="0"/>
              <a:buNone/>
            </a:pPr>
            <a:endParaRPr lang="zh-TW" altLang="zh-TW" sz="1200" dirty="0" smtClean="0">
              <a:solidFill>
                <a:schemeClr val="tx1"/>
              </a:solidFill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Calibri" panose="020F0502020204030204" pitchFamily="34" charset="0"/>
              <a:buNone/>
            </a:pPr>
            <a:endParaRPr lang="en-US" altLang="zh-TW" sz="1200" dirty="0" smtClean="0">
              <a:solidFill>
                <a:schemeClr val="tx1"/>
              </a:solidFill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Calibri" panose="020F0502020204030204" pitchFamily="34" charset="0"/>
              <a:buNone/>
            </a:pPr>
            <a:endParaRPr lang="zh-TW" altLang="en-US" sz="1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8322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大綱</a:t>
            </a:r>
            <a:endParaRPr lang="zh-TW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41045" y="1223314"/>
            <a:ext cx="8461911" cy="5384219"/>
          </a:xfrm>
        </p:spPr>
        <p:txBody>
          <a:bodyPr>
            <a:noAutofit/>
          </a:bodyPr>
          <a:lstStyle/>
          <a:p>
            <a:pPr marL="546100" indent="-457200"/>
            <a:r>
              <a:rPr lang="zh-TW" altLang="en-US" dirty="0"/>
              <a:t>技術或產品說明</a:t>
            </a:r>
          </a:p>
          <a:p>
            <a:pPr marL="546100" indent="-457200"/>
            <a:r>
              <a:rPr lang="zh-TW" altLang="en-US" dirty="0" smtClean="0"/>
              <a:t>競爭力</a:t>
            </a:r>
            <a:r>
              <a:rPr lang="zh-TW" altLang="en-US" dirty="0"/>
              <a:t>分析</a:t>
            </a:r>
          </a:p>
          <a:p>
            <a:pPr marL="1003300" lvl="1" indent="-457200"/>
            <a:r>
              <a:rPr lang="zh-TW" altLang="en-US" dirty="0" smtClean="0"/>
              <a:t>核心</a:t>
            </a:r>
            <a:r>
              <a:rPr lang="zh-TW" altLang="en-US" dirty="0"/>
              <a:t>技術競爭力與競爭對手說明</a:t>
            </a:r>
          </a:p>
          <a:p>
            <a:pPr marL="1003300" lvl="1" indent="-457200"/>
            <a:r>
              <a:rPr lang="zh-TW" altLang="en-US" dirty="0" smtClean="0"/>
              <a:t>市場</a:t>
            </a:r>
            <a:r>
              <a:rPr lang="zh-TW" altLang="en-US" dirty="0"/>
              <a:t>價值與定位</a:t>
            </a:r>
          </a:p>
          <a:p>
            <a:pPr marL="1003300" lvl="1" indent="-457200"/>
            <a:r>
              <a:rPr lang="en-US" altLang="zh-TW" dirty="0" smtClean="0"/>
              <a:t>SWOT</a:t>
            </a:r>
            <a:r>
              <a:rPr lang="zh-TW" altLang="en-US" dirty="0"/>
              <a:t>分析</a:t>
            </a:r>
          </a:p>
          <a:p>
            <a:pPr marL="546100" indent="-457200"/>
            <a:r>
              <a:rPr lang="zh-TW" altLang="en-US" dirty="0"/>
              <a:t>商業模式匯總</a:t>
            </a:r>
            <a:r>
              <a:rPr lang="zh-TW" altLang="en-US" dirty="0" smtClean="0"/>
              <a:t>分析</a:t>
            </a:r>
            <a:endParaRPr lang="en-US" altLang="zh-TW" dirty="0" smtClean="0"/>
          </a:p>
          <a:p>
            <a:pPr marL="546100" indent="-457200"/>
            <a:r>
              <a:rPr lang="zh-TW" altLang="en-US" dirty="0" smtClean="0"/>
              <a:t>產業及市場分析</a:t>
            </a:r>
            <a:endParaRPr lang="en-US" altLang="zh-TW" dirty="0" smtClean="0"/>
          </a:p>
          <a:p>
            <a:pPr marL="546100" indent="-457200"/>
            <a:r>
              <a:rPr lang="zh-TW" altLang="en-US" dirty="0" smtClean="0"/>
              <a:t>創業里程碑</a:t>
            </a:r>
            <a:endParaRPr lang="en-US" altLang="zh-TW" dirty="0" smtClean="0"/>
          </a:p>
          <a:p>
            <a:pPr marL="546100" indent="-457200"/>
            <a:r>
              <a:rPr lang="zh-TW" altLang="en-US" dirty="0"/>
              <a:t>前案審查意見說明與執行現況</a:t>
            </a:r>
          </a:p>
          <a:p>
            <a:pPr marL="546100" indent="-457200"/>
            <a:r>
              <a:rPr lang="zh-TW" altLang="en-US" dirty="0" smtClean="0"/>
              <a:t>附件</a:t>
            </a:r>
            <a:endParaRPr lang="en-US" altLang="zh-TW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E31D-E2AB-40D1-8B51-AFA5AFEF393A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4614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TW" altLang="en-US" dirty="0"/>
              <a:t>執行現況說明</a:t>
            </a:r>
            <a:r>
              <a:rPr lang="en-US" altLang="zh-TW" dirty="0"/>
              <a:t>-</a:t>
            </a:r>
            <a:r>
              <a:rPr lang="zh-TW" altLang="en-US" dirty="0"/>
              <a:t>商轉</a:t>
            </a: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E31D-E2AB-40D1-8B51-AFA5AFEF393A}" type="slidenum">
              <a:rPr lang="en-US" smtClean="0"/>
              <a:pPr/>
              <a:t>20</a:t>
            </a:fld>
            <a:endParaRPr lang="en-US" dirty="0"/>
          </a:p>
        </p:txBody>
      </p:sp>
      <p:grpSp>
        <p:nvGrpSpPr>
          <p:cNvPr id="15" name="群組 14"/>
          <p:cNvGrpSpPr/>
          <p:nvPr/>
        </p:nvGrpSpPr>
        <p:grpSpPr>
          <a:xfrm>
            <a:off x="4572004" y="920184"/>
            <a:ext cx="4155739" cy="375422"/>
            <a:chOff x="4750420" y="369129"/>
            <a:chExt cx="4155739" cy="375422"/>
          </a:xfrm>
        </p:grpSpPr>
        <p:sp>
          <p:nvSpPr>
            <p:cNvPr id="18" name="矩形: 圓角 34">
              <a:extLst>
                <a:ext uri="{FF2B5EF4-FFF2-40B4-BE49-F238E27FC236}">
                  <a16:creationId xmlns:a16="http://schemas.microsoft.com/office/drawing/2014/main" xmlns="" id="{0EF7B31F-CBF4-44C6-B46B-566B8A329964}"/>
                </a:ext>
              </a:extLst>
            </p:cNvPr>
            <p:cNvSpPr/>
            <p:nvPr/>
          </p:nvSpPr>
          <p:spPr>
            <a:xfrm>
              <a:off x="4750420" y="369129"/>
              <a:ext cx="686119" cy="37542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sz="1600" b="1" dirty="0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組織</a:t>
              </a:r>
            </a:p>
          </p:txBody>
        </p:sp>
        <p:sp>
          <p:nvSpPr>
            <p:cNvPr id="20" name="矩形: 圓角 38">
              <a:extLst>
                <a:ext uri="{FF2B5EF4-FFF2-40B4-BE49-F238E27FC236}">
                  <a16:creationId xmlns:a16="http://schemas.microsoft.com/office/drawing/2014/main" xmlns="" id="{D4C8C9D8-CE08-4C0C-9A2C-CCDBF4CB1704}"/>
                </a:ext>
              </a:extLst>
            </p:cNvPr>
            <p:cNvSpPr/>
            <p:nvPr/>
          </p:nvSpPr>
          <p:spPr>
            <a:xfrm>
              <a:off x="7495416" y="369129"/>
              <a:ext cx="686119" cy="37542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sz="1600" b="1" dirty="0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市場</a:t>
              </a:r>
            </a:p>
          </p:txBody>
        </p:sp>
        <p:sp>
          <p:nvSpPr>
            <p:cNvPr id="21" name="矩形: 圓角 42">
              <a:extLst>
                <a:ext uri="{FF2B5EF4-FFF2-40B4-BE49-F238E27FC236}">
                  <a16:creationId xmlns:a16="http://schemas.microsoft.com/office/drawing/2014/main" xmlns="" id="{A45C7E51-1C60-46A6-B41C-31D5FC8EC789}"/>
                </a:ext>
              </a:extLst>
            </p:cNvPr>
            <p:cNvSpPr/>
            <p:nvPr/>
          </p:nvSpPr>
          <p:spPr>
            <a:xfrm>
              <a:off x="5475043" y="374705"/>
              <a:ext cx="1257246" cy="364270"/>
            </a:xfrm>
            <a:prstGeom prst="roundRect">
              <a:avLst/>
            </a:prstGeom>
            <a:solidFill>
              <a:srgbClr val="EB600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sz="1600" b="1" dirty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技術商品化</a:t>
              </a:r>
            </a:p>
          </p:txBody>
        </p:sp>
        <p:sp>
          <p:nvSpPr>
            <p:cNvPr id="24" name="矩形: 圓角 34">
              <a:extLst>
                <a:ext uri="{FF2B5EF4-FFF2-40B4-BE49-F238E27FC236}">
                  <a16:creationId xmlns:a16="http://schemas.microsoft.com/office/drawing/2014/main" xmlns="" id="{0EF7B31F-CBF4-44C6-B46B-566B8A329964}"/>
                </a:ext>
              </a:extLst>
            </p:cNvPr>
            <p:cNvSpPr/>
            <p:nvPr/>
          </p:nvSpPr>
          <p:spPr>
            <a:xfrm>
              <a:off x="8220040" y="369129"/>
              <a:ext cx="686119" cy="37542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sz="1600" b="1" dirty="0" smtClean="0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資金</a:t>
              </a:r>
              <a:endParaRPr lang="zh-TW" altLang="en-US" sz="16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25" name="矩形: 圓角 42">
              <a:extLst>
                <a:ext uri="{FF2B5EF4-FFF2-40B4-BE49-F238E27FC236}">
                  <a16:creationId xmlns:a16="http://schemas.microsoft.com/office/drawing/2014/main" xmlns="" id="{A45C7E51-1C60-46A6-B41C-31D5FC8EC789}"/>
                </a:ext>
              </a:extLst>
            </p:cNvPr>
            <p:cNvSpPr/>
            <p:nvPr/>
          </p:nvSpPr>
          <p:spPr>
            <a:xfrm>
              <a:off x="6770793" y="369129"/>
              <a:ext cx="686119" cy="37542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sz="1600" b="1" dirty="0" smtClean="0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專利</a:t>
              </a:r>
              <a:endParaRPr lang="zh-TW" altLang="en-US" sz="16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</p:grpSp>
      <p:sp>
        <p:nvSpPr>
          <p:cNvPr id="23" name="矩形 22"/>
          <p:cNvSpPr/>
          <p:nvPr/>
        </p:nvSpPr>
        <p:spPr>
          <a:xfrm>
            <a:off x="341045" y="1003004"/>
            <a:ext cx="865482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16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技術</a:t>
            </a:r>
            <a:r>
              <a:rPr lang="zh-TW" altLang="en-US" sz="16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商品化已</a:t>
            </a:r>
            <a:r>
              <a:rPr lang="zh-TW" altLang="en-US" sz="16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完成</a:t>
            </a:r>
            <a:r>
              <a:rPr lang="zh-TW" altLang="en-US" sz="16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進度</a:t>
            </a:r>
            <a:r>
              <a:rPr lang="zh-TW" altLang="en-US" sz="1600" b="1" dirty="0" smtClean="0">
                <a:solidFill>
                  <a:schemeClr val="bg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（非</a:t>
            </a:r>
            <a:r>
              <a:rPr lang="zh-TW" altLang="en-US" sz="1600" b="1" dirty="0">
                <a:solidFill>
                  <a:schemeClr val="bg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生技醫藥類</a:t>
            </a:r>
            <a:r>
              <a:rPr lang="zh-TW" altLang="en-US" sz="1600" b="1" dirty="0" smtClean="0">
                <a:solidFill>
                  <a:schemeClr val="bg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填寫）</a:t>
            </a:r>
            <a:endParaRPr lang="en-US" altLang="zh-TW" sz="1600" b="1" dirty="0">
              <a:solidFill>
                <a:schemeClr val="bg1">
                  <a:lumMod val="50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aphicFrame>
        <p:nvGraphicFramePr>
          <p:cNvPr id="14" name="表格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9420333"/>
              </p:ext>
            </p:extLst>
          </p:nvPr>
        </p:nvGraphicFramePr>
        <p:xfrm>
          <a:off x="432000" y="4040132"/>
          <a:ext cx="8280000" cy="23421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0971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697028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78071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TW" sz="11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預計完成時間</a:t>
                      </a: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59085" marR="59085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TW" sz="11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Action Item</a:t>
                      </a: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59085" marR="59085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4E6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9035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59085" marR="59085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59085" marR="59085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9035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59085" marR="59085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59085" marR="59085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9035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59085" marR="59085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59085" marR="59085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9035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59085" marR="59085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59085" marR="59085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16" name="矩形 15"/>
          <p:cNvSpPr/>
          <p:nvPr/>
        </p:nvSpPr>
        <p:spPr>
          <a:xfrm>
            <a:off x="341045" y="3603136"/>
            <a:ext cx="865482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16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未來一年計畫期程內技術商品化</a:t>
            </a:r>
            <a:r>
              <a:rPr lang="zh-TW" altLang="en-US" sz="16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規畫說明：</a:t>
            </a:r>
            <a:endParaRPr lang="zh-TW" altLang="en-US" sz="16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7" name="內容版面配置區 2"/>
          <p:cNvSpPr txBox="1">
            <a:spLocks/>
          </p:cNvSpPr>
          <p:nvPr/>
        </p:nvSpPr>
        <p:spPr>
          <a:xfrm>
            <a:off x="341045" y="1440000"/>
            <a:ext cx="8448727" cy="1646878"/>
          </a:xfrm>
          <a:prstGeom prst="rect">
            <a:avLst/>
          </a:prstGeom>
        </p:spPr>
        <p:txBody>
          <a:bodyPr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lvl="1" indent="-342900">
              <a:lnSpc>
                <a:spcPct val="150000"/>
              </a:lnSpc>
              <a:spcBef>
                <a:spcPts val="0"/>
              </a:spcBef>
              <a:spcAft>
                <a:spcPts val="200"/>
              </a:spcAft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zh-TW" altLang="en-US" sz="1600" dirty="0" smtClean="0">
                <a:solidFill>
                  <a:schemeClr val="tx1"/>
                </a:solidFill>
              </a:rPr>
              <a:t>已完成之技術商品化進度說明</a:t>
            </a:r>
            <a:endParaRPr lang="en-US" altLang="zh-TW" sz="1600" dirty="0" smtClean="0">
              <a:solidFill>
                <a:schemeClr val="tx1"/>
              </a:solidFill>
            </a:endParaRPr>
          </a:p>
          <a:p>
            <a:pPr marL="342900" lvl="1" indent="-342900">
              <a:lnSpc>
                <a:spcPct val="150000"/>
              </a:lnSpc>
              <a:spcBef>
                <a:spcPts val="0"/>
              </a:spcBef>
              <a:spcAft>
                <a:spcPts val="200"/>
              </a:spcAft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zh-TW" altLang="en-US" sz="1600" dirty="0" smtClean="0">
                <a:solidFill>
                  <a:schemeClr val="tx1"/>
                </a:solidFill>
              </a:rPr>
              <a:t>請</a:t>
            </a:r>
            <a:r>
              <a:rPr lang="zh-TW" altLang="en-US" sz="1600" dirty="0">
                <a:solidFill>
                  <a:schemeClr val="tx1"/>
                </a:solidFill>
              </a:rPr>
              <a:t>詳細說明可能遇到的挑戰與困難點</a:t>
            </a:r>
          </a:p>
        </p:txBody>
      </p:sp>
    </p:spTree>
    <p:extLst>
      <p:ext uri="{BB962C8B-B14F-4D97-AF65-F5344CB8AC3E}">
        <p14:creationId xmlns:p14="http://schemas.microsoft.com/office/powerpoint/2010/main" val="720312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TW" altLang="en-US" dirty="0"/>
              <a:t>執行現況說明</a:t>
            </a:r>
            <a:r>
              <a:rPr lang="en-US" altLang="zh-TW" dirty="0"/>
              <a:t>-</a:t>
            </a:r>
            <a:r>
              <a:rPr lang="zh-TW" altLang="en-US" dirty="0"/>
              <a:t>商轉</a:t>
            </a: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E31D-E2AB-40D1-8B51-AFA5AFEF393A}" type="slidenum">
              <a:rPr lang="en-US" smtClean="0"/>
              <a:pPr/>
              <a:t>21</a:t>
            </a:fld>
            <a:endParaRPr lang="en-US" dirty="0"/>
          </a:p>
        </p:txBody>
      </p:sp>
      <p:grpSp>
        <p:nvGrpSpPr>
          <p:cNvPr id="15" name="群組 14"/>
          <p:cNvGrpSpPr/>
          <p:nvPr/>
        </p:nvGrpSpPr>
        <p:grpSpPr>
          <a:xfrm>
            <a:off x="4572004" y="920184"/>
            <a:ext cx="4155739" cy="375422"/>
            <a:chOff x="4750420" y="369129"/>
            <a:chExt cx="4155739" cy="375422"/>
          </a:xfrm>
        </p:grpSpPr>
        <p:sp>
          <p:nvSpPr>
            <p:cNvPr id="18" name="矩形: 圓角 34">
              <a:extLst>
                <a:ext uri="{FF2B5EF4-FFF2-40B4-BE49-F238E27FC236}">
                  <a16:creationId xmlns:a16="http://schemas.microsoft.com/office/drawing/2014/main" xmlns="" id="{0EF7B31F-CBF4-44C6-B46B-566B8A329964}"/>
                </a:ext>
              </a:extLst>
            </p:cNvPr>
            <p:cNvSpPr/>
            <p:nvPr/>
          </p:nvSpPr>
          <p:spPr>
            <a:xfrm>
              <a:off x="4750420" y="369129"/>
              <a:ext cx="686119" cy="37542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sz="1600" b="1" dirty="0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組織</a:t>
              </a:r>
            </a:p>
          </p:txBody>
        </p:sp>
        <p:sp>
          <p:nvSpPr>
            <p:cNvPr id="20" name="矩形: 圓角 38">
              <a:extLst>
                <a:ext uri="{FF2B5EF4-FFF2-40B4-BE49-F238E27FC236}">
                  <a16:creationId xmlns:a16="http://schemas.microsoft.com/office/drawing/2014/main" xmlns="" id="{D4C8C9D8-CE08-4C0C-9A2C-CCDBF4CB1704}"/>
                </a:ext>
              </a:extLst>
            </p:cNvPr>
            <p:cNvSpPr/>
            <p:nvPr/>
          </p:nvSpPr>
          <p:spPr>
            <a:xfrm>
              <a:off x="7495416" y="369129"/>
              <a:ext cx="686119" cy="37542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sz="1600" b="1" dirty="0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市場</a:t>
              </a:r>
            </a:p>
          </p:txBody>
        </p:sp>
        <p:sp>
          <p:nvSpPr>
            <p:cNvPr id="21" name="矩形: 圓角 42">
              <a:extLst>
                <a:ext uri="{FF2B5EF4-FFF2-40B4-BE49-F238E27FC236}">
                  <a16:creationId xmlns:a16="http://schemas.microsoft.com/office/drawing/2014/main" xmlns="" id="{A45C7E51-1C60-46A6-B41C-31D5FC8EC789}"/>
                </a:ext>
              </a:extLst>
            </p:cNvPr>
            <p:cNvSpPr/>
            <p:nvPr/>
          </p:nvSpPr>
          <p:spPr>
            <a:xfrm>
              <a:off x="5475043" y="374705"/>
              <a:ext cx="1257246" cy="364270"/>
            </a:xfrm>
            <a:prstGeom prst="roundRect">
              <a:avLst/>
            </a:prstGeom>
            <a:solidFill>
              <a:srgbClr val="EB600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sz="1600" b="1" dirty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技術商品化</a:t>
              </a:r>
            </a:p>
          </p:txBody>
        </p:sp>
        <p:sp>
          <p:nvSpPr>
            <p:cNvPr id="24" name="矩形: 圓角 34">
              <a:extLst>
                <a:ext uri="{FF2B5EF4-FFF2-40B4-BE49-F238E27FC236}">
                  <a16:creationId xmlns:a16="http://schemas.microsoft.com/office/drawing/2014/main" xmlns="" id="{0EF7B31F-CBF4-44C6-B46B-566B8A329964}"/>
                </a:ext>
              </a:extLst>
            </p:cNvPr>
            <p:cNvSpPr/>
            <p:nvPr/>
          </p:nvSpPr>
          <p:spPr>
            <a:xfrm>
              <a:off x="8220040" y="369129"/>
              <a:ext cx="686119" cy="37542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sz="1600" b="1" dirty="0" smtClean="0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資金</a:t>
              </a:r>
              <a:endParaRPr lang="zh-TW" altLang="en-US" sz="16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25" name="矩形: 圓角 42">
              <a:extLst>
                <a:ext uri="{FF2B5EF4-FFF2-40B4-BE49-F238E27FC236}">
                  <a16:creationId xmlns:a16="http://schemas.microsoft.com/office/drawing/2014/main" xmlns="" id="{A45C7E51-1C60-46A6-B41C-31D5FC8EC789}"/>
                </a:ext>
              </a:extLst>
            </p:cNvPr>
            <p:cNvSpPr/>
            <p:nvPr/>
          </p:nvSpPr>
          <p:spPr>
            <a:xfrm>
              <a:off x="6770793" y="369129"/>
              <a:ext cx="686119" cy="37542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sz="1600" b="1" dirty="0" smtClean="0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專利</a:t>
              </a:r>
              <a:endParaRPr lang="zh-TW" altLang="en-US" sz="16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</p:grpSp>
      <p:sp>
        <p:nvSpPr>
          <p:cNvPr id="23" name="矩形 22"/>
          <p:cNvSpPr/>
          <p:nvPr/>
        </p:nvSpPr>
        <p:spPr>
          <a:xfrm>
            <a:off x="341045" y="1003004"/>
            <a:ext cx="865482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16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TPP</a:t>
            </a:r>
            <a:r>
              <a:rPr lang="zh-TW" altLang="en-US" sz="16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展開</a:t>
            </a:r>
            <a:r>
              <a:rPr lang="zh-TW" altLang="en-US" sz="16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規劃： </a:t>
            </a:r>
            <a:r>
              <a:rPr lang="zh-TW" altLang="en-US" sz="1600" b="1" dirty="0" smtClean="0">
                <a:solidFill>
                  <a:schemeClr val="bg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（生技</a:t>
            </a:r>
            <a:r>
              <a:rPr lang="zh-TW" altLang="en-US" sz="1600" b="1" dirty="0">
                <a:solidFill>
                  <a:schemeClr val="bg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醫藥類</a:t>
            </a:r>
            <a:r>
              <a:rPr lang="zh-TW" altLang="en-US" sz="1600" b="1" dirty="0" smtClean="0">
                <a:solidFill>
                  <a:schemeClr val="bg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填寫）</a:t>
            </a:r>
            <a:endParaRPr lang="en-US" altLang="zh-TW" sz="1600" b="1" dirty="0">
              <a:solidFill>
                <a:schemeClr val="bg1">
                  <a:lumMod val="50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aphicFrame>
        <p:nvGraphicFramePr>
          <p:cNvPr id="12" name="表格 11">
            <a:extLst>
              <a:ext uri="{FF2B5EF4-FFF2-40B4-BE49-F238E27FC236}">
                <a16:creationId xmlns:a16="http://schemas.microsoft.com/office/drawing/2014/main" xmlns="" id="{46240FA9-9200-4E14-BDE0-41BF57739FB0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420989" y="1411408"/>
          <a:ext cx="5919050" cy="2819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91905">
                  <a:extLst>
                    <a:ext uri="{9D8B030D-6E8A-4147-A177-3AD203B41FA5}">
                      <a16:colId xmlns:a16="http://schemas.microsoft.com/office/drawing/2014/main" xmlns="" val="1442442634"/>
                    </a:ext>
                  </a:extLst>
                </a:gridCol>
                <a:gridCol w="591905">
                  <a:extLst>
                    <a:ext uri="{9D8B030D-6E8A-4147-A177-3AD203B41FA5}">
                      <a16:colId xmlns:a16="http://schemas.microsoft.com/office/drawing/2014/main" xmlns="" val="1919425710"/>
                    </a:ext>
                  </a:extLst>
                </a:gridCol>
                <a:gridCol w="591905">
                  <a:extLst>
                    <a:ext uri="{9D8B030D-6E8A-4147-A177-3AD203B41FA5}">
                      <a16:colId xmlns:a16="http://schemas.microsoft.com/office/drawing/2014/main" xmlns="" val="3059634301"/>
                    </a:ext>
                  </a:extLst>
                </a:gridCol>
                <a:gridCol w="591905">
                  <a:extLst>
                    <a:ext uri="{9D8B030D-6E8A-4147-A177-3AD203B41FA5}">
                      <a16:colId xmlns:a16="http://schemas.microsoft.com/office/drawing/2014/main" xmlns="" val="2288153502"/>
                    </a:ext>
                  </a:extLst>
                </a:gridCol>
                <a:gridCol w="591905">
                  <a:extLst>
                    <a:ext uri="{9D8B030D-6E8A-4147-A177-3AD203B41FA5}">
                      <a16:colId xmlns:a16="http://schemas.microsoft.com/office/drawing/2014/main" xmlns="" val="3241725437"/>
                    </a:ext>
                  </a:extLst>
                </a:gridCol>
                <a:gridCol w="591905">
                  <a:extLst>
                    <a:ext uri="{9D8B030D-6E8A-4147-A177-3AD203B41FA5}">
                      <a16:colId xmlns:a16="http://schemas.microsoft.com/office/drawing/2014/main" xmlns="" val="330728795"/>
                    </a:ext>
                  </a:extLst>
                </a:gridCol>
                <a:gridCol w="591905">
                  <a:extLst>
                    <a:ext uri="{9D8B030D-6E8A-4147-A177-3AD203B41FA5}">
                      <a16:colId xmlns:a16="http://schemas.microsoft.com/office/drawing/2014/main" xmlns="" val="737370213"/>
                    </a:ext>
                  </a:extLst>
                </a:gridCol>
                <a:gridCol w="591905">
                  <a:extLst>
                    <a:ext uri="{9D8B030D-6E8A-4147-A177-3AD203B41FA5}">
                      <a16:colId xmlns:a16="http://schemas.microsoft.com/office/drawing/2014/main" xmlns="" val="858799050"/>
                    </a:ext>
                  </a:extLst>
                </a:gridCol>
                <a:gridCol w="591905">
                  <a:extLst>
                    <a:ext uri="{9D8B030D-6E8A-4147-A177-3AD203B41FA5}">
                      <a16:colId xmlns:a16="http://schemas.microsoft.com/office/drawing/2014/main" xmlns="" val="1959848439"/>
                    </a:ext>
                  </a:extLst>
                </a:gridCol>
                <a:gridCol w="591905">
                  <a:extLst>
                    <a:ext uri="{9D8B030D-6E8A-4147-A177-3AD203B41FA5}">
                      <a16:colId xmlns:a16="http://schemas.microsoft.com/office/drawing/2014/main" xmlns="" val="3714550797"/>
                    </a:ext>
                  </a:extLst>
                </a:gridCol>
              </a:tblGrid>
              <a:tr h="274320">
                <a:tc>
                  <a:txBody>
                    <a:bodyPr/>
                    <a:lstStyle/>
                    <a:p>
                      <a:endParaRPr lang="zh-TW" altLang="en-US" sz="1400" dirty="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00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sz="1400" dirty="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00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sz="1400" dirty="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00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sz="1400" dirty="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00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sz="1400" dirty="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00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sz="1400" dirty="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00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sz="1400" dirty="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sz="1400" dirty="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sz="1400" dirty="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sz="1400" dirty="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61462323"/>
                  </a:ext>
                </a:extLst>
              </a:tr>
            </a:tbl>
          </a:graphicData>
        </a:graphic>
      </p:graphicFrame>
      <p:sp>
        <p:nvSpPr>
          <p:cNvPr id="14" name="文字方塊 13">
            <a:extLst>
              <a:ext uri="{FF2B5EF4-FFF2-40B4-BE49-F238E27FC236}">
                <a16:creationId xmlns:a16="http://schemas.microsoft.com/office/drawing/2014/main" xmlns="" id="{F9667E4C-CEC3-4A94-BBFF-EF632E07B6F9}"/>
              </a:ext>
            </a:extLst>
          </p:cNvPr>
          <p:cNvSpPr txBox="1"/>
          <p:nvPr/>
        </p:nvSpPr>
        <p:spPr>
          <a:xfrm>
            <a:off x="772028" y="1697770"/>
            <a:ext cx="8276722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35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10%      20%      30%      40%     50%      60%     70%      80%      90</a:t>
            </a:r>
            <a:r>
              <a:rPr lang="en-US" altLang="zh-TW" sz="135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%</a:t>
            </a:r>
            <a:endParaRPr lang="en-US" altLang="zh-TW" sz="1350" i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248400" y="5517410"/>
            <a:ext cx="2683892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TW" altLang="en-US" sz="11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Ref</a:t>
            </a:r>
            <a:r>
              <a:rPr lang="zh-TW" altLang="en-US" sz="11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. P25, Fig. 1.2, 2014, A Practical Guide to Drug Development in Academia - The SPARK Approach, </a:t>
            </a:r>
            <a:r>
              <a:rPr lang="zh-TW" altLang="en-US" sz="11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Editors： </a:t>
            </a:r>
            <a:r>
              <a:rPr lang="zh-TW" altLang="en-US" sz="11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Mochly-Rosen, Daria, Grimes, Kevin </a:t>
            </a:r>
            <a:r>
              <a:rPr lang="zh-TW" altLang="en-US" sz="11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（E</a:t>
            </a:r>
            <a:r>
              <a:rPr lang="zh-TW" altLang="en-US" sz="11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ds</a:t>
            </a:r>
            <a:r>
              <a:rPr lang="zh-TW" altLang="en-US" sz="11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.）</a:t>
            </a:r>
            <a:endParaRPr lang="zh-TW" altLang="en-US" sz="11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3" name="圖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1045" y="1997852"/>
            <a:ext cx="5907355" cy="45520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5073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TW" altLang="en-US" dirty="0"/>
              <a:t>執行現況說明</a:t>
            </a:r>
            <a:r>
              <a:rPr lang="en-US" altLang="zh-TW" dirty="0"/>
              <a:t>-</a:t>
            </a:r>
            <a:r>
              <a:rPr lang="zh-TW" altLang="en-US" dirty="0"/>
              <a:t>商轉</a:t>
            </a: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E31D-E2AB-40D1-8B51-AFA5AFEF393A}" type="slidenum">
              <a:rPr lang="en-US" smtClean="0"/>
              <a:pPr/>
              <a:t>22</a:t>
            </a:fld>
            <a:endParaRPr lang="en-US" dirty="0"/>
          </a:p>
        </p:txBody>
      </p:sp>
      <p:grpSp>
        <p:nvGrpSpPr>
          <p:cNvPr id="15" name="群組 14"/>
          <p:cNvGrpSpPr/>
          <p:nvPr/>
        </p:nvGrpSpPr>
        <p:grpSpPr>
          <a:xfrm>
            <a:off x="4572004" y="920184"/>
            <a:ext cx="4155739" cy="375422"/>
            <a:chOff x="4750420" y="369129"/>
            <a:chExt cx="4155739" cy="375422"/>
          </a:xfrm>
        </p:grpSpPr>
        <p:sp>
          <p:nvSpPr>
            <p:cNvPr id="18" name="矩形: 圓角 34">
              <a:extLst>
                <a:ext uri="{FF2B5EF4-FFF2-40B4-BE49-F238E27FC236}">
                  <a16:creationId xmlns:a16="http://schemas.microsoft.com/office/drawing/2014/main" xmlns="" id="{0EF7B31F-CBF4-44C6-B46B-566B8A329964}"/>
                </a:ext>
              </a:extLst>
            </p:cNvPr>
            <p:cNvSpPr/>
            <p:nvPr/>
          </p:nvSpPr>
          <p:spPr>
            <a:xfrm>
              <a:off x="4750420" y="369129"/>
              <a:ext cx="686119" cy="37542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sz="1600" b="1" dirty="0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組織</a:t>
              </a:r>
            </a:p>
          </p:txBody>
        </p:sp>
        <p:sp>
          <p:nvSpPr>
            <p:cNvPr id="20" name="矩形: 圓角 38">
              <a:extLst>
                <a:ext uri="{FF2B5EF4-FFF2-40B4-BE49-F238E27FC236}">
                  <a16:creationId xmlns:a16="http://schemas.microsoft.com/office/drawing/2014/main" xmlns="" id="{D4C8C9D8-CE08-4C0C-9A2C-CCDBF4CB1704}"/>
                </a:ext>
              </a:extLst>
            </p:cNvPr>
            <p:cNvSpPr/>
            <p:nvPr/>
          </p:nvSpPr>
          <p:spPr>
            <a:xfrm>
              <a:off x="7495416" y="369129"/>
              <a:ext cx="686119" cy="37542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sz="1600" b="1" dirty="0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市場</a:t>
              </a:r>
            </a:p>
          </p:txBody>
        </p:sp>
        <p:sp>
          <p:nvSpPr>
            <p:cNvPr id="21" name="矩形: 圓角 42">
              <a:extLst>
                <a:ext uri="{FF2B5EF4-FFF2-40B4-BE49-F238E27FC236}">
                  <a16:creationId xmlns:a16="http://schemas.microsoft.com/office/drawing/2014/main" xmlns="" id="{A45C7E51-1C60-46A6-B41C-31D5FC8EC789}"/>
                </a:ext>
              </a:extLst>
            </p:cNvPr>
            <p:cNvSpPr/>
            <p:nvPr/>
          </p:nvSpPr>
          <p:spPr>
            <a:xfrm>
              <a:off x="5475043" y="374705"/>
              <a:ext cx="1257246" cy="364270"/>
            </a:xfrm>
            <a:prstGeom prst="roundRect">
              <a:avLst/>
            </a:prstGeom>
            <a:solidFill>
              <a:srgbClr val="EB600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sz="1600" b="1" dirty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技術商品化</a:t>
              </a:r>
            </a:p>
          </p:txBody>
        </p:sp>
        <p:sp>
          <p:nvSpPr>
            <p:cNvPr id="24" name="矩形: 圓角 34">
              <a:extLst>
                <a:ext uri="{FF2B5EF4-FFF2-40B4-BE49-F238E27FC236}">
                  <a16:creationId xmlns:a16="http://schemas.microsoft.com/office/drawing/2014/main" xmlns="" id="{0EF7B31F-CBF4-44C6-B46B-566B8A329964}"/>
                </a:ext>
              </a:extLst>
            </p:cNvPr>
            <p:cNvSpPr/>
            <p:nvPr/>
          </p:nvSpPr>
          <p:spPr>
            <a:xfrm>
              <a:off x="8220040" y="369129"/>
              <a:ext cx="686119" cy="37542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sz="1600" b="1" dirty="0" smtClean="0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資金</a:t>
              </a:r>
              <a:endParaRPr lang="zh-TW" altLang="en-US" sz="16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25" name="矩形: 圓角 42">
              <a:extLst>
                <a:ext uri="{FF2B5EF4-FFF2-40B4-BE49-F238E27FC236}">
                  <a16:creationId xmlns:a16="http://schemas.microsoft.com/office/drawing/2014/main" xmlns="" id="{A45C7E51-1C60-46A6-B41C-31D5FC8EC789}"/>
                </a:ext>
              </a:extLst>
            </p:cNvPr>
            <p:cNvSpPr/>
            <p:nvPr/>
          </p:nvSpPr>
          <p:spPr>
            <a:xfrm>
              <a:off x="6770793" y="369129"/>
              <a:ext cx="686119" cy="37542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sz="1600" b="1" dirty="0" smtClean="0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專利</a:t>
              </a:r>
              <a:endParaRPr lang="zh-TW" altLang="en-US" sz="16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</p:grpSp>
      <p:graphicFrame>
        <p:nvGraphicFramePr>
          <p:cNvPr id="22" name="表格 2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466869"/>
              </p:ext>
            </p:extLst>
          </p:nvPr>
        </p:nvGraphicFramePr>
        <p:xfrm>
          <a:off x="432000" y="1440000"/>
          <a:ext cx="8279999" cy="248103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45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99468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78491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675832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54433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11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產品</a:t>
                      </a: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11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必要認證</a:t>
                      </a: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11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預計達成時間</a:t>
                      </a: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11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預估認證成本</a:t>
                      </a: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4E6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4433">
                <a:tc rowSpan="3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TW" sz="11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A</a:t>
                      </a: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59085" marR="59085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TW" altLang="en-US" sz="11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認證</a:t>
                      </a:r>
                      <a:r>
                        <a:rPr lang="en-US" altLang="zh-TW" sz="11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1</a:t>
                      </a: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59085" marR="59085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59085" marR="59085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3">
                  <a:txBody>
                    <a:bodyPr/>
                    <a:lstStyle/>
                    <a:p>
                      <a:pPr marL="207010" indent="-20574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59085" marR="59085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54433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1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認證</a:t>
                      </a:r>
                      <a:r>
                        <a:rPr lang="en-US" altLang="zh-TW" sz="11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2</a:t>
                      </a:r>
                      <a:endParaRPr lang="zh-TW" altLang="zh-TW" sz="1100" kern="100" dirty="0" smtClean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59085" marR="59085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54433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TW" sz="11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…...</a:t>
                      </a: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59085" marR="59085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54433">
                <a:tc rowSpan="3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TW" sz="11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B</a:t>
                      </a: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59085" marR="59085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TW" altLang="en-US" sz="11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認證</a:t>
                      </a:r>
                      <a:r>
                        <a:rPr lang="en-US" altLang="zh-TW" sz="11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1</a:t>
                      </a: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59085" marR="59085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TW" sz="1100" kern="1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59085" marR="59085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3">
                  <a:txBody>
                    <a:bodyPr/>
                    <a:lstStyle/>
                    <a:p>
                      <a:pPr marL="207010" indent="-20574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59085" marR="59085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54433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1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認證</a:t>
                      </a:r>
                      <a:r>
                        <a:rPr lang="en-US" altLang="zh-TW" sz="11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2</a:t>
                      </a:r>
                      <a:endParaRPr lang="zh-TW" altLang="zh-TW" sz="1100" kern="100" dirty="0" smtClean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59085" marR="59085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54433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TW" sz="11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…...</a:t>
                      </a: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59085" marR="59085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23" name="矩形 22"/>
          <p:cNvSpPr/>
          <p:nvPr/>
        </p:nvSpPr>
        <p:spPr>
          <a:xfrm>
            <a:off x="341045" y="1003004"/>
            <a:ext cx="865482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16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技術商品化與</a:t>
            </a:r>
            <a:r>
              <a:rPr lang="zh-TW" altLang="en-US" sz="16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進度： </a:t>
            </a:r>
            <a:r>
              <a:rPr lang="zh-TW" altLang="en-US" sz="1600" b="1" dirty="0" smtClean="0">
                <a:solidFill>
                  <a:schemeClr val="bg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（生技</a:t>
            </a:r>
            <a:r>
              <a:rPr lang="zh-TW" altLang="en-US" sz="1600" b="1" dirty="0">
                <a:solidFill>
                  <a:schemeClr val="bg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醫藥自</a:t>
            </a:r>
            <a:r>
              <a:rPr lang="zh-TW" altLang="en-US" sz="1600" b="1" dirty="0" smtClean="0">
                <a:solidFill>
                  <a:schemeClr val="bg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評選填） </a:t>
            </a:r>
            <a:endParaRPr lang="en-US" altLang="zh-TW" sz="1600" b="1" dirty="0">
              <a:solidFill>
                <a:schemeClr val="bg1">
                  <a:lumMod val="50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713310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TW" altLang="en-US" dirty="0"/>
              <a:t>執行現況說明</a:t>
            </a:r>
            <a:r>
              <a:rPr lang="en-US" altLang="zh-TW" dirty="0"/>
              <a:t>-</a:t>
            </a:r>
            <a:r>
              <a:rPr lang="zh-TW" altLang="en-US" dirty="0"/>
              <a:t>商轉</a:t>
            </a: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E31D-E2AB-40D1-8B51-AFA5AFEF393A}" type="slidenum">
              <a:rPr lang="en-US" smtClean="0"/>
              <a:pPr/>
              <a:t>23</a:t>
            </a:fld>
            <a:endParaRPr lang="en-US" dirty="0"/>
          </a:p>
        </p:txBody>
      </p:sp>
      <p:grpSp>
        <p:nvGrpSpPr>
          <p:cNvPr id="15" name="群組 14"/>
          <p:cNvGrpSpPr/>
          <p:nvPr/>
        </p:nvGrpSpPr>
        <p:grpSpPr>
          <a:xfrm>
            <a:off x="4572004" y="920184"/>
            <a:ext cx="4155739" cy="375422"/>
            <a:chOff x="4750420" y="369129"/>
            <a:chExt cx="4155739" cy="375422"/>
          </a:xfrm>
        </p:grpSpPr>
        <p:sp>
          <p:nvSpPr>
            <p:cNvPr id="18" name="矩形: 圓角 34">
              <a:extLst>
                <a:ext uri="{FF2B5EF4-FFF2-40B4-BE49-F238E27FC236}">
                  <a16:creationId xmlns:a16="http://schemas.microsoft.com/office/drawing/2014/main" xmlns="" id="{0EF7B31F-CBF4-44C6-B46B-566B8A329964}"/>
                </a:ext>
              </a:extLst>
            </p:cNvPr>
            <p:cNvSpPr/>
            <p:nvPr/>
          </p:nvSpPr>
          <p:spPr>
            <a:xfrm>
              <a:off x="4750420" y="369129"/>
              <a:ext cx="686119" cy="37542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sz="1600" b="1" dirty="0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組織</a:t>
              </a:r>
            </a:p>
          </p:txBody>
        </p:sp>
        <p:sp>
          <p:nvSpPr>
            <p:cNvPr id="20" name="矩形: 圓角 38">
              <a:extLst>
                <a:ext uri="{FF2B5EF4-FFF2-40B4-BE49-F238E27FC236}">
                  <a16:creationId xmlns:a16="http://schemas.microsoft.com/office/drawing/2014/main" xmlns="" id="{D4C8C9D8-CE08-4C0C-9A2C-CCDBF4CB1704}"/>
                </a:ext>
              </a:extLst>
            </p:cNvPr>
            <p:cNvSpPr/>
            <p:nvPr/>
          </p:nvSpPr>
          <p:spPr>
            <a:xfrm>
              <a:off x="7495416" y="369129"/>
              <a:ext cx="686119" cy="37542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sz="1600" b="1" dirty="0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市場</a:t>
              </a:r>
            </a:p>
          </p:txBody>
        </p:sp>
        <p:sp>
          <p:nvSpPr>
            <p:cNvPr id="21" name="矩形: 圓角 42">
              <a:extLst>
                <a:ext uri="{FF2B5EF4-FFF2-40B4-BE49-F238E27FC236}">
                  <a16:creationId xmlns:a16="http://schemas.microsoft.com/office/drawing/2014/main" xmlns="" id="{A45C7E51-1C60-46A6-B41C-31D5FC8EC789}"/>
                </a:ext>
              </a:extLst>
            </p:cNvPr>
            <p:cNvSpPr/>
            <p:nvPr/>
          </p:nvSpPr>
          <p:spPr>
            <a:xfrm>
              <a:off x="5475043" y="374705"/>
              <a:ext cx="1257246" cy="364270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sz="1600" b="1" dirty="0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技術商品化</a:t>
              </a:r>
            </a:p>
          </p:txBody>
        </p:sp>
        <p:sp>
          <p:nvSpPr>
            <p:cNvPr id="24" name="矩形: 圓角 34">
              <a:extLst>
                <a:ext uri="{FF2B5EF4-FFF2-40B4-BE49-F238E27FC236}">
                  <a16:creationId xmlns:a16="http://schemas.microsoft.com/office/drawing/2014/main" xmlns="" id="{0EF7B31F-CBF4-44C6-B46B-566B8A329964}"/>
                </a:ext>
              </a:extLst>
            </p:cNvPr>
            <p:cNvSpPr/>
            <p:nvPr/>
          </p:nvSpPr>
          <p:spPr>
            <a:xfrm>
              <a:off x="8220040" y="369129"/>
              <a:ext cx="686119" cy="37542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sz="1600" b="1" dirty="0" smtClean="0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資金</a:t>
              </a:r>
              <a:endParaRPr lang="zh-TW" altLang="en-US" sz="16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25" name="矩形: 圓角 42">
              <a:extLst>
                <a:ext uri="{FF2B5EF4-FFF2-40B4-BE49-F238E27FC236}">
                  <a16:creationId xmlns:a16="http://schemas.microsoft.com/office/drawing/2014/main" xmlns="" id="{A45C7E51-1C60-46A6-B41C-31D5FC8EC789}"/>
                </a:ext>
              </a:extLst>
            </p:cNvPr>
            <p:cNvSpPr/>
            <p:nvPr/>
          </p:nvSpPr>
          <p:spPr>
            <a:xfrm>
              <a:off x="6770793" y="369129"/>
              <a:ext cx="686119" cy="375422"/>
            </a:xfrm>
            <a:prstGeom prst="roundRect">
              <a:avLst/>
            </a:prstGeom>
            <a:solidFill>
              <a:srgbClr val="EB600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sz="1600" b="1" dirty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專利</a:t>
              </a:r>
            </a:p>
          </p:txBody>
        </p:sp>
      </p:grpSp>
      <p:sp>
        <p:nvSpPr>
          <p:cNvPr id="23" name="矩形 22"/>
          <p:cNvSpPr/>
          <p:nvPr/>
        </p:nvSpPr>
        <p:spPr>
          <a:xfrm>
            <a:off x="341045" y="1003004"/>
            <a:ext cx="865482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16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專利</a:t>
            </a:r>
            <a:r>
              <a:rPr lang="zh-TW" altLang="en-US" sz="16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佈局規</a:t>
            </a:r>
            <a:r>
              <a:rPr lang="zh-TW" altLang="en-US" sz="16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畫已完成</a:t>
            </a:r>
            <a:r>
              <a:rPr lang="zh-TW" altLang="en-US" sz="16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進度</a:t>
            </a:r>
            <a:r>
              <a:rPr lang="zh-TW" altLang="en-US" sz="16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：</a:t>
            </a:r>
            <a:endParaRPr lang="zh-TW" altLang="en-US" sz="16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aphicFrame>
        <p:nvGraphicFramePr>
          <p:cNvPr id="12" name="表格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0886768"/>
              </p:ext>
            </p:extLst>
          </p:nvPr>
        </p:nvGraphicFramePr>
        <p:xfrm>
          <a:off x="432000" y="4040132"/>
          <a:ext cx="8280000" cy="23421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0971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697028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78071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TW" sz="11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預計完成時間</a:t>
                      </a: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59085" marR="59085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TW" sz="11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Action Item</a:t>
                      </a: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59085" marR="59085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4E6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9035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59085" marR="59085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59085" marR="59085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9035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59085" marR="59085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59085" marR="59085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9035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59085" marR="59085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59085" marR="59085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9035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59085" marR="59085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59085" marR="59085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14" name="矩形 13"/>
          <p:cNvSpPr/>
          <p:nvPr/>
        </p:nvSpPr>
        <p:spPr>
          <a:xfrm>
            <a:off x="341045" y="3603136"/>
            <a:ext cx="865482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16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未來一年計畫期程</a:t>
            </a:r>
            <a:r>
              <a:rPr lang="zh-TW" altLang="en-US" sz="16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內專利佈局規畫說明：</a:t>
            </a:r>
            <a:endParaRPr lang="zh-TW" altLang="en-US" sz="16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6" name="內容版面配置區 2"/>
          <p:cNvSpPr txBox="1">
            <a:spLocks/>
          </p:cNvSpPr>
          <p:nvPr/>
        </p:nvSpPr>
        <p:spPr>
          <a:xfrm>
            <a:off x="341045" y="1440000"/>
            <a:ext cx="8448727" cy="1989000"/>
          </a:xfrm>
          <a:prstGeom prst="rect">
            <a:avLst/>
          </a:prstGeom>
        </p:spPr>
        <p:txBody>
          <a:bodyPr>
            <a:no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lvl="1" indent="-342900">
              <a:lnSpc>
                <a:spcPct val="150000"/>
              </a:lnSpc>
              <a:spcBef>
                <a:spcPts val="0"/>
              </a:spcBef>
              <a:spcAft>
                <a:spcPts val="200"/>
              </a:spcAft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zh-TW" altLang="en-US" sz="1600" dirty="0">
                <a:solidFill>
                  <a:schemeClr val="tx1"/>
                </a:solidFill>
              </a:rPr>
              <a:t>技術為自有還是技術委辦服務</a:t>
            </a:r>
          </a:p>
          <a:p>
            <a:pPr marL="342900" lvl="1" indent="-342900">
              <a:lnSpc>
                <a:spcPct val="150000"/>
              </a:lnSpc>
              <a:spcBef>
                <a:spcPts val="0"/>
              </a:spcBef>
              <a:spcAft>
                <a:spcPts val="200"/>
              </a:spcAft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zh-TW" altLang="en-US" sz="1600" dirty="0">
                <a:solidFill>
                  <a:schemeClr val="tx1"/>
                </a:solidFill>
              </a:rPr>
              <a:t>重點技術專利為何</a:t>
            </a:r>
          </a:p>
          <a:p>
            <a:pPr marL="342900" lvl="1" indent="-342900">
              <a:lnSpc>
                <a:spcPct val="150000"/>
              </a:lnSpc>
              <a:spcBef>
                <a:spcPts val="0"/>
              </a:spcBef>
              <a:spcAft>
                <a:spcPts val="200"/>
              </a:spcAft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zh-TW" altLang="en-US" sz="1600" dirty="0">
                <a:solidFill>
                  <a:schemeClr val="tx1"/>
                </a:solidFill>
              </a:rPr>
              <a:t>重點市場的專利布局如何</a:t>
            </a:r>
          </a:p>
          <a:p>
            <a:pPr marL="342900" lvl="1" indent="-342900">
              <a:lnSpc>
                <a:spcPct val="150000"/>
              </a:lnSpc>
              <a:spcBef>
                <a:spcPts val="0"/>
              </a:spcBef>
              <a:spcAft>
                <a:spcPts val="200"/>
              </a:spcAft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zh-TW" altLang="en-US" sz="1600" dirty="0">
                <a:solidFill>
                  <a:schemeClr val="tx1"/>
                </a:solidFill>
              </a:rPr>
              <a:t>申請專利的資金規劃，資金不足如何取捨 </a:t>
            </a:r>
            <a:endParaRPr lang="en-US" altLang="zh-TW" sz="1600" dirty="0" smtClean="0">
              <a:solidFill>
                <a:schemeClr val="tx1"/>
              </a:solidFill>
            </a:endParaRPr>
          </a:p>
          <a:p>
            <a:pPr marL="342900" lvl="1" indent="-342900">
              <a:lnSpc>
                <a:spcPct val="150000"/>
              </a:lnSpc>
              <a:spcBef>
                <a:spcPts val="0"/>
              </a:spcBef>
              <a:spcAft>
                <a:spcPts val="200"/>
              </a:spcAft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zh-TW" altLang="en-US" sz="1600" dirty="0">
                <a:solidFill>
                  <a:schemeClr val="tx1"/>
                </a:solidFill>
              </a:rPr>
              <a:t>未來專利佈局規劃 </a:t>
            </a:r>
          </a:p>
        </p:txBody>
      </p:sp>
    </p:spTree>
    <p:extLst>
      <p:ext uri="{BB962C8B-B14F-4D97-AF65-F5344CB8AC3E}">
        <p14:creationId xmlns:p14="http://schemas.microsoft.com/office/powerpoint/2010/main" val="597559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TW" altLang="en-US" dirty="0"/>
              <a:t>專利自評</a:t>
            </a:r>
          </a:p>
        </p:txBody>
      </p:sp>
      <p:grpSp>
        <p:nvGrpSpPr>
          <p:cNvPr id="15" name="群組 14"/>
          <p:cNvGrpSpPr/>
          <p:nvPr/>
        </p:nvGrpSpPr>
        <p:grpSpPr>
          <a:xfrm>
            <a:off x="4572004" y="920184"/>
            <a:ext cx="4155739" cy="375422"/>
            <a:chOff x="4750420" y="369129"/>
            <a:chExt cx="4155739" cy="375422"/>
          </a:xfrm>
        </p:grpSpPr>
        <p:sp>
          <p:nvSpPr>
            <p:cNvPr id="18" name="矩形: 圓角 34">
              <a:extLst>
                <a:ext uri="{FF2B5EF4-FFF2-40B4-BE49-F238E27FC236}">
                  <a16:creationId xmlns:a16="http://schemas.microsoft.com/office/drawing/2014/main" xmlns="" id="{0EF7B31F-CBF4-44C6-B46B-566B8A329964}"/>
                </a:ext>
              </a:extLst>
            </p:cNvPr>
            <p:cNvSpPr/>
            <p:nvPr/>
          </p:nvSpPr>
          <p:spPr>
            <a:xfrm>
              <a:off x="4750420" y="369129"/>
              <a:ext cx="686119" cy="37542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sz="1600" b="1" dirty="0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組織</a:t>
              </a:r>
            </a:p>
          </p:txBody>
        </p:sp>
        <p:sp>
          <p:nvSpPr>
            <p:cNvPr id="20" name="矩形: 圓角 38">
              <a:extLst>
                <a:ext uri="{FF2B5EF4-FFF2-40B4-BE49-F238E27FC236}">
                  <a16:creationId xmlns:a16="http://schemas.microsoft.com/office/drawing/2014/main" xmlns="" id="{D4C8C9D8-CE08-4C0C-9A2C-CCDBF4CB1704}"/>
                </a:ext>
              </a:extLst>
            </p:cNvPr>
            <p:cNvSpPr/>
            <p:nvPr/>
          </p:nvSpPr>
          <p:spPr>
            <a:xfrm>
              <a:off x="7495416" y="369129"/>
              <a:ext cx="686119" cy="37542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sz="1600" b="1" dirty="0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市場</a:t>
              </a:r>
            </a:p>
          </p:txBody>
        </p:sp>
        <p:sp>
          <p:nvSpPr>
            <p:cNvPr id="21" name="矩形: 圓角 42">
              <a:extLst>
                <a:ext uri="{FF2B5EF4-FFF2-40B4-BE49-F238E27FC236}">
                  <a16:creationId xmlns:a16="http://schemas.microsoft.com/office/drawing/2014/main" xmlns="" id="{A45C7E51-1C60-46A6-B41C-31D5FC8EC789}"/>
                </a:ext>
              </a:extLst>
            </p:cNvPr>
            <p:cNvSpPr/>
            <p:nvPr/>
          </p:nvSpPr>
          <p:spPr>
            <a:xfrm>
              <a:off x="5475043" y="374705"/>
              <a:ext cx="1257246" cy="364270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sz="1600" b="1" dirty="0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技術商品化</a:t>
              </a:r>
            </a:p>
          </p:txBody>
        </p:sp>
        <p:sp>
          <p:nvSpPr>
            <p:cNvPr id="24" name="矩形: 圓角 34">
              <a:extLst>
                <a:ext uri="{FF2B5EF4-FFF2-40B4-BE49-F238E27FC236}">
                  <a16:creationId xmlns:a16="http://schemas.microsoft.com/office/drawing/2014/main" xmlns="" id="{0EF7B31F-CBF4-44C6-B46B-566B8A329964}"/>
                </a:ext>
              </a:extLst>
            </p:cNvPr>
            <p:cNvSpPr/>
            <p:nvPr/>
          </p:nvSpPr>
          <p:spPr>
            <a:xfrm>
              <a:off x="8220040" y="369129"/>
              <a:ext cx="686119" cy="37542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sz="1600" b="1" dirty="0" smtClean="0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資金</a:t>
              </a:r>
              <a:endParaRPr lang="zh-TW" altLang="en-US" sz="16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25" name="矩形: 圓角 42">
              <a:extLst>
                <a:ext uri="{FF2B5EF4-FFF2-40B4-BE49-F238E27FC236}">
                  <a16:creationId xmlns:a16="http://schemas.microsoft.com/office/drawing/2014/main" xmlns="" id="{A45C7E51-1C60-46A6-B41C-31D5FC8EC789}"/>
                </a:ext>
              </a:extLst>
            </p:cNvPr>
            <p:cNvSpPr/>
            <p:nvPr/>
          </p:nvSpPr>
          <p:spPr>
            <a:xfrm>
              <a:off x="6770793" y="369129"/>
              <a:ext cx="686119" cy="375422"/>
            </a:xfrm>
            <a:prstGeom prst="roundRect">
              <a:avLst/>
            </a:prstGeom>
            <a:solidFill>
              <a:srgbClr val="EB600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sz="1600" b="1" dirty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專利</a:t>
              </a:r>
            </a:p>
          </p:txBody>
        </p:sp>
      </p:grpSp>
      <p:sp>
        <p:nvSpPr>
          <p:cNvPr id="23" name="矩形 22"/>
          <p:cNvSpPr/>
          <p:nvPr/>
        </p:nvSpPr>
        <p:spPr>
          <a:xfrm>
            <a:off x="341045" y="5952829"/>
            <a:ext cx="865482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TW" altLang="en-US" sz="1600" dirty="0" smtClean="0">
                <a:solidFill>
                  <a:schemeClr val="bg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請</a:t>
            </a:r>
            <a:r>
              <a:rPr lang="zh-TW" altLang="en-US" sz="1600" dirty="0">
                <a:solidFill>
                  <a:schemeClr val="bg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針對團隊與本計畫相關</a:t>
            </a:r>
            <a:r>
              <a:rPr lang="zh-TW" altLang="en-US" sz="1600" b="1" dirty="0">
                <a:solidFill>
                  <a:schemeClr val="bg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已獲證</a:t>
            </a:r>
            <a:r>
              <a:rPr lang="zh-TW" altLang="en-US" sz="1600" dirty="0">
                <a:solidFill>
                  <a:schemeClr val="bg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或</a:t>
            </a:r>
            <a:r>
              <a:rPr lang="zh-TW" altLang="en-US" sz="1600" b="1" dirty="0">
                <a:solidFill>
                  <a:schemeClr val="bg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申請中</a:t>
            </a:r>
            <a:r>
              <a:rPr lang="zh-TW" altLang="en-US" sz="1600" dirty="0">
                <a:solidFill>
                  <a:schemeClr val="bg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相關專利之申請日、申請人（專利權人）以及未來授權於新創公司評估等項目填寫，若無則免</a:t>
            </a:r>
            <a:r>
              <a:rPr lang="zh-TW" altLang="en-US" sz="1600" dirty="0" smtClean="0">
                <a:solidFill>
                  <a:schemeClr val="bg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填</a:t>
            </a:r>
            <a:endParaRPr lang="zh-TW" altLang="en-US" sz="1600" dirty="0">
              <a:solidFill>
                <a:schemeClr val="bg1">
                  <a:lumMod val="50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aphicFrame>
        <p:nvGraphicFramePr>
          <p:cNvPr id="16" name="表格 15"/>
          <p:cNvGraphicFramePr>
            <a:graphicFrameLocks noGrp="1"/>
          </p:cNvGraphicFramePr>
          <p:nvPr>
            <p:extLst/>
          </p:nvPr>
        </p:nvGraphicFramePr>
        <p:xfrm>
          <a:off x="432000" y="1383258"/>
          <a:ext cx="8280000" cy="21502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04650">
                  <a:extLst>
                    <a:ext uri="{9D8B030D-6E8A-4147-A177-3AD203B41FA5}">
                      <a16:colId xmlns:a16="http://schemas.microsoft.com/office/drawing/2014/main" xmlns="" val="3090596883"/>
                    </a:ext>
                  </a:extLst>
                </a:gridCol>
                <a:gridCol w="1549400">
                  <a:extLst>
                    <a:ext uri="{9D8B030D-6E8A-4147-A177-3AD203B41FA5}">
                      <a16:colId xmlns:a16="http://schemas.microsoft.com/office/drawing/2014/main" xmlns="" val="1537242260"/>
                    </a:ext>
                  </a:extLst>
                </a:gridCol>
                <a:gridCol w="698500">
                  <a:extLst>
                    <a:ext uri="{9D8B030D-6E8A-4147-A177-3AD203B41FA5}">
                      <a16:colId xmlns:a16="http://schemas.microsoft.com/office/drawing/2014/main" xmlns="" val="1547465762"/>
                    </a:ext>
                  </a:extLst>
                </a:gridCol>
                <a:gridCol w="688686">
                  <a:extLst>
                    <a:ext uri="{9D8B030D-6E8A-4147-A177-3AD203B41FA5}">
                      <a16:colId xmlns:a16="http://schemas.microsoft.com/office/drawing/2014/main" xmlns="" val="1658144778"/>
                    </a:ext>
                  </a:extLst>
                </a:gridCol>
                <a:gridCol w="549564">
                  <a:extLst>
                    <a:ext uri="{9D8B030D-6E8A-4147-A177-3AD203B41FA5}">
                      <a16:colId xmlns:a16="http://schemas.microsoft.com/office/drawing/2014/main" xmlns="" val="3154500772"/>
                    </a:ext>
                  </a:extLst>
                </a:gridCol>
                <a:gridCol w="533400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819150">
                  <a:extLst>
                    <a:ext uri="{9D8B030D-6E8A-4147-A177-3AD203B41FA5}">
                      <a16:colId xmlns:a16="http://schemas.microsoft.com/office/drawing/2014/main" xmlns="" val="1622469560"/>
                    </a:ext>
                  </a:extLst>
                </a:gridCol>
                <a:gridCol w="1200150">
                  <a:extLst>
                    <a:ext uri="{9D8B030D-6E8A-4147-A177-3AD203B41FA5}">
                      <a16:colId xmlns:a16="http://schemas.microsoft.com/office/drawing/2014/main" xmlns="" val="1317746249"/>
                    </a:ext>
                  </a:extLst>
                </a:gridCol>
                <a:gridCol w="1536500">
                  <a:extLst>
                    <a:ext uri="{9D8B030D-6E8A-4147-A177-3AD203B41FA5}">
                      <a16:colId xmlns:a16="http://schemas.microsoft.com/office/drawing/2014/main" xmlns="" val="2276403219"/>
                    </a:ext>
                  </a:extLst>
                </a:gridCol>
              </a:tblGrid>
              <a:tr h="871618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1100" b="1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核准</a:t>
                      </a:r>
                      <a:r>
                        <a:rPr lang="zh-TW" altLang="en-US" sz="11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類別</a:t>
                      </a: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11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專利名稱</a:t>
                      </a: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11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證書號</a:t>
                      </a: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11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有效日期</a:t>
                      </a: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11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申請人</a:t>
                      </a: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1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申請國家</a:t>
                      </a: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11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發明人</a:t>
                      </a: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11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未來授權於新創公司之模式自評</a:t>
                      </a:r>
                      <a:endParaRPr lang="en-US" altLang="zh-TW" sz="1100" dirty="0" smtClean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11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專利授權狀態</a:t>
                      </a:r>
                      <a:endParaRPr lang="en-US" altLang="zh-TW" sz="1100" dirty="0" smtClean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algn="ctr"/>
                      <a:r>
                        <a:rPr lang="zh-TW" altLang="en-US" sz="11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（若已有授權需特別說明專屬授權或非專屬授權、授權使用範圍、授權使用地區、授權金額）</a:t>
                      </a:r>
                      <a:endParaRPr lang="en-US" altLang="zh-TW" sz="1100" dirty="0" smtClean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562620239"/>
                  </a:ext>
                </a:extLst>
              </a:tr>
              <a:tr h="475935">
                <a:tc>
                  <a:txBody>
                    <a:bodyPr/>
                    <a:lstStyle/>
                    <a:p>
                      <a:r>
                        <a:rPr lang="zh-TW" altLang="en-US" sz="11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發明專利</a:t>
                      </a: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TW" sz="11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xxx</a:t>
                      </a: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TW" sz="11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I599752</a:t>
                      </a: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TW" altLang="en-US" sz="11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年月日</a:t>
                      </a:r>
                      <a:r>
                        <a:rPr lang="en-US" altLang="zh-TW" sz="11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~</a:t>
                      </a:r>
                      <a:r>
                        <a:rPr lang="zh-TW" altLang="en-US" sz="11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年月日</a:t>
                      </a:r>
                      <a:endParaRPr lang="en-US" altLang="zh-TW" sz="1100" dirty="0" smtClean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TW" altLang="en-US" sz="11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國立台灣大學</a:t>
                      </a: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TW" altLang="en-US" sz="11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台灣</a:t>
                      </a: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TW" altLang="en-US" sz="11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王小明</a:t>
                      </a: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TW" altLang="en-US" sz="11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使用於新創公司，需取得專屬授權</a:t>
                      </a: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1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尚未授權予任何人使用</a:t>
                      </a: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0712746"/>
                  </a:ext>
                </a:extLst>
              </a:tr>
              <a:tr h="385896">
                <a:tc>
                  <a:txBody>
                    <a:bodyPr/>
                    <a:lstStyle/>
                    <a:p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090393931"/>
                  </a:ext>
                </a:extLst>
              </a:tr>
              <a:tr h="385896">
                <a:tc>
                  <a:txBody>
                    <a:bodyPr/>
                    <a:lstStyle/>
                    <a:p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17" name="矩形 16"/>
          <p:cNvSpPr/>
          <p:nvPr/>
        </p:nvSpPr>
        <p:spPr>
          <a:xfrm>
            <a:off x="341044" y="915312"/>
            <a:ext cx="8461911" cy="4163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TW" altLang="en-US" sz="16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已核准之專利清單</a:t>
            </a:r>
            <a:r>
              <a:rPr lang="zh-TW" altLang="en-US" sz="16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：</a:t>
            </a:r>
            <a:endParaRPr lang="zh-TW" altLang="en-US" sz="16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aphicFrame>
        <p:nvGraphicFramePr>
          <p:cNvPr id="19" name="表格 18"/>
          <p:cNvGraphicFramePr>
            <a:graphicFrameLocks noGrp="1"/>
          </p:cNvGraphicFramePr>
          <p:nvPr>
            <p:extLst/>
          </p:nvPr>
        </p:nvGraphicFramePr>
        <p:xfrm>
          <a:off x="432000" y="3906975"/>
          <a:ext cx="8280000" cy="2101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04650">
                  <a:extLst>
                    <a:ext uri="{9D8B030D-6E8A-4147-A177-3AD203B41FA5}">
                      <a16:colId xmlns:a16="http://schemas.microsoft.com/office/drawing/2014/main" xmlns="" val="3090596883"/>
                    </a:ext>
                  </a:extLst>
                </a:gridCol>
                <a:gridCol w="1549400">
                  <a:extLst>
                    <a:ext uri="{9D8B030D-6E8A-4147-A177-3AD203B41FA5}">
                      <a16:colId xmlns:a16="http://schemas.microsoft.com/office/drawing/2014/main" xmlns="" val="1537242260"/>
                    </a:ext>
                  </a:extLst>
                </a:gridCol>
                <a:gridCol w="698500">
                  <a:extLst>
                    <a:ext uri="{9D8B030D-6E8A-4147-A177-3AD203B41FA5}">
                      <a16:colId xmlns:a16="http://schemas.microsoft.com/office/drawing/2014/main" xmlns="" val="1547465762"/>
                    </a:ext>
                  </a:extLst>
                </a:gridCol>
                <a:gridCol w="590550">
                  <a:extLst>
                    <a:ext uri="{9D8B030D-6E8A-4147-A177-3AD203B41FA5}">
                      <a16:colId xmlns:a16="http://schemas.microsoft.com/office/drawing/2014/main" xmlns="" val="1658144778"/>
                    </a:ext>
                  </a:extLst>
                </a:gridCol>
                <a:gridCol w="647700">
                  <a:extLst>
                    <a:ext uri="{9D8B030D-6E8A-4147-A177-3AD203B41FA5}">
                      <a16:colId xmlns:a16="http://schemas.microsoft.com/office/drawing/2014/main" xmlns="" val="3154500772"/>
                    </a:ext>
                  </a:extLst>
                </a:gridCol>
                <a:gridCol w="533400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819150">
                  <a:extLst>
                    <a:ext uri="{9D8B030D-6E8A-4147-A177-3AD203B41FA5}">
                      <a16:colId xmlns:a16="http://schemas.microsoft.com/office/drawing/2014/main" xmlns="" val="1622469560"/>
                    </a:ext>
                  </a:extLst>
                </a:gridCol>
                <a:gridCol w="1200150">
                  <a:extLst>
                    <a:ext uri="{9D8B030D-6E8A-4147-A177-3AD203B41FA5}">
                      <a16:colId xmlns:a16="http://schemas.microsoft.com/office/drawing/2014/main" xmlns="" val="1317746249"/>
                    </a:ext>
                  </a:extLst>
                </a:gridCol>
                <a:gridCol w="1536500">
                  <a:extLst>
                    <a:ext uri="{9D8B030D-6E8A-4147-A177-3AD203B41FA5}">
                      <a16:colId xmlns:a16="http://schemas.microsoft.com/office/drawing/2014/main" xmlns="" val="2276403219"/>
                    </a:ext>
                  </a:extLst>
                </a:gridCol>
              </a:tblGrid>
              <a:tr h="757100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11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申請類別</a:t>
                      </a: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11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專利名稱</a:t>
                      </a: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11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申請號</a:t>
                      </a: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11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申請日</a:t>
                      </a: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11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申請人</a:t>
                      </a: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1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申請國家</a:t>
                      </a: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11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發明人</a:t>
                      </a: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11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未來授權於新創公司之模式自評</a:t>
                      </a:r>
                      <a:endParaRPr lang="en-US" altLang="zh-TW" sz="1100" dirty="0" smtClean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11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專利授權狀態</a:t>
                      </a:r>
                      <a:endParaRPr lang="en-US" altLang="zh-TW" sz="1100" dirty="0" smtClean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algn="ctr"/>
                      <a:r>
                        <a:rPr lang="zh-TW" altLang="en-US" sz="11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（若已有授權需特別說明專屬授權或非專屬授權、授權使用範圍、授權使用地區、授權金額）</a:t>
                      </a:r>
                      <a:endParaRPr lang="en-US" altLang="zh-TW" sz="1100" dirty="0" smtClean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562620239"/>
                  </a:ext>
                </a:extLst>
              </a:tr>
              <a:tr h="399560">
                <a:tc>
                  <a:txBody>
                    <a:bodyPr/>
                    <a:lstStyle/>
                    <a:p>
                      <a:r>
                        <a:rPr lang="zh-TW" altLang="en-US" sz="11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發明專利</a:t>
                      </a: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TW" sz="11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xxx</a:t>
                      </a: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TW" sz="11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I599752</a:t>
                      </a: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TW" sz="11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2014/06/06</a:t>
                      </a: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TW" altLang="en-US" sz="11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國立台灣大學</a:t>
                      </a: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TW" altLang="en-US" sz="11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台灣</a:t>
                      </a: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TW" altLang="en-US" sz="11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王小明</a:t>
                      </a: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TW" altLang="en-US" sz="11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使用於新創公司，需取得專屬授權</a:t>
                      </a: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1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尚未授權予任何人使用</a:t>
                      </a: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0712746"/>
                  </a:ext>
                </a:extLst>
              </a:tr>
              <a:tr h="399560">
                <a:tc>
                  <a:txBody>
                    <a:bodyPr/>
                    <a:lstStyle/>
                    <a:p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090393931"/>
                  </a:ext>
                </a:extLst>
              </a:tr>
              <a:tr h="399560">
                <a:tc>
                  <a:txBody>
                    <a:bodyPr/>
                    <a:lstStyle/>
                    <a:p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2" name="矩形 21"/>
          <p:cNvSpPr/>
          <p:nvPr/>
        </p:nvSpPr>
        <p:spPr>
          <a:xfrm>
            <a:off x="341044" y="3438975"/>
            <a:ext cx="8461911" cy="4163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TW" altLang="en-US" sz="16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已</a:t>
            </a:r>
            <a:r>
              <a:rPr lang="zh-TW" altLang="en-US" sz="16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申請未核准之專利清單：</a:t>
            </a:r>
          </a:p>
        </p:txBody>
      </p:sp>
      <p:sp>
        <p:nvSpPr>
          <p:cNvPr id="26" name="投影片編號版面配置區 1"/>
          <p:cNvSpPr>
            <a:spLocks noGrp="1"/>
          </p:cNvSpPr>
          <p:nvPr>
            <p:ph type="sldNum" sz="quarter" idx="12"/>
          </p:nvPr>
        </p:nvSpPr>
        <p:spPr>
          <a:xfrm>
            <a:off x="6745556" y="6356351"/>
            <a:ext cx="2057400" cy="365125"/>
          </a:xfrm>
        </p:spPr>
        <p:txBody>
          <a:bodyPr/>
          <a:lstStyle/>
          <a:p>
            <a:r>
              <a:rPr lang="en-US" dirty="0" smtClean="0"/>
              <a:t>22</a:t>
            </a:r>
          </a:p>
        </p:txBody>
      </p:sp>
    </p:spTree>
    <p:extLst>
      <p:ext uri="{BB962C8B-B14F-4D97-AF65-F5344CB8AC3E}">
        <p14:creationId xmlns:p14="http://schemas.microsoft.com/office/powerpoint/2010/main" val="399787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TW" altLang="en-US" dirty="0"/>
              <a:t>專利自評</a:t>
            </a: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E31D-E2AB-40D1-8B51-AFA5AFEF393A}" type="slidenum">
              <a:rPr lang="en-US" smtClean="0"/>
              <a:pPr/>
              <a:t>25</a:t>
            </a:fld>
            <a:endParaRPr lang="en-US" dirty="0"/>
          </a:p>
        </p:txBody>
      </p:sp>
      <p:grpSp>
        <p:nvGrpSpPr>
          <p:cNvPr id="15" name="群組 14"/>
          <p:cNvGrpSpPr/>
          <p:nvPr/>
        </p:nvGrpSpPr>
        <p:grpSpPr>
          <a:xfrm>
            <a:off x="4572004" y="920184"/>
            <a:ext cx="4155739" cy="375422"/>
            <a:chOff x="4750420" y="369129"/>
            <a:chExt cx="4155739" cy="375422"/>
          </a:xfrm>
        </p:grpSpPr>
        <p:sp>
          <p:nvSpPr>
            <p:cNvPr id="18" name="矩形: 圓角 34">
              <a:extLst>
                <a:ext uri="{FF2B5EF4-FFF2-40B4-BE49-F238E27FC236}">
                  <a16:creationId xmlns:a16="http://schemas.microsoft.com/office/drawing/2014/main" xmlns="" id="{0EF7B31F-CBF4-44C6-B46B-566B8A329964}"/>
                </a:ext>
              </a:extLst>
            </p:cNvPr>
            <p:cNvSpPr/>
            <p:nvPr/>
          </p:nvSpPr>
          <p:spPr>
            <a:xfrm>
              <a:off x="4750420" y="369129"/>
              <a:ext cx="686119" cy="37542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sz="1600" b="1" dirty="0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組織</a:t>
              </a:r>
            </a:p>
          </p:txBody>
        </p:sp>
        <p:sp>
          <p:nvSpPr>
            <p:cNvPr id="20" name="矩形: 圓角 38">
              <a:extLst>
                <a:ext uri="{FF2B5EF4-FFF2-40B4-BE49-F238E27FC236}">
                  <a16:creationId xmlns:a16="http://schemas.microsoft.com/office/drawing/2014/main" xmlns="" id="{D4C8C9D8-CE08-4C0C-9A2C-CCDBF4CB1704}"/>
                </a:ext>
              </a:extLst>
            </p:cNvPr>
            <p:cNvSpPr/>
            <p:nvPr/>
          </p:nvSpPr>
          <p:spPr>
            <a:xfrm>
              <a:off x="7495416" y="369129"/>
              <a:ext cx="686119" cy="37542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sz="1600" b="1" dirty="0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市場</a:t>
              </a:r>
            </a:p>
          </p:txBody>
        </p:sp>
        <p:sp>
          <p:nvSpPr>
            <p:cNvPr id="21" name="矩形: 圓角 42">
              <a:extLst>
                <a:ext uri="{FF2B5EF4-FFF2-40B4-BE49-F238E27FC236}">
                  <a16:creationId xmlns:a16="http://schemas.microsoft.com/office/drawing/2014/main" xmlns="" id="{A45C7E51-1C60-46A6-B41C-31D5FC8EC789}"/>
                </a:ext>
              </a:extLst>
            </p:cNvPr>
            <p:cNvSpPr/>
            <p:nvPr/>
          </p:nvSpPr>
          <p:spPr>
            <a:xfrm>
              <a:off x="5475043" y="374705"/>
              <a:ext cx="1257246" cy="364270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sz="1600" b="1" dirty="0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技術商品化</a:t>
              </a:r>
            </a:p>
          </p:txBody>
        </p:sp>
        <p:sp>
          <p:nvSpPr>
            <p:cNvPr id="24" name="矩形: 圓角 34">
              <a:extLst>
                <a:ext uri="{FF2B5EF4-FFF2-40B4-BE49-F238E27FC236}">
                  <a16:creationId xmlns:a16="http://schemas.microsoft.com/office/drawing/2014/main" xmlns="" id="{0EF7B31F-CBF4-44C6-B46B-566B8A329964}"/>
                </a:ext>
              </a:extLst>
            </p:cNvPr>
            <p:cNvSpPr/>
            <p:nvPr/>
          </p:nvSpPr>
          <p:spPr>
            <a:xfrm>
              <a:off x="8220040" y="369129"/>
              <a:ext cx="686119" cy="37542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sz="1600" b="1" dirty="0" smtClean="0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資金</a:t>
              </a:r>
              <a:endParaRPr lang="zh-TW" altLang="en-US" sz="16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25" name="矩形: 圓角 42">
              <a:extLst>
                <a:ext uri="{FF2B5EF4-FFF2-40B4-BE49-F238E27FC236}">
                  <a16:creationId xmlns:a16="http://schemas.microsoft.com/office/drawing/2014/main" xmlns="" id="{A45C7E51-1C60-46A6-B41C-31D5FC8EC789}"/>
                </a:ext>
              </a:extLst>
            </p:cNvPr>
            <p:cNvSpPr/>
            <p:nvPr/>
          </p:nvSpPr>
          <p:spPr>
            <a:xfrm>
              <a:off x="6770793" y="369129"/>
              <a:ext cx="686119" cy="375422"/>
            </a:xfrm>
            <a:prstGeom prst="roundRect">
              <a:avLst/>
            </a:prstGeom>
            <a:solidFill>
              <a:srgbClr val="EB600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sz="1600" b="1" dirty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專利</a:t>
              </a:r>
            </a:p>
          </p:txBody>
        </p:sp>
      </p:grpSp>
      <p:sp>
        <p:nvSpPr>
          <p:cNvPr id="16" name="內容版面配置區 2"/>
          <p:cNvSpPr>
            <a:spLocks noGrp="1"/>
          </p:cNvSpPr>
          <p:nvPr>
            <p:ph idx="1"/>
          </p:nvPr>
        </p:nvSpPr>
        <p:spPr>
          <a:xfrm>
            <a:off x="341045" y="1440000"/>
            <a:ext cx="8461911" cy="4995006"/>
          </a:xfrm>
        </p:spPr>
        <p:txBody>
          <a:bodyPr>
            <a:normAutofit/>
          </a:bodyPr>
          <a:lstStyle/>
          <a:p>
            <a:pPr marL="457200" lvl="1" indent="-457200">
              <a:spcAft>
                <a:spcPts val="200"/>
              </a:spcAft>
              <a:buFont typeface="+mj-lt"/>
              <a:buAutoNum type="arabicPeriod"/>
            </a:pPr>
            <a:r>
              <a:rPr lang="zh-TW" altLang="en-US" sz="2000" b="1" dirty="0" smtClean="0"/>
              <a:t>專利權</a:t>
            </a:r>
            <a:r>
              <a:rPr lang="zh-TW" altLang="en-US" sz="2000" b="1" dirty="0"/>
              <a:t>是否全部歸屬於計畫申請之學校</a:t>
            </a:r>
          </a:p>
          <a:p>
            <a:pPr marL="457200" lvl="2" indent="0">
              <a:spcAft>
                <a:spcPts val="200"/>
              </a:spcAft>
              <a:buNone/>
            </a:pPr>
            <a:r>
              <a:rPr lang="zh-TW" altLang="en-US" sz="2000" dirty="0" smtClean="0">
                <a:sym typeface="Wingdings 2" panose="05020102010507070707" pitchFamily="18" charset="2"/>
              </a:rPr>
              <a:t> </a:t>
            </a:r>
            <a:r>
              <a:rPr lang="zh-TW" altLang="en-US" sz="2000" dirty="0"/>
              <a:t>是，計畫主持人是否為主要發明人　</a:t>
            </a:r>
            <a:r>
              <a:rPr lang="zh-TW" altLang="en-US" sz="2000" dirty="0">
                <a:sym typeface="Wingdings 2" panose="05020102010507070707" pitchFamily="18" charset="2"/>
              </a:rPr>
              <a:t> </a:t>
            </a:r>
            <a:r>
              <a:rPr lang="zh-TW" altLang="en-US" sz="2000" dirty="0"/>
              <a:t>是　</a:t>
            </a:r>
            <a:r>
              <a:rPr lang="zh-TW" altLang="en-US" sz="2000" dirty="0">
                <a:sym typeface="Wingdings 2" panose="05020102010507070707" pitchFamily="18" charset="2"/>
              </a:rPr>
              <a:t>  </a:t>
            </a:r>
            <a:r>
              <a:rPr lang="zh-TW" altLang="en-US" sz="2000" dirty="0" smtClean="0"/>
              <a:t>否</a:t>
            </a:r>
            <a:endParaRPr lang="zh-TW" altLang="en-US" sz="2000" dirty="0"/>
          </a:p>
          <a:p>
            <a:pPr marL="457200" lvl="2" indent="0">
              <a:spcAft>
                <a:spcPts val="200"/>
              </a:spcAft>
              <a:buNone/>
            </a:pPr>
            <a:r>
              <a:rPr lang="zh-TW" altLang="en-US" sz="2000" dirty="0" smtClean="0">
                <a:sym typeface="Wingdings 2" panose="05020102010507070707" pitchFamily="18" charset="2"/>
              </a:rPr>
              <a:t> </a:t>
            </a:r>
            <a:r>
              <a:rPr lang="zh-TW" altLang="en-US" sz="2000" dirty="0" smtClean="0"/>
              <a:t>否</a:t>
            </a:r>
            <a:r>
              <a:rPr lang="zh-TW" altLang="en-US" sz="2000" dirty="0"/>
              <a:t>，則請說明如何達成相關專利的專屬</a:t>
            </a:r>
            <a:r>
              <a:rPr lang="zh-TW" altLang="en-US" sz="2000" dirty="0" smtClean="0"/>
              <a:t>授權（若</a:t>
            </a:r>
            <a:r>
              <a:rPr lang="zh-TW" altLang="en-US" sz="2000" dirty="0"/>
              <a:t>需要額外支付權利金也請</a:t>
            </a:r>
            <a:r>
              <a:rPr lang="zh-TW" altLang="en-US" sz="2000" dirty="0" smtClean="0"/>
              <a:t>說明）</a:t>
            </a:r>
            <a:endParaRPr lang="en-US" altLang="zh-TW" sz="2000" dirty="0"/>
          </a:p>
          <a:p>
            <a:pPr marL="457200" lvl="1" indent="-457200">
              <a:spcAft>
                <a:spcPts val="200"/>
              </a:spcAft>
              <a:buFont typeface="+mj-lt"/>
              <a:buAutoNum type="arabicPeriod" startAt="2"/>
            </a:pPr>
            <a:r>
              <a:rPr lang="zh-TW" altLang="en-US" sz="2000" b="1" dirty="0" smtClean="0"/>
              <a:t>有</a:t>
            </a:r>
            <a:r>
              <a:rPr lang="zh-TW" altLang="en-US" sz="2000" b="1" dirty="0"/>
              <a:t>無智財權</a:t>
            </a:r>
            <a:r>
              <a:rPr lang="zh-TW" altLang="en-US" sz="2000" b="1" dirty="0" smtClean="0"/>
              <a:t>負責人（特別</a:t>
            </a:r>
            <a:r>
              <a:rPr lang="zh-TW" altLang="en-US" sz="2000" b="1" dirty="0"/>
              <a:t>是</a:t>
            </a:r>
            <a:r>
              <a:rPr lang="zh-TW" altLang="en-US" sz="2000" b="1" dirty="0" smtClean="0"/>
              <a:t>專利）</a:t>
            </a:r>
            <a:r>
              <a:rPr lang="en-US" altLang="zh-TW" sz="2000" b="1" dirty="0" smtClean="0"/>
              <a:t> </a:t>
            </a:r>
            <a:endParaRPr lang="en-US" altLang="zh-TW" sz="2000" b="1" dirty="0"/>
          </a:p>
          <a:p>
            <a:pPr marL="457200" lvl="2" indent="0">
              <a:spcAft>
                <a:spcPts val="200"/>
              </a:spcAft>
              <a:buNone/>
            </a:pPr>
            <a:r>
              <a:rPr lang="zh-TW" altLang="en-US" sz="2000" dirty="0" smtClean="0">
                <a:sym typeface="Wingdings 2" panose="05020102010507070707" pitchFamily="18" charset="2"/>
              </a:rPr>
              <a:t> </a:t>
            </a:r>
            <a:r>
              <a:rPr lang="zh-TW" altLang="en-US" sz="2000" dirty="0" smtClean="0"/>
              <a:t>有</a:t>
            </a:r>
            <a:r>
              <a:rPr lang="zh-TW" altLang="en-US" sz="2000" dirty="0"/>
              <a:t>，則請說明其智權及技術專業經歷</a:t>
            </a:r>
          </a:p>
          <a:p>
            <a:pPr marL="457200" lvl="2" indent="0">
              <a:spcAft>
                <a:spcPts val="200"/>
              </a:spcAft>
              <a:buNone/>
            </a:pPr>
            <a:r>
              <a:rPr lang="zh-TW" altLang="en-US" sz="2000" dirty="0" smtClean="0">
                <a:sym typeface="Wingdings 2" panose="05020102010507070707" pitchFamily="18" charset="2"/>
              </a:rPr>
              <a:t> </a:t>
            </a:r>
            <a:r>
              <a:rPr lang="zh-TW" altLang="en-US" sz="2000" dirty="0" smtClean="0"/>
              <a:t>無</a:t>
            </a:r>
            <a:endParaRPr lang="zh-TW" altLang="en-US" sz="2000" dirty="0"/>
          </a:p>
          <a:p>
            <a:pPr marL="457200" lvl="1" indent="-457200">
              <a:spcAft>
                <a:spcPts val="200"/>
              </a:spcAft>
              <a:buFont typeface="+mj-lt"/>
              <a:buAutoNum type="arabicPeriod" startAt="3"/>
            </a:pPr>
            <a:r>
              <a:rPr lang="zh-TW" altLang="en-US" sz="2000" b="1" dirty="0" smtClean="0"/>
              <a:t>有</a:t>
            </a:r>
            <a:r>
              <a:rPr lang="zh-TW" altLang="en-US" sz="2000" b="1" dirty="0"/>
              <a:t>無作過相關專利檢索或分析或</a:t>
            </a:r>
            <a:r>
              <a:rPr lang="zh-TW" altLang="en-US" sz="2000" b="1" dirty="0" smtClean="0"/>
              <a:t>專利（技術）鑑</a:t>
            </a:r>
            <a:r>
              <a:rPr lang="zh-TW" altLang="en-US" sz="2000" b="1" dirty="0"/>
              <a:t>價</a:t>
            </a:r>
          </a:p>
          <a:p>
            <a:pPr marL="457200" lvl="2" indent="0">
              <a:spcAft>
                <a:spcPts val="200"/>
              </a:spcAft>
              <a:buNone/>
            </a:pPr>
            <a:r>
              <a:rPr lang="zh-TW" altLang="en-US" sz="2000" dirty="0" smtClean="0">
                <a:sym typeface="Wingdings 2" panose="05020102010507070707" pitchFamily="18" charset="2"/>
              </a:rPr>
              <a:t> </a:t>
            </a:r>
            <a:r>
              <a:rPr lang="zh-TW" altLang="en-US" sz="2000" dirty="0" smtClean="0"/>
              <a:t>有</a:t>
            </a:r>
            <a:r>
              <a:rPr lang="zh-TW" altLang="en-US" sz="2000" dirty="0"/>
              <a:t>，則請說明分析或鑑價方法、流程及結果並提相關報告</a:t>
            </a:r>
          </a:p>
          <a:p>
            <a:pPr marL="457200" lvl="2" indent="0">
              <a:spcAft>
                <a:spcPts val="200"/>
              </a:spcAft>
              <a:buNone/>
            </a:pPr>
            <a:r>
              <a:rPr lang="zh-TW" altLang="en-US" sz="2000" dirty="0" smtClean="0">
                <a:sym typeface="Wingdings 2" panose="05020102010507070707" pitchFamily="18" charset="2"/>
              </a:rPr>
              <a:t> </a:t>
            </a:r>
            <a:r>
              <a:rPr lang="zh-TW" altLang="en-US" sz="2000" dirty="0" smtClean="0"/>
              <a:t>無</a:t>
            </a:r>
            <a:endParaRPr lang="zh-TW" altLang="en-US" sz="2000" dirty="0"/>
          </a:p>
          <a:p>
            <a:pPr marL="342900" lvl="1" indent="-342900">
              <a:spcAft>
                <a:spcPts val="200"/>
              </a:spcAft>
            </a:pPr>
            <a:endParaRPr lang="en-US" altLang="zh-TW" sz="2000" b="1" dirty="0"/>
          </a:p>
          <a:p>
            <a:pPr marL="266700" lvl="1" indent="0">
              <a:spcAft>
                <a:spcPts val="200"/>
              </a:spcAft>
              <a:buNone/>
            </a:pPr>
            <a:endParaRPr lang="en-US" altLang="zh-TW" sz="2000" b="1" dirty="0"/>
          </a:p>
        </p:txBody>
      </p:sp>
    </p:spTree>
    <p:extLst>
      <p:ext uri="{BB962C8B-B14F-4D97-AF65-F5344CB8AC3E}">
        <p14:creationId xmlns:p14="http://schemas.microsoft.com/office/powerpoint/2010/main" val="1193638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TW" altLang="en-US" dirty="0"/>
              <a:t>執行現況說明</a:t>
            </a:r>
            <a:r>
              <a:rPr lang="en-US" altLang="zh-TW" dirty="0"/>
              <a:t>-</a:t>
            </a:r>
            <a:r>
              <a:rPr lang="zh-TW" altLang="en-US" dirty="0"/>
              <a:t>商轉</a:t>
            </a: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E31D-E2AB-40D1-8B51-AFA5AFEF393A}" type="slidenum">
              <a:rPr lang="en-US" smtClean="0"/>
              <a:pPr/>
              <a:t>26</a:t>
            </a:fld>
            <a:endParaRPr lang="en-US" dirty="0"/>
          </a:p>
        </p:txBody>
      </p:sp>
      <p:grpSp>
        <p:nvGrpSpPr>
          <p:cNvPr id="15" name="群組 14"/>
          <p:cNvGrpSpPr/>
          <p:nvPr/>
        </p:nvGrpSpPr>
        <p:grpSpPr>
          <a:xfrm>
            <a:off x="4572004" y="920184"/>
            <a:ext cx="4155739" cy="375422"/>
            <a:chOff x="4750420" y="369129"/>
            <a:chExt cx="4155739" cy="375422"/>
          </a:xfrm>
        </p:grpSpPr>
        <p:sp>
          <p:nvSpPr>
            <p:cNvPr id="18" name="矩形: 圓角 34">
              <a:extLst>
                <a:ext uri="{FF2B5EF4-FFF2-40B4-BE49-F238E27FC236}">
                  <a16:creationId xmlns:a16="http://schemas.microsoft.com/office/drawing/2014/main" xmlns="" id="{0EF7B31F-CBF4-44C6-B46B-566B8A329964}"/>
                </a:ext>
              </a:extLst>
            </p:cNvPr>
            <p:cNvSpPr/>
            <p:nvPr/>
          </p:nvSpPr>
          <p:spPr>
            <a:xfrm>
              <a:off x="4750420" y="369129"/>
              <a:ext cx="686119" cy="37542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sz="1600" b="1" dirty="0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組織</a:t>
              </a:r>
            </a:p>
          </p:txBody>
        </p:sp>
        <p:sp>
          <p:nvSpPr>
            <p:cNvPr id="20" name="矩形: 圓角 38">
              <a:extLst>
                <a:ext uri="{FF2B5EF4-FFF2-40B4-BE49-F238E27FC236}">
                  <a16:creationId xmlns:a16="http://schemas.microsoft.com/office/drawing/2014/main" xmlns="" id="{D4C8C9D8-CE08-4C0C-9A2C-CCDBF4CB1704}"/>
                </a:ext>
              </a:extLst>
            </p:cNvPr>
            <p:cNvSpPr/>
            <p:nvPr/>
          </p:nvSpPr>
          <p:spPr>
            <a:xfrm>
              <a:off x="7495416" y="369129"/>
              <a:ext cx="686119" cy="375422"/>
            </a:xfrm>
            <a:prstGeom prst="roundRect">
              <a:avLst/>
            </a:prstGeom>
            <a:solidFill>
              <a:srgbClr val="EB600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sz="1600" b="1" dirty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市場</a:t>
              </a:r>
            </a:p>
          </p:txBody>
        </p:sp>
        <p:sp>
          <p:nvSpPr>
            <p:cNvPr id="21" name="矩形: 圓角 42">
              <a:extLst>
                <a:ext uri="{FF2B5EF4-FFF2-40B4-BE49-F238E27FC236}">
                  <a16:creationId xmlns:a16="http://schemas.microsoft.com/office/drawing/2014/main" xmlns="" id="{A45C7E51-1C60-46A6-B41C-31D5FC8EC789}"/>
                </a:ext>
              </a:extLst>
            </p:cNvPr>
            <p:cNvSpPr/>
            <p:nvPr/>
          </p:nvSpPr>
          <p:spPr>
            <a:xfrm>
              <a:off x="5475043" y="374705"/>
              <a:ext cx="1257246" cy="364270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sz="1600" b="1" dirty="0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技術商品化</a:t>
              </a:r>
            </a:p>
          </p:txBody>
        </p:sp>
        <p:sp>
          <p:nvSpPr>
            <p:cNvPr id="24" name="矩形: 圓角 34">
              <a:extLst>
                <a:ext uri="{FF2B5EF4-FFF2-40B4-BE49-F238E27FC236}">
                  <a16:creationId xmlns:a16="http://schemas.microsoft.com/office/drawing/2014/main" xmlns="" id="{0EF7B31F-CBF4-44C6-B46B-566B8A329964}"/>
                </a:ext>
              </a:extLst>
            </p:cNvPr>
            <p:cNvSpPr/>
            <p:nvPr/>
          </p:nvSpPr>
          <p:spPr>
            <a:xfrm>
              <a:off x="8220040" y="369129"/>
              <a:ext cx="686119" cy="37542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sz="1600" b="1" dirty="0" smtClean="0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資金</a:t>
              </a:r>
              <a:endParaRPr lang="zh-TW" altLang="en-US" sz="16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25" name="矩形: 圓角 42">
              <a:extLst>
                <a:ext uri="{FF2B5EF4-FFF2-40B4-BE49-F238E27FC236}">
                  <a16:creationId xmlns:a16="http://schemas.microsoft.com/office/drawing/2014/main" xmlns="" id="{A45C7E51-1C60-46A6-B41C-31D5FC8EC789}"/>
                </a:ext>
              </a:extLst>
            </p:cNvPr>
            <p:cNvSpPr/>
            <p:nvPr/>
          </p:nvSpPr>
          <p:spPr>
            <a:xfrm>
              <a:off x="6770793" y="369129"/>
              <a:ext cx="686119" cy="37542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sz="1600" b="1" dirty="0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專利</a:t>
              </a:r>
            </a:p>
          </p:txBody>
        </p:sp>
      </p:grpSp>
      <p:sp>
        <p:nvSpPr>
          <p:cNvPr id="23" name="矩形 22"/>
          <p:cNvSpPr/>
          <p:nvPr/>
        </p:nvSpPr>
        <p:spPr>
          <a:xfrm>
            <a:off x="341045" y="1003004"/>
            <a:ext cx="865482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16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市場</a:t>
            </a:r>
            <a:r>
              <a:rPr lang="zh-TW" altLang="en-US" sz="16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佈局已完成進度：</a:t>
            </a:r>
            <a:endParaRPr lang="zh-TW" altLang="en-US" sz="16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aphicFrame>
        <p:nvGraphicFramePr>
          <p:cNvPr id="12" name="表格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4411905"/>
              </p:ext>
            </p:extLst>
          </p:nvPr>
        </p:nvGraphicFramePr>
        <p:xfrm>
          <a:off x="432000" y="4040132"/>
          <a:ext cx="8280000" cy="23421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0971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697028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78071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TW" sz="11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預計完成時間</a:t>
                      </a: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59085" marR="59085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TW" sz="11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Action Item</a:t>
                      </a: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59085" marR="59085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4E6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9035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59085" marR="59085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59085" marR="59085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9035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59085" marR="59085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59085" marR="59085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9035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59085" marR="59085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59085" marR="59085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9035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59085" marR="59085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59085" marR="59085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14" name="矩形 13"/>
          <p:cNvSpPr/>
          <p:nvPr/>
        </p:nvSpPr>
        <p:spPr>
          <a:xfrm>
            <a:off x="341045" y="3603136"/>
            <a:ext cx="865482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16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未來一年計畫期程內市場發展規畫</a:t>
            </a:r>
            <a:r>
              <a:rPr lang="zh-TW" altLang="en-US" sz="16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說明：</a:t>
            </a:r>
            <a:endParaRPr lang="zh-TW" altLang="en-US" sz="16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6" name="內容版面配置區 2"/>
          <p:cNvSpPr txBox="1">
            <a:spLocks/>
          </p:cNvSpPr>
          <p:nvPr/>
        </p:nvSpPr>
        <p:spPr>
          <a:xfrm>
            <a:off x="341045" y="1439999"/>
            <a:ext cx="8448727" cy="2055869"/>
          </a:xfrm>
          <a:prstGeom prst="rect">
            <a:avLst/>
          </a:prstGeom>
        </p:spPr>
        <p:txBody>
          <a:bodyPr>
            <a:no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lvl="1" indent="-342900">
              <a:lnSpc>
                <a:spcPct val="150000"/>
              </a:lnSpc>
              <a:spcBef>
                <a:spcPts val="0"/>
              </a:spcBef>
              <a:spcAft>
                <a:spcPts val="200"/>
              </a:spcAft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zh-TW" altLang="en-US" sz="1600" dirty="0" smtClean="0">
                <a:solidFill>
                  <a:schemeClr val="tx1"/>
                </a:solidFill>
              </a:rPr>
              <a:t>商業模式（</a:t>
            </a:r>
            <a:r>
              <a:rPr lang="en-US" altLang="zh-TW" sz="1600" dirty="0" smtClean="0">
                <a:solidFill>
                  <a:schemeClr val="tx1"/>
                </a:solidFill>
              </a:rPr>
              <a:t>Business Model</a:t>
            </a:r>
            <a:r>
              <a:rPr lang="zh-TW" altLang="en-US" sz="1600" dirty="0" smtClean="0">
                <a:solidFill>
                  <a:schemeClr val="tx1"/>
                </a:solidFill>
              </a:rPr>
              <a:t>）為何？</a:t>
            </a:r>
            <a:endParaRPr lang="en-US" altLang="zh-TW" sz="1600" dirty="0">
              <a:solidFill>
                <a:schemeClr val="tx1"/>
              </a:solidFill>
            </a:endParaRPr>
          </a:p>
          <a:p>
            <a:pPr marL="342900" lvl="1" indent="-342900">
              <a:lnSpc>
                <a:spcPct val="150000"/>
              </a:lnSpc>
              <a:spcBef>
                <a:spcPts val="0"/>
              </a:spcBef>
              <a:spcAft>
                <a:spcPts val="200"/>
              </a:spcAft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zh-TW" altLang="en-US" sz="1600" dirty="0" smtClean="0">
                <a:solidFill>
                  <a:schemeClr val="tx1"/>
                </a:solidFill>
              </a:rPr>
              <a:t>技術</a:t>
            </a:r>
            <a:r>
              <a:rPr lang="zh-TW" altLang="en-US" sz="1600" dirty="0">
                <a:solidFill>
                  <a:schemeClr val="tx1"/>
                </a:solidFill>
              </a:rPr>
              <a:t>、樣品、試產、量產目前進度</a:t>
            </a:r>
            <a:r>
              <a:rPr lang="zh-TW" altLang="en-US" sz="1600" dirty="0" smtClean="0">
                <a:solidFill>
                  <a:schemeClr val="tx1"/>
                </a:solidFill>
              </a:rPr>
              <a:t>為何？</a:t>
            </a:r>
            <a:endParaRPr lang="en-US" altLang="zh-TW" sz="1600" dirty="0">
              <a:solidFill>
                <a:schemeClr val="tx1"/>
              </a:solidFill>
            </a:endParaRPr>
          </a:p>
          <a:p>
            <a:pPr marL="342900" lvl="1" indent="-342900">
              <a:lnSpc>
                <a:spcPct val="150000"/>
              </a:lnSpc>
              <a:spcBef>
                <a:spcPts val="0"/>
              </a:spcBef>
              <a:spcAft>
                <a:spcPts val="200"/>
              </a:spcAft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zh-TW" altLang="en-US" sz="1600" dirty="0" smtClean="0">
                <a:solidFill>
                  <a:schemeClr val="tx1"/>
                </a:solidFill>
              </a:rPr>
              <a:t>生產</a:t>
            </a:r>
            <a:r>
              <a:rPr lang="zh-TW" altLang="en-US" sz="1600" dirty="0">
                <a:solidFill>
                  <a:schemeClr val="tx1"/>
                </a:solidFill>
              </a:rPr>
              <a:t>規劃</a:t>
            </a:r>
            <a:r>
              <a:rPr lang="zh-TW" altLang="en-US" sz="1600" dirty="0" smtClean="0">
                <a:solidFill>
                  <a:schemeClr val="tx1"/>
                </a:solidFill>
              </a:rPr>
              <a:t>進度？（說明</a:t>
            </a:r>
            <a:r>
              <a:rPr lang="zh-TW" altLang="en-US" sz="1600" dirty="0">
                <a:solidFill>
                  <a:schemeClr val="tx1"/>
                </a:solidFill>
              </a:rPr>
              <a:t>產能經濟</a:t>
            </a:r>
            <a:r>
              <a:rPr lang="zh-TW" altLang="en-US" sz="1600" dirty="0" smtClean="0">
                <a:solidFill>
                  <a:schemeClr val="tx1"/>
                </a:solidFill>
              </a:rPr>
              <a:t>規模）</a:t>
            </a:r>
            <a:endParaRPr lang="en-US" altLang="zh-TW" sz="1600" dirty="0">
              <a:solidFill>
                <a:schemeClr val="tx1"/>
              </a:solidFill>
            </a:endParaRPr>
          </a:p>
          <a:p>
            <a:pPr marL="342900" lvl="1" indent="-342900">
              <a:lnSpc>
                <a:spcPct val="150000"/>
              </a:lnSpc>
              <a:spcBef>
                <a:spcPts val="0"/>
              </a:spcBef>
              <a:spcAft>
                <a:spcPts val="200"/>
              </a:spcAft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zh-TW" altLang="en-US" sz="1600" dirty="0" smtClean="0">
                <a:solidFill>
                  <a:schemeClr val="tx1"/>
                </a:solidFill>
              </a:rPr>
              <a:t>市場</a:t>
            </a:r>
            <a:r>
              <a:rPr lang="zh-TW" altLang="en-US" sz="1600" dirty="0">
                <a:solidFill>
                  <a:schemeClr val="tx1"/>
                </a:solidFill>
              </a:rPr>
              <a:t>拓展進度</a:t>
            </a:r>
            <a:r>
              <a:rPr lang="zh-TW" altLang="en-US" sz="1600" dirty="0" smtClean="0">
                <a:solidFill>
                  <a:schemeClr val="tx1"/>
                </a:solidFill>
              </a:rPr>
              <a:t>說明？（說明</a:t>
            </a:r>
            <a:r>
              <a:rPr lang="zh-TW" altLang="en-US" sz="1600" dirty="0">
                <a:solidFill>
                  <a:schemeClr val="tx1"/>
                </a:solidFill>
              </a:rPr>
              <a:t>市場的推動由何區域開始、後續其他區域拓展</a:t>
            </a:r>
            <a:r>
              <a:rPr lang="zh-TW" altLang="en-US" sz="1600" dirty="0" smtClean="0">
                <a:solidFill>
                  <a:schemeClr val="tx1"/>
                </a:solidFill>
              </a:rPr>
              <a:t>計畫）</a:t>
            </a:r>
            <a:endParaRPr lang="en-US" altLang="zh-TW" sz="1600" dirty="0">
              <a:solidFill>
                <a:schemeClr val="tx1"/>
              </a:solidFill>
            </a:endParaRPr>
          </a:p>
          <a:p>
            <a:pPr marL="342900" lvl="1" indent="-342900">
              <a:lnSpc>
                <a:spcPct val="150000"/>
              </a:lnSpc>
              <a:spcBef>
                <a:spcPts val="0"/>
              </a:spcBef>
              <a:spcAft>
                <a:spcPts val="200"/>
              </a:spcAft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zh-TW" altLang="en-US" sz="1600" dirty="0" smtClean="0">
                <a:solidFill>
                  <a:schemeClr val="tx1"/>
                </a:solidFill>
              </a:rPr>
              <a:t>通路</a:t>
            </a:r>
            <a:r>
              <a:rPr lang="zh-TW" altLang="en-US" sz="1600" dirty="0">
                <a:solidFill>
                  <a:schemeClr val="tx1"/>
                </a:solidFill>
              </a:rPr>
              <a:t>規劃</a:t>
            </a:r>
            <a:r>
              <a:rPr lang="zh-TW" altLang="en-US" sz="1600" dirty="0" smtClean="0">
                <a:solidFill>
                  <a:schemeClr val="tx1"/>
                </a:solidFill>
              </a:rPr>
              <a:t>進度？（市場</a:t>
            </a:r>
            <a:r>
              <a:rPr lang="zh-TW" altLang="en-US" sz="1600" dirty="0">
                <a:solidFill>
                  <a:schemeClr val="tx1"/>
                </a:solidFill>
              </a:rPr>
              <a:t>策略</a:t>
            </a:r>
            <a:r>
              <a:rPr lang="zh-TW" altLang="en-US" sz="1600" dirty="0" smtClean="0">
                <a:solidFill>
                  <a:schemeClr val="tx1"/>
                </a:solidFill>
              </a:rPr>
              <a:t>夥伴）</a:t>
            </a:r>
            <a:endParaRPr lang="en-US" altLang="zh-TW" sz="1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1831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TW" altLang="en-US" dirty="0"/>
              <a:t>執行現況說明</a:t>
            </a:r>
            <a:r>
              <a:rPr lang="en-US" altLang="zh-TW" dirty="0"/>
              <a:t>-</a:t>
            </a:r>
            <a:r>
              <a:rPr lang="zh-TW" altLang="en-US" dirty="0"/>
              <a:t>商轉</a:t>
            </a: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E31D-E2AB-40D1-8B51-AFA5AFEF393A}" type="slidenum">
              <a:rPr lang="en-US" smtClean="0"/>
              <a:pPr/>
              <a:t>27</a:t>
            </a:fld>
            <a:endParaRPr lang="en-US" dirty="0"/>
          </a:p>
        </p:txBody>
      </p:sp>
      <p:grpSp>
        <p:nvGrpSpPr>
          <p:cNvPr id="15" name="群組 14"/>
          <p:cNvGrpSpPr/>
          <p:nvPr/>
        </p:nvGrpSpPr>
        <p:grpSpPr>
          <a:xfrm>
            <a:off x="4572004" y="920184"/>
            <a:ext cx="4155739" cy="375422"/>
            <a:chOff x="4750420" y="369129"/>
            <a:chExt cx="4155739" cy="375422"/>
          </a:xfrm>
        </p:grpSpPr>
        <p:sp>
          <p:nvSpPr>
            <p:cNvPr id="18" name="矩形: 圓角 34">
              <a:extLst>
                <a:ext uri="{FF2B5EF4-FFF2-40B4-BE49-F238E27FC236}">
                  <a16:creationId xmlns:a16="http://schemas.microsoft.com/office/drawing/2014/main" xmlns="" id="{0EF7B31F-CBF4-44C6-B46B-566B8A329964}"/>
                </a:ext>
              </a:extLst>
            </p:cNvPr>
            <p:cNvSpPr/>
            <p:nvPr/>
          </p:nvSpPr>
          <p:spPr>
            <a:xfrm>
              <a:off x="4750420" y="369129"/>
              <a:ext cx="686119" cy="37542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sz="1600" b="1" dirty="0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組織</a:t>
              </a:r>
            </a:p>
          </p:txBody>
        </p:sp>
        <p:sp>
          <p:nvSpPr>
            <p:cNvPr id="20" name="矩形: 圓角 38">
              <a:extLst>
                <a:ext uri="{FF2B5EF4-FFF2-40B4-BE49-F238E27FC236}">
                  <a16:creationId xmlns:a16="http://schemas.microsoft.com/office/drawing/2014/main" xmlns="" id="{D4C8C9D8-CE08-4C0C-9A2C-CCDBF4CB1704}"/>
                </a:ext>
              </a:extLst>
            </p:cNvPr>
            <p:cNvSpPr/>
            <p:nvPr/>
          </p:nvSpPr>
          <p:spPr>
            <a:xfrm>
              <a:off x="7495416" y="369129"/>
              <a:ext cx="686119" cy="37542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sz="1600" b="1" dirty="0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市場</a:t>
              </a:r>
            </a:p>
          </p:txBody>
        </p:sp>
        <p:sp>
          <p:nvSpPr>
            <p:cNvPr id="21" name="矩形: 圓角 42">
              <a:extLst>
                <a:ext uri="{FF2B5EF4-FFF2-40B4-BE49-F238E27FC236}">
                  <a16:creationId xmlns:a16="http://schemas.microsoft.com/office/drawing/2014/main" xmlns="" id="{A45C7E51-1C60-46A6-B41C-31D5FC8EC789}"/>
                </a:ext>
              </a:extLst>
            </p:cNvPr>
            <p:cNvSpPr/>
            <p:nvPr/>
          </p:nvSpPr>
          <p:spPr>
            <a:xfrm>
              <a:off x="5475043" y="374705"/>
              <a:ext cx="1257246" cy="364270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sz="1600" b="1" dirty="0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技術商品化</a:t>
              </a:r>
            </a:p>
          </p:txBody>
        </p:sp>
        <p:sp>
          <p:nvSpPr>
            <p:cNvPr id="24" name="矩形: 圓角 34">
              <a:extLst>
                <a:ext uri="{FF2B5EF4-FFF2-40B4-BE49-F238E27FC236}">
                  <a16:creationId xmlns:a16="http://schemas.microsoft.com/office/drawing/2014/main" xmlns="" id="{0EF7B31F-CBF4-44C6-B46B-566B8A329964}"/>
                </a:ext>
              </a:extLst>
            </p:cNvPr>
            <p:cNvSpPr/>
            <p:nvPr/>
          </p:nvSpPr>
          <p:spPr>
            <a:xfrm>
              <a:off x="8220040" y="369129"/>
              <a:ext cx="686119" cy="375422"/>
            </a:xfrm>
            <a:prstGeom prst="roundRect">
              <a:avLst/>
            </a:prstGeom>
            <a:solidFill>
              <a:srgbClr val="EB600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sz="1600" b="1" dirty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資金</a:t>
              </a:r>
            </a:p>
          </p:txBody>
        </p:sp>
        <p:sp>
          <p:nvSpPr>
            <p:cNvPr id="25" name="矩形: 圓角 42">
              <a:extLst>
                <a:ext uri="{FF2B5EF4-FFF2-40B4-BE49-F238E27FC236}">
                  <a16:creationId xmlns:a16="http://schemas.microsoft.com/office/drawing/2014/main" xmlns="" id="{A45C7E51-1C60-46A6-B41C-31D5FC8EC789}"/>
                </a:ext>
              </a:extLst>
            </p:cNvPr>
            <p:cNvSpPr/>
            <p:nvPr/>
          </p:nvSpPr>
          <p:spPr>
            <a:xfrm>
              <a:off x="6770793" y="369129"/>
              <a:ext cx="686119" cy="37542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sz="1600" b="1" dirty="0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專利</a:t>
              </a:r>
            </a:p>
          </p:txBody>
        </p:sp>
      </p:grpSp>
      <p:sp>
        <p:nvSpPr>
          <p:cNvPr id="23" name="矩形 22"/>
          <p:cNvSpPr/>
          <p:nvPr/>
        </p:nvSpPr>
        <p:spPr>
          <a:xfrm>
            <a:off x="341045" y="1003004"/>
            <a:ext cx="865482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16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募</a:t>
            </a:r>
            <a:r>
              <a:rPr lang="zh-TW" altLang="en-US" sz="16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資已完成進度：</a:t>
            </a:r>
            <a:endParaRPr lang="zh-TW" altLang="en-US" sz="16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aphicFrame>
        <p:nvGraphicFramePr>
          <p:cNvPr id="12" name="表格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6611359"/>
              </p:ext>
            </p:extLst>
          </p:nvPr>
        </p:nvGraphicFramePr>
        <p:xfrm>
          <a:off x="432000" y="4040132"/>
          <a:ext cx="8280000" cy="23421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0971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697028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78071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TW" sz="11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預計完成時間</a:t>
                      </a: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59085" marR="59085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TW" sz="11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Action Item</a:t>
                      </a: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59085" marR="59085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4E6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9035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59085" marR="59085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59085" marR="59085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9035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59085" marR="59085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59085" marR="59085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9035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59085" marR="59085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59085" marR="59085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9035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59085" marR="59085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59085" marR="59085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14" name="矩形 13"/>
          <p:cNvSpPr/>
          <p:nvPr/>
        </p:nvSpPr>
        <p:spPr>
          <a:xfrm>
            <a:off x="341045" y="3603136"/>
            <a:ext cx="865482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16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未來一年計畫期程</a:t>
            </a:r>
            <a:r>
              <a:rPr lang="zh-TW" altLang="en-US" sz="16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內募資規</a:t>
            </a:r>
            <a:r>
              <a:rPr lang="zh-TW" altLang="en-US" sz="16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畫</a:t>
            </a:r>
            <a:r>
              <a:rPr lang="zh-TW" altLang="en-US" sz="16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說明</a:t>
            </a:r>
            <a:r>
              <a:rPr lang="zh-TW" altLang="en-US" sz="1600" b="1" dirty="0" smtClean="0">
                <a:solidFill>
                  <a:schemeClr val="bg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（若</a:t>
            </a:r>
            <a:r>
              <a:rPr lang="zh-TW" altLang="en-US" sz="1600" b="1" dirty="0">
                <a:solidFill>
                  <a:schemeClr val="bg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未與策略性投資人或創投洽談，請說明目前</a:t>
            </a:r>
            <a:r>
              <a:rPr lang="zh-TW" altLang="en-US" sz="1600" b="1" dirty="0" smtClean="0">
                <a:solidFill>
                  <a:schemeClr val="bg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規劃）</a:t>
            </a:r>
            <a:r>
              <a:rPr lang="zh-TW" altLang="en-US" sz="16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：</a:t>
            </a:r>
            <a:endParaRPr lang="zh-TW" altLang="en-US" sz="16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6" name="內容版面配置區 2"/>
          <p:cNvSpPr txBox="1">
            <a:spLocks/>
          </p:cNvSpPr>
          <p:nvPr/>
        </p:nvSpPr>
        <p:spPr>
          <a:xfrm>
            <a:off x="341045" y="1439999"/>
            <a:ext cx="8448727" cy="2055869"/>
          </a:xfrm>
          <a:prstGeom prst="rect">
            <a:avLst/>
          </a:prstGeom>
        </p:spPr>
        <p:txBody>
          <a:bodyPr>
            <a:no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lvl="1" indent="-342900">
              <a:lnSpc>
                <a:spcPct val="150000"/>
              </a:lnSpc>
              <a:spcBef>
                <a:spcPts val="0"/>
              </a:spcBef>
              <a:spcAft>
                <a:spcPts val="200"/>
              </a:spcAft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zh-TW" altLang="en-US" sz="1600" dirty="0">
                <a:solidFill>
                  <a:schemeClr val="tx1"/>
                </a:solidFill>
              </a:rPr>
              <a:t>若已與策略性投資人或創投洽談，請填寫第</a:t>
            </a:r>
            <a:r>
              <a:rPr lang="en-US" altLang="zh-TW" sz="1600" dirty="0" smtClean="0">
                <a:solidFill>
                  <a:schemeClr val="tx1"/>
                </a:solidFill>
              </a:rPr>
              <a:t>3</a:t>
            </a:r>
            <a:r>
              <a:rPr lang="en-US" altLang="zh-TW" sz="1600" dirty="0">
                <a:solidFill>
                  <a:schemeClr val="tx1"/>
                </a:solidFill>
              </a:rPr>
              <a:t>6</a:t>
            </a:r>
            <a:r>
              <a:rPr lang="zh-TW" altLang="en-US" sz="1600" dirty="0" smtClean="0">
                <a:solidFill>
                  <a:schemeClr val="tx1"/>
                </a:solidFill>
              </a:rPr>
              <a:t>頁</a:t>
            </a:r>
            <a:endParaRPr lang="zh-TW" altLang="en-US" sz="1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1739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TW" altLang="en-US" dirty="0"/>
              <a:t>出場後之其他規劃自評</a:t>
            </a:r>
            <a:endParaRPr lang="zh-TW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E31D-E2AB-40D1-8B51-AFA5AFEF393A}" type="slidenum">
              <a:rPr lang="en-US" smtClean="0"/>
              <a:pPr/>
              <a:t>28</a:t>
            </a:fld>
            <a:endParaRPr lang="en-US" dirty="0"/>
          </a:p>
        </p:txBody>
      </p:sp>
      <p:sp>
        <p:nvSpPr>
          <p:cNvPr id="6" name="文字方塊 5"/>
          <p:cNvSpPr txBox="1"/>
          <p:nvPr/>
        </p:nvSpPr>
        <p:spPr>
          <a:xfrm>
            <a:off x="341044" y="1078742"/>
            <a:ext cx="8461912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TW" altLang="en-US" sz="2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若已成立新創公司後，且預計再成立其他衍生新創公司或有其他加值技術之規劃時，請說明相關權利</a:t>
            </a:r>
            <a:r>
              <a:rPr lang="zh-TW" altLang="en-US" sz="2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義務：</a:t>
            </a:r>
            <a:endParaRPr lang="zh-TW" altLang="en-US" sz="20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兩間</a:t>
            </a:r>
            <a:r>
              <a:rPr lang="zh-TW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公司之團隊成員</a:t>
            </a:r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規劃</a:t>
            </a:r>
            <a:endParaRPr lang="en-US" altLang="zh-TW" sz="20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兩間</a:t>
            </a:r>
            <a:r>
              <a:rPr lang="zh-TW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公司之專利權相關權利</a:t>
            </a:r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義務</a:t>
            </a:r>
            <a:endParaRPr lang="en-US" altLang="zh-TW" sz="20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zh-TW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兩</a:t>
            </a:r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間</a:t>
            </a:r>
            <a:r>
              <a:rPr lang="zh-TW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公司之雙方產業鏈</a:t>
            </a:r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關係（上</a:t>
            </a:r>
            <a:r>
              <a:rPr lang="zh-TW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下游、競爭關係或無產業</a:t>
            </a:r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關聯）</a:t>
            </a:r>
            <a:endParaRPr lang="en-US" altLang="zh-TW" sz="20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4238905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TW" altLang="en-US" dirty="0"/>
              <a:t>價創計畫提案之查核點規劃</a:t>
            </a: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E31D-E2AB-40D1-8B51-AFA5AFEF393A}" type="slidenum">
              <a:rPr lang="en-US" smtClean="0"/>
              <a:pPr/>
              <a:t>29</a:t>
            </a:fld>
            <a:endParaRPr lang="en-US" dirty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9708306"/>
              </p:ext>
            </p:extLst>
          </p:nvPr>
        </p:nvGraphicFramePr>
        <p:xfrm>
          <a:off x="432000" y="1260000"/>
          <a:ext cx="8280000" cy="5264277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748492">
                  <a:extLst>
                    <a:ext uri="{9D8B030D-6E8A-4147-A177-3AD203B41FA5}">
                      <a16:colId xmlns:a16="http://schemas.microsoft.com/office/drawing/2014/main" xmlns="" val="531617055"/>
                    </a:ext>
                  </a:extLst>
                </a:gridCol>
                <a:gridCol w="7531508">
                  <a:extLst>
                    <a:ext uri="{9D8B030D-6E8A-4147-A177-3AD203B41FA5}">
                      <a16:colId xmlns:a16="http://schemas.microsoft.com/office/drawing/2014/main" xmlns="" val="4108164691"/>
                    </a:ext>
                  </a:extLst>
                </a:gridCol>
              </a:tblGrid>
              <a:tr h="261251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4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或平台化項目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TW" altLang="en-US" sz="14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技術產品化</a:t>
                      </a:r>
                      <a:endParaRPr lang="en-US" altLang="zh-TW" sz="1400" b="1" dirty="0" smtClean="0">
                        <a:solidFill>
                          <a:schemeClr val="bg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vert="eaVert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400" b="0" kern="12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配合技術產品化所規劃的工作項目填寫查核內容</a:t>
                      </a:r>
                      <a:r>
                        <a:rPr lang="zh-TW" altLang="en-US" sz="1400" b="0" kern="12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  <a:sym typeface="Wingdings" panose="05000000000000000000" pitchFamily="2" charset="2"/>
                        </a:rPr>
                        <a:t>，以及其明確的預定達成的時間點</a:t>
                      </a:r>
                      <a:r>
                        <a:rPr lang="en-US" altLang="zh-TW" sz="1400" b="0" kern="12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  <a:sym typeface="Wingdings" panose="05000000000000000000" pitchFamily="2" charset="2"/>
                        </a:rPr>
                        <a:t/>
                      </a:r>
                      <a:br>
                        <a:rPr lang="en-US" altLang="zh-TW" sz="1400" b="0" kern="12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  <a:sym typeface="Wingdings" panose="05000000000000000000" pitchFamily="2" charset="2"/>
                        </a:rPr>
                      </a:br>
                      <a:r>
                        <a:rPr lang="zh-TW" altLang="en-US" sz="1400" b="0" kern="12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  <a:sym typeface="Wingdings" panose="05000000000000000000" pitchFamily="2" charset="2"/>
                        </a:rPr>
                        <a:t>例：</a:t>
                      </a:r>
                      <a:endParaRPr lang="en-US" altLang="zh-TW" sz="1400" b="0" kern="1200" dirty="0" smtClean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  <a:sym typeface="Wingdings" panose="05000000000000000000" pitchFamily="2" charset="2"/>
                      </a:endParaRPr>
                    </a:p>
                    <a:p>
                      <a:pPr marL="342900" marR="0" indent="-34290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US" altLang="zh-TW" sz="1400" b="0" kern="12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  <a:sym typeface="Wingdings" panose="05000000000000000000" pitchFamily="2" charset="2"/>
                        </a:rPr>
                        <a:t>2018</a:t>
                      </a:r>
                      <a:r>
                        <a:rPr lang="zh-TW" altLang="en-US" sz="1400" b="0" kern="12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  <a:sym typeface="Wingdings" panose="05000000000000000000" pitchFamily="2" charset="2"/>
                        </a:rPr>
                        <a:t>年</a:t>
                      </a:r>
                      <a:r>
                        <a:rPr lang="en-US" altLang="zh-TW" sz="1400" b="0" kern="12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  <a:sym typeface="Wingdings" panose="05000000000000000000" pitchFamily="2" charset="2"/>
                        </a:rPr>
                        <a:t>08</a:t>
                      </a:r>
                      <a:r>
                        <a:rPr lang="zh-TW" altLang="en-US" sz="1400" b="0" kern="12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  <a:sym typeface="Wingdings" panose="05000000000000000000" pitchFamily="2" charset="2"/>
                        </a:rPr>
                        <a:t>月，完成系統原型機，並於實際環境進行</a:t>
                      </a:r>
                      <a:r>
                        <a:rPr lang="en-US" altLang="zh-TW" sz="1400" b="0" kern="12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  <a:sym typeface="Wingdings" panose="05000000000000000000" pitchFamily="2" charset="2"/>
                        </a:rPr>
                        <a:t>100</a:t>
                      </a:r>
                      <a:r>
                        <a:rPr lang="zh-TW" altLang="en-US" sz="1400" b="0" kern="12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  <a:sym typeface="Wingdings" panose="05000000000000000000" pitchFamily="2" charset="2"/>
                        </a:rPr>
                        <a:t>次測試。</a:t>
                      </a:r>
                      <a:endParaRPr lang="en-US" altLang="zh-TW" sz="1400" b="0" kern="1200" dirty="0" smtClean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  <a:sym typeface="Wingdings" panose="05000000000000000000" pitchFamily="2" charset="2"/>
                      </a:endParaRPr>
                    </a:p>
                    <a:p>
                      <a:pPr marL="342900" marR="0" indent="-34290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US" altLang="zh-TW" sz="1400" b="0" kern="12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  <a:sym typeface="Wingdings" panose="05000000000000000000" pitchFamily="2" charset="2"/>
                        </a:rPr>
                        <a:t>2018</a:t>
                      </a:r>
                      <a:r>
                        <a:rPr lang="zh-TW" altLang="en-US" sz="1400" b="0" kern="12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  <a:sym typeface="Wingdings" panose="05000000000000000000" pitchFamily="2" charset="2"/>
                        </a:rPr>
                        <a:t>年</a:t>
                      </a:r>
                      <a:r>
                        <a:rPr lang="en-US" altLang="zh-TW" sz="1400" b="0" kern="12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  <a:sym typeface="Wingdings" panose="05000000000000000000" pitchFamily="2" charset="2"/>
                        </a:rPr>
                        <a:t>11</a:t>
                      </a:r>
                      <a:r>
                        <a:rPr lang="zh-TW" altLang="en-US" sz="1400" b="0" kern="12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  <a:sym typeface="Wingdings" panose="05000000000000000000" pitchFamily="2" charset="2"/>
                        </a:rPr>
                        <a:t>月，完成實際商品規格系統，並通過生命週期測試。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TW" altLang="en-US" sz="140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346751413"/>
                  </a:ext>
                </a:extLst>
              </a:tr>
              <a:tr h="2612517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TW" altLang="en-US" sz="14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商轉項目</a:t>
                      </a:r>
                      <a:endParaRPr lang="zh-TW" altLang="en-US" sz="1400" b="1" dirty="0">
                        <a:solidFill>
                          <a:schemeClr val="bg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vert="eaVert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TW" altLang="en-US" sz="14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配合市場、人才、資金等所規劃的工作項目填寫查核內容</a:t>
                      </a:r>
                      <a:r>
                        <a:rPr lang="zh-TW" altLang="en-US" sz="1400" b="0" kern="12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  <a:sym typeface="Wingdings" panose="05000000000000000000" pitchFamily="2" charset="2"/>
                        </a:rPr>
                        <a:t>，以及其明確的預定達成的時間點</a:t>
                      </a:r>
                      <a:endParaRPr lang="en-US" altLang="zh-TW" sz="1400" dirty="0" smtClean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TW" altLang="en-US" sz="14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例：</a:t>
                      </a:r>
                      <a:endParaRPr lang="en-US" altLang="zh-TW" sz="1400" dirty="0" smtClean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marL="342900" marR="0" indent="-34290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US" altLang="zh-TW" sz="1400" b="0" kern="12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2018</a:t>
                      </a:r>
                      <a:r>
                        <a:rPr lang="zh-TW" altLang="en-US" sz="1400" b="0" kern="12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年</a:t>
                      </a:r>
                      <a:r>
                        <a:rPr lang="en-US" altLang="zh-TW" sz="1400" b="0" kern="12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06</a:t>
                      </a:r>
                      <a:r>
                        <a:rPr lang="zh-TW" altLang="en-US" sz="1400" b="0" kern="12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月，完成聘請專職技術長</a:t>
                      </a:r>
                      <a:r>
                        <a:rPr lang="en-US" altLang="zh-TW" sz="1400" b="0" kern="12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1</a:t>
                      </a:r>
                      <a:r>
                        <a:rPr lang="zh-TW" altLang="en-US" sz="1400" b="0" kern="12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位核心成員，曾於相關產業研發具有</a:t>
                      </a:r>
                      <a:r>
                        <a:rPr lang="en-US" altLang="zh-TW" sz="1400" b="0" kern="12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5</a:t>
                      </a:r>
                      <a:r>
                        <a:rPr lang="zh-TW" altLang="en-US" sz="1400" b="0" kern="12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年以上經驗，能夠負責新的應用方法、新材料或新產品的研究與開發流程作業。</a:t>
                      </a:r>
                      <a:endParaRPr lang="en-US" altLang="zh-TW" sz="1400" b="0" kern="1200" dirty="0" smtClean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  <a:p>
                      <a:pPr marL="342900" marR="0" indent="-34290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US" altLang="zh-TW" sz="1400" b="0" kern="12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2018</a:t>
                      </a:r>
                      <a:r>
                        <a:rPr lang="zh-TW" altLang="en-US" sz="1400" b="0" kern="12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年</a:t>
                      </a:r>
                      <a:r>
                        <a:rPr lang="en-US" altLang="zh-TW" sz="1400" b="0" kern="12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09</a:t>
                      </a:r>
                      <a:r>
                        <a:rPr lang="zh-TW" altLang="en-US" sz="1400" b="0" kern="12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月，完成商業模式（</a:t>
                      </a:r>
                      <a:r>
                        <a:rPr lang="en-US" altLang="zh-TW" sz="1400" b="0" kern="12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Business Model</a:t>
                      </a:r>
                      <a:r>
                        <a:rPr lang="zh-TW" altLang="en-US" sz="1400" b="0" kern="12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）規劃，並建立商業模式規劃書，以及策略佈局推動規畫。</a:t>
                      </a:r>
                      <a:endParaRPr lang="en-US" altLang="zh-TW" sz="1400" b="0" kern="1200" dirty="0" smtClean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  <a:p>
                      <a:pPr marL="342900" marR="0" indent="-34290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US" altLang="zh-TW" sz="1400" b="0" kern="12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2018</a:t>
                      </a:r>
                      <a:r>
                        <a:rPr lang="zh-TW" altLang="en-US" sz="1400" b="0" kern="12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年</a:t>
                      </a:r>
                      <a:r>
                        <a:rPr lang="en-US" altLang="zh-TW" sz="1400" b="0" kern="12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12</a:t>
                      </a:r>
                      <a:r>
                        <a:rPr lang="zh-TW" altLang="en-US" sz="1400" b="0" kern="12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月，完成募資規劃書</a:t>
                      </a:r>
                      <a:r>
                        <a:rPr lang="en-US" altLang="zh-TW" sz="1400" b="0" kern="12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1</a:t>
                      </a:r>
                      <a:r>
                        <a:rPr lang="zh-TW" altLang="en-US" sz="1400" b="0" kern="12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份，詳載公司資金需求，股權分配等協議內容，並進行募資推動。</a:t>
                      </a:r>
                      <a:endParaRPr lang="en-US" altLang="zh-TW" sz="1400" b="0" kern="1200" dirty="0" smtClean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81139877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56688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TW" altLang="en-US" dirty="0" smtClean="0"/>
              <a:t>技術或產品說明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zh-TW" altLang="en-US" b="1" dirty="0" smtClean="0">
                <a:solidFill>
                  <a:schemeClr val="tx1"/>
                </a:solidFill>
              </a:rPr>
              <a:t>問題</a:t>
            </a:r>
            <a:endParaRPr lang="en-US" altLang="zh-TW" b="1" dirty="0" smtClean="0">
              <a:solidFill>
                <a:schemeClr val="tx1"/>
              </a:solidFill>
            </a:endParaRPr>
          </a:p>
          <a:p>
            <a:pPr marL="509588" lvl="1" indent="-242888"/>
            <a:r>
              <a:rPr lang="zh-TW" altLang="en-US" sz="2000" dirty="0">
                <a:solidFill>
                  <a:schemeClr val="bg1">
                    <a:lumMod val="50000"/>
                  </a:schemeClr>
                </a:solidFill>
              </a:rPr>
              <a:t>簡述目前市場上尚未解決的問題</a:t>
            </a:r>
            <a:endParaRPr lang="en-US" altLang="zh-TW" sz="2000" dirty="0">
              <a:solidFill>
                <a:schemeClr val="bg1">
                  <a:lumMod val="50000"/>
                </a:schemeClr>
              </a:solidFill>
            </a:endParaRPr>
          </a:p>
          <a:p>
            <a:pPr marL="509588" lvl="1" indent="-242888"/>
            <a:r>
              <a:rPr lang="zh-TW" altLang="en-US" sz="2000" dirty="0">
                <a:solidFill>
                  <a:schemeClr val="bg1">
                    <a:lumMod val="50000"/>
                  </a:schemeClr>
                </a:solidFill>
              </a:rPr>
              <a:t>您如何解決問題以及誰有這個</a:t>
            </a:r>
            <a:r>
              <a:rPr lang="zh-TW" altLang="en-US" sz="2000" dirty="0" smtClean="0">
                <a:solidFill>
                  <a:schemeClr val="bg1">
                    <a:lumMod val="50000"/>
                  </a:schemeClr>
                </a:solidFill>
              </a:rPr>
              <a:t>問題</a:t>
            </a:r>
            <a:endParaRPr lang="en-US" altLang="zh-TW" sz="2000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zh-TW" altLang="en-US" b="1" dirty="0" smtClean="0">
                <a:solidFill>
                  <a:schemeClr val="tx1"/>
                </a:solidFill>
              </a:rPr>
              <a:t>解決方案</a:t>
            </a:r>
            <a:endParaRPr lang="en-US" altLang="zh-TW" b="1" dirty="0">
              <a:solidFill>
                <a:schemeClr val="tx1"/>
              </a:solidFill>
            </a:endParaRPr>
          </a:p>
          <a:p>
            <a:pPr marL="509588" lvl="1" indent="-242888"/>
            <a:r>
              <a:rPr lang="zh-TW" altLang="en-US" sz="2000" dirty="0">
                <a:solidFill>
                  <a:schemeClr val="bg1">
                    <a:lumMod val="50000"/>
                  </a:schemeClr>
                </a:solidFill>
              </a:rPr>
              <a:t>描述您的解決方案有何</a:t>
            </a:r>
            <a:r>
              <a:rPr lang="zh-TW" altLang="en-US" sz="2000" dirty="0" smtClean="0">
                <a:solidFill>
                  <a:schemeClr val="bg1">
                    <a:lumMod val="50000"/>
                  </a:schemeClr>
                </a:solidFill>
              </a:rPr>
              <a:t>優勢？（與</a:t>
            </a:r>
            <a:r>
              <a:rPr lang="zh-TW" altLang="en-US" sz="2000" dirty="0">
                <a:solidFill>
                  <a:schemeClr val="bg1">
                    <a:lumMod val="50000"/>
                  </a:schemeClr>
                </a:solidFill>
              </a:rPr>
              <a:t>現有</a:t>
            </a:r>
            <a:r>
              <a:rPr lang="zh-TW" altLang="en-US" sz="2000" dirty="0" smtClean="0">
                <a:solidFill>
                  <a:schemeClr val="bg1">
                    <a:lumMod val="50000"/>
                  </a:schemeClr>
                </a:solidFill>
              </a:rPr>
              <a:t>比較）</a:t>
            </a:r>
            <a:endParaRPr lang="en-US" altLang="zh-TW" sz="2000" dirty="0">
              <a:solidFill>
                <a:schemeClr val="bg1">
                  <a:lumMod val="50000"/>
                </a:schemeClr>
              </a:solidFill>
            </a:endParaRPr>
          </a:p>
          <a:p>
            <a:pPr marL="509588" lvl="1" indent="-242888"/>
            <a:r>
              <a:rPr lang="zh-TW" altLang="en-US" sz="2000" dirty="0">
                <a:solidFill>
                  <a:schemeClr val="bg1">
                    <a:lumMod val="50000"/>
                  </a:schemeClr>
                </a:solidFill>
              </a:rPr>
              <a:t>您的解決方案是否可以獨立發展或必須與其他系統</a:t>
            </a:r>
            <a:r>
              <a:rPr lang="zh-TW" altLang="en-US" sz="2000" dirty="0" smtClean="0">
                <a:solidFill>
                  <a:schemeClr val="bg1">
                    <a:lumMod val="50000"/>
                  </a:schemeClr>
                </a:solidFill>
              </a:rPr>
              <a:t>合作？</a:t>
            </a:r>
            <a:endParaRPr lang="en-US" altLang="zh-TW" sz="2000" dirty="0">
              <a:solidFill>
                <a:schemeClr val="bg1">
                  <a:lumMod val="50000"/>
                </a:schemeClr>
              </a:solidFill>
            </a:endParaRPr>
          </a:p>
          <a:p>
            <a:pPr marL="509588" lvl="1" indent="-242888"/>
            <a:r>
              <a:rPr lang="zh-TW" altLang="en-US" sz="2000" dirty="0">
                <a:solidFill>
                  <a:schemeClr val="bg1">
                    <a:lumMod val="50000"/>
                  </a:schemeClr>
                </a:solidFill>
              </a:rPr>
              <a:t>現在市場上是否有其他類似的產品或解決</a:t>
            </a:r>
            <a:r>
              <a:rPr lang="zh-TW" altLang="en-US" sz="2000" dirty="0" smtClean="0">
                <a:solidFill>
                  <a:schemeClr val="bg1">
                    <a:lumMod val="50000"/>
                  </a:schemeClr>
                </a:solidFill>
              </a:rPr>
              <a:t>方案？</a:t>
            </a:r>
            <a:endParaRPr lang="en-US" altLang="zh-TW" sz="2000" dirty="0">
              <a:solidFill>
                <a:schemeClr val="bg1">
                  <a:lumMod val="50000"/>
                </a:schemeClr>
              </a:solidFill>
            </a:endParaRPr>
          </a:p>
          <a:p>
            <a:endParaRPr lang="en-US" altLang="zh-TW" dirty="0" smtClean="0"/>
          </a:p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E31D-E2AB-40D1-8B51-AFA5AFEF393A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4081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TW" altLang="en-US" dirty="0"/>
              <a:t>補助經費說明</a:t>
            </a:r>
            <a:endParaRPr lang="zh-TW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E31D-E2AB-40D1-8B51-AFA5AFEF393A}" type="slidenum">
              <a:rPr lang="en-US" smtClean="0"/>
              <a:pPr/>
              <a:t>30</a:t>
            </a:fld>
            <a:endParaRPr 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5653351"/>
              </p:ext>
            </p:extLst>
          </p:nvPr>
        </p:nvGraphicFramePr>
        <p:xfrm>
          <a:off x="432000" y="1620000"/>
          <a:ext cx="8280000" cy="181721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33171">
                  <a:extLst>
                    <a:ext uri="{9D8B030D-6E8A-4147-A177-3AD203B41FA5}">
                      <a16:colId xmlns:a16="http://schemas.microsoft.com/office/drawing/2014/main" xmlns="" val="3494354310"/>
                    </a:ext>
                  </a:extLst>
                </a:gridCol>
                <a:gridCol w="1633397">
                  <a:extLst>
                    <a:ext uri="{9D8B030D-6E8A-4147-A177-3AD203B41FA5}">
                      <a16:colId xmlns:a16="http://schemas.microsoft.com/office/drawing/2014/main" xmlns="" val="3379290666"/>
                    </a:ext>
                  </a:extLst>
                </a:gridCol>
                <a:gridCol w="1070510">
                  <a:extLst>
                    <a:ext uri="{9D8B030D-6E8A-4147-A177-3AD203B41FA5}">
                      <a16:colId xmlns:a16="http://schemas.microsoft.com/office/drawing/2014/main" xmlns="" val="1794449957"/>
                    </a:ext>
                  </a:extLst>
                </a:gridCol>
                <a:gridCol w="1181383">
                  <a:extLst>
                    <a:ext uri="{9D8B030D-6E8A-4147-A177-3AD203B41FA5}">
                      <a16:colId xmlns:a16="http://schemas.microsoft.com/office/drawing/2014/main" xmlns="" val="4012947572"/>
                    </a:ext>
                  </a:extLst>
                </a:gridCol>
                <a:gridCol w="1242963">
                  <a:extLst>
                    <a:ext uri="{9D8B030D-6E8A-4147-A177-3AD203B41FA5}">
                      <a16:colId xmlns:a16="http://schemas.microsoft.com/office/drawing/2014/main" xmlns="" val="2201944686"/>
                    </a:ext>
                  </a:extLst>
                </a:gridCol>
                <a:gridCol w="870283">
                  <a:extLst>
                    <a:ext uri="{9D8B030D-6E8A-4147-A177-3AD203B41FA5}">
                      <a16:colId xmlns:a16="http://schemas.microsoft.com/office/drawing/2014/main" xmlns="" val="3063671539"/>
                    </a:ext>
                  </a:extLst>
                </a:gridCol>
                <a:gridCol w="1248293">
                  <a:extLst>
                    <a:ext uri="{9D8B030D-6E8A-4147-A177-3AD203B41FA5}">
                      <a16:colId xmlns:a16="http://schemas.microsoft.com/office/drawing/2014/main" xmlns="" val="2345914921"/>
                    </a:ext>
                  </a:extLst>
                </a:gridCol>
              </a:tblGrid>
              <a:tr h="367552">
                <a:tc gridSpan="2">
                  <a:txBody>
                    <a:bodyPr/>
                    <a:lstStyle/>
                    <a:p>
                      <a:pPr marL="49530" marR="4953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zh-TW" sz="1100" b="1" kern="0" dirty="0" smtClean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業務費</a:t>
                      </a:r>
                    </a:p>
                  </a:txBody>
                  <a:tcPr marL="17780" marR="177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49530" marR="49530" algn="ctr">
                        <a:lnSpc>
                          <a:spcPct val="150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zh-TW" sz="1100" b="1" kern="0" dirty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研究設備費</a:t>
                      </a:r>
                      <a:endParaRPr lang="zh-TW" sz="1100" b="1" kern="100" dirty="0">
                        <a:solidFill>
                          <a:schemeClr val="bg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49530" marR="49530" algn="ctr">
                        <a:lnSpc>
                          <a:spcPct val="150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zh-TW" sz="1100" b="1" kern="0" dirty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國外差旅費</a:t>
                      </a:r>
                      <a:endParaRPr lang="zh-TW" sz="1100" b="1" kern="100" dirty="0">
                        <a:solidFill>
                          <a:schemeClr val="bg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49530" marR="49530" algn="ctr">
                        <a:lnSpc>
                          <a:spcPct val="150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zh-TW" sz="1100" b="1" kern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管理費</a:t>
                      </a:r>
                      <a:endParaRPr lang="zh-TW" sz="1100" b="1" kern="100">
                        <a:solidFill>
                          <a:schemeClr val="bg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49530" marR="49530" algn="ctr">
                        <a:lnSpc>
                          <a:spcPct val="150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zh-TW" sz="1100" b="1" kern="0" dirty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合計</a:t>
                      </a:r>
                      <a:endParaRPr lang="zh-TW" sz="1100" b="1" kern="100" dirty="0">
                        <a:solidFill>
                          <a:schemeClr val="bg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48354679"/>
                  </a:ext>
                </a:extLst>
              </a:tr>
              <a:tr h="590548">
                <a:tc>
                  <a:txBody>
                    <a:bodyPr/>
                    <a:lstStyle/>
                    <a:p>
                      <a:pPr marL="1270" algn="ctr" defTabSz="914400" rtl="0" eaLnBrk="1" latinLnBrk="0" hangingPunct="1">
                        <a:lnSpc>
                          <a:spcPct val="150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zh-TW" altLang="zh-TW" sz="1100" b="1" kern="0" spc="-30" dirty="0" smtClean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研究人力費</a:t>
                      </a:r>
                      <a:endParaRPr lang="zh-TW" sz="1100" b="1" kern="0" spc="-30" dirty="0">
                        <a:solidFill>
                          <a:schemeClr val="bg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 marL="127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zh-TW" sz="1100" b="1" kern="0" spc="-30" dirty="0" smtClean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耗材、物品、圖書及雜項費用暨國外學者來臺費用</a:t>
                      </a:r>
                    </a:p>
                  </a:txBody>
                  <a:tcPr marL="17780" marR="177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50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zh-TW" sz="1100" b="1" kern="0" dirty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參訪差旅費</a:t>
                      </a:r>
                      <a:endParaRPr lang="zh-TW" sz="1100" b="1" kern="100" dirty="0">
                        <a:solidFill>
                          <a:schemeClr val="bg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50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zh-TW" sz="1100" b="1" kern="0" spc="-50" dirty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國際合作出國差旅費</a:t>
                      </a:r>
                      <a:endParaRPr lang="zh-TW" sz="1100" b="1" kern="100" dirty="0">
                        <a:solidFill>
                          <a:schemeClr val="bg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554277806"/>
                  </a:ext>
                </a:extLst>
              </a:tr>
              <a:tr h="859117">
                <a:tc>
                  <a:txBody>
                    <a:bodyPr/>
                    <a:lstStyle/>
                    <a:p>
                      <a:pPr marL="127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kern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kern="100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TW" sz="1100" kern="100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kern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kern="100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kern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kern="100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kern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kern="100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kern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kern="100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kern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kern="100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957436934"/>
                  </a:ext>
                </a:extLst>
              </a:tr>
            </a:tbl>
          </a:graphicData>
        </a:graphic>
      </p:graphicFrame>
      <p:sp>
        <p:nvSpPr>
          <p:cNvPr id="5" name="文字方塊 4"/>
          <p:cNvSpPr txBox="1"/>
          <p:nvPr/>
        </p:nvSpPr>
        <p:spPr>
          <a:xfrm>
            <a:off x="7331103" y="1295456"/>
            <a:ext cx="147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12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單位：新台幣</a:t>
            </a:r>
            <a:r>
              <a:rPr lang="zh-TW" altLang="en-US" sz="1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千</a:t>
            </a:r>
            <a:r>
              <a:rPr lang="zh-TW" altLang="en-US" sz="12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元</a:t>
            </a:r>
            <a:endParaRPr lang="zh-TW" altLang="en-US" sz="12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6" name="文字方塊 5"/>
          <p:cNvSpPr txBox="1"/>
          <p:nvPr/>
        </p:nvSpPr>
        <p:spPr>
          <a:xfrm>
            <a:off x="341044" y="1078742"/>
            <a:ext cx="8461912" cy="497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TW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前期計畫實際支用情形</a:t>
            </a:r>
          </a:p>
        </p:txBody>
      </p:sp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5653351"/>
              </p:ext>
            </p:extLst>
          </p:nvPr>
        </p:nvGraphicFramePr>
        <p:xfrm>
          <a:off x="432000" y="4487608"/>
          <a:ext cx="8280000" cy="181721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33171">
                  <a:extLst>
                    <a:ext uri="{9D8B030D-6E8A-4147-A177-3AD203B41FA5}">
                      <a16:colId xmlns:a16="http://schemas.microsoft.com/office/drawing/2014/main" xmlns="" val="3494354310"/>
                    </a:ext>
                  </a:extLst>
                </a:gridCol>
                <a:gridCol w="1633397">
                  <a:extLst>
                    <a:ext uri="{9D8B030D-6E8A-4147-A177-3AD203B41FA5}">
                      <a16:colId xmlns:a16="http://schemas.microsoft.com/office/drawing/2014/main" xmlns="" val="3379290666"/>
                    </a:ext>
                  </a:extLst>
                </a:gridCol>
                <a:gridCol w="1070510">
                  <a:extLst>
                    <a:ext uri="{9D8B030D-6E8A-4147-A177-3AD203B41FA5}">
                      <a16:colId xmlns:a16="http://schemas.microsoft.com/office/drawing/2014/main" xmlns="" val="1794449957"/>
                    </a:ext>
                  </a:extLst>
                </a:gridCol>
                <a:gridCol w="1181383">
                  <a:extLst>
                    <a:ext uri="{9D8B030D-6E8A-4147-A177-3AD203B41FA5}">
                      <a16:colId xmlns:a16="http://schemas.microsoft.com/office/drawing/2014/main" xmlns="" val="4012947572"/>
                    </a:ext>
                  </a:extLst>
                </a:gridCol>
                <a:gridCol w="1242963">
                  <a:extLst>
                    <a:ext uri="{9D8B030D-6E8A-4147-A177-3AD203B41FA5}">
                      <a16:colId xmlns:a16="http://schemas.microsoft.com/office/drawing/2014/main" xmlns="" val="2201944686"/>
                    </a:ext>
                  </a:extLst>
                </a:gridCol>
                <a:gridCol w="870283">
                  <a:extLst>
                    <a:ext uri="{9D8B030D-6E8A-4147-A177-3AD203B41FA5}">
                      <a16:colId xmlns:a16="http://schemas.microsoft.com/office/drawing/2014/main" xmlns="" val="3063671539"/>
                    </a:ext>
                  </a:extLst>
                </a:gridCol>
                <a:gridCol w="1248293">
                  <a:extLst>
                    <a:ext uri="{9D8B030D-6E8A-4147-A177-3AD203B41FA5}">
                      <a16:colId xmlns:a16="http://schemas.microsoft.com/office/drawing/2014/main" xmlns="" val="2345914921"/>
                    </a:ext>
                  </a:extLst>
                </a:gridCol>
              </a:tblGrid>
              <a:tr h="367552">
                <a:tc gridSpan="2">
                  <a:txBody>
                    <a:bodyPr/>
                    <a:lstStyle/>
                    <a:p>
                      <a:pPr marL="49530" marR="4953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zh-TW" sz="1100" b="1" kern="0" dirty="0" smtClean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業務費</a:t>
                      </a:r>
                    </a:p>
                  </a:txBody>
                  <a:tcPr marL="17780" marR="177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49530" marR="49530" algn="ctr">
                        <a:lnSpc>
                          <a:spcPct val="150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zh-TW" sz="1100" b="1" kern="0" dirty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研究設備費</a:t>
                      </a:r>
                      <a:endParaRPr lang="zh-TW" sz="1100" b="1" kern="100" dirty="0">
                        <a:solidFill>
                          <a:schemeClr val="bg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49530" marR="49530" algn="ctr">
                        <a:lnSpc>
                          <a:spcPct val="150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zh-TW" sz="1100" b="1" kern="0" dirty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國外差旅費</a:t>
                      </a:r>
                      <a:endParaRPr lang="zh-TW" sz="1100" b="1" kern="100" dirty="0">
                        <a:solidFill>
                          <a:schemeClr val="bg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49530" marR="49530" algn="ctr">
                        <a:lnSpc>
                          <a:spcPct val="150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zh-TW" sz="1100" b="1" kern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管理費</a:t>
                      </a:r>
                      <a:endParaRPr lang="zh-TW" sz="1100" b="1" kern="100">
                        <a:solidFill>
                          <a:schemeClr val="bg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49530" marR="49530" algn="ctr">
                        <a:lnSpc>
                          <a:spcPct val="150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zh-TW" sz="1100" b="1" kern="0" dirty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合計</a:t>
                      </a:r>
                      <a:endParaRPr lang="zh-TW" sz="1100" b="1" kern="100" dirty="0">
                        <a:solidFill>
                          <a:schemeClr val="bg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48354679"/>
                  </a:ext>
                </a:extLst>
              </a:tr>
              <a:tr h="590548">
                <a:tc>
                  <a:txBody>
                    <a:bodyPr/>
                    <a:lstStyle/>
                    <a:p>
                      <a:pPr marL="1270" algn="ctr" defTabSz="914400" rtl="0" eaLnBrk="1" latinLnBrk="0" hangingPunct="1">
                        <a:lnSpc>
                          <a:spcPct val="150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zh-TW" altLang="zh-TW" sz="1100" b="1" kern="0" spc="-30" dirty="0" smtClean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研究人力費</a:t>
                      </a:r>
                      <a:endParaRPr lang="zh-TW" sz="1100" b="1" kern="0" spc="-30" dirty="0">
                        <a:solidFill>
                          <a:schemeClr val="bg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 marL="127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zh-TW" sz="1100" b="1" kern="0" spc="-30" dirty="0" smtClean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耗材、物品、圖書及雜項費用暨國外學者來臺費用</a:t>
                      </a:r>
                    </a:p>
                  </a:txBody>
                  <a:tcPr marL="17780" marR="177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50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zh-TW" sz="1100" b="1" kern="0" dirty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參訪差旅費</a:t>
                      </a:r>
                      <a:endParaRPr lang="zh-TW" sz="1100" b="1" kern="100" dirty="0">
                        <a:solidFill>
                          <a:schemeClr val="bg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50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zh-TW" sz="1100" b="1" kern="0" spc="-50" dirty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國際合作出國差旅費</a:t>
                      </a:r>
                      <a:endParaRPr lang="zh-TW" sz="1100" b="1" kern="100" dirty="0">
                        <a:solidFill>
                          <a:schemeClr val="bg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554277806"/>
                  </a:ext>
                </a:extLst>
              </a:tr>
              <a:tr h="859117">
                <a:tc>
                  <a:txBody>
                    <a:bodyPr/>
                    <a:lstStyle/>
                    <a:p>
                      <a:pPr marL="127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kern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kern="100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TW" sz="1100" kern="100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kern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kern="100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kern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kern="100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kern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kern="100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kern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kern="100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kern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kern="100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957436934"/>
                  </a:ext>
                </a:extLst>
              </a:tr>
            </a:tbl>
          </a:graphicData>
        </a:graphic>
      </p:graphicFrame>
      <p:sp>
        <p:nvSpPr>
          <p:cNvPr id="9" name="文字方塊 8"/>
          <p:cNvSpPr txBox="1"/>
          <p:nvPr/>
        </p:nvSpPr>
        <p:spPr>
          <a:xfrm>
            <a:off x="7331103" y="4163064"/>
            <a:ext cx="147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12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單位：新台幣</a:t>
            </a:r>
            <a:r>
              <a:rPr lang="zh-TW" altLang="en-US" sz="1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千</a:t>
            </a:r>
            <a:r>
              <a:rPr lang="zh-TW" altLang="en-US" sz="12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元</a:t>
            </a:r>
            <a:endParaRPr lang="zh-TW" altLang="en-US" sz="12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0" name="文字方塊 9"/>
          <p:cNvSpPr txBox="1"/>
          <p:nvPr/>
        </p:nvSpPr>
        <p:spPr>
          <a:xfrm>
            <a:off x="341044" y="3946350"/>
            <a:ext cx="8461912" cy="497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TW" altLang="en-US" sz="2000">
                <a:latin typeface="微軟正黑體" panose="020B0604030504040204" pitchFamily="34" charset="-120"/>
                <a:ea typeface="微軟正黑體" panose="020B0604030504040204" pitchFamily="34" charset="-120"/>
              </a:rPr>
              <a:t>本期計畫申請補助經費規劃</a:t>
            </a:r>
            <a:endParaRPr lang="zh-TW" altLang="en-US" sz="20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281886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/>
        <p:txBody>
          <a:bodyPr anchor="ctr">
            <a:normAutofit/>
          </a:bodyPr>
          <a:lstStyle/>
          <a:p>
            <a:r>
              <a:rPr lang="zh-TW" altLang="en-US" sz="4400" b="1" dirty="0" smtClean="0"/>
              <a:t>附件</a:t>
            </a:r>
            <a:endParaRPr lang="zh-TW" altLang="en-US" sz="4400" b="1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31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1283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TW" altLang="en-US" dirty="0" smtClean="0"/>
              <a:t>新創公司成立後之目標客</a:t>
            </a:r>
            <a:r>
              <a:rPr lang="zh-TW" altLang="en-US" dirty="0"/>
              <a:t>戶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41045" y="950027"/>
            <a:ext cx="8377881" cy="446973"/>
          </a:xfrm>
        </p:spPr>
        <p:txBody>
          <a:bodyPr>
            <a:noAutofit/>
          </a:bodyPr>
          <a:lstStyle/>
          <a:p>
            <a:pPr marL="0" lvl="1" indent="0" defTabSz="457200">
              <a:spcBef>
                <a:spcPts val="1200"/>
              </a:spcBef>
              <a:spcAft>
                <a:spcPts val="200"/>
              </a:spcAft>
              <a:buNone/>
            </a:pPr>
            <a:r>
              <a:rPr lang="zh-TW" altLang="en-US" sz="2000" b="1" dirty="0"/>
              <a:t>請說明目標客戶及目前洽談</a:t>
            </a:r>
            <a:r>
              <a:rPr lang="zh-TW" altLang="en-US" sz="2000" b="1" dirty="0" smtClean="0"/>
              <a:t>情形</a:t>
            </a:r>
            <a:endParaRPr lang="zh-TW" altLang="en-US" b="1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E31D-E2AB-40D1-8B51-AFA5AFEF393A}" type="slidenum">
              <a:rPr lang="en-US" smtClean="0"/>
              <a:pPr/>
              <a:t>32</a:t>
            </a:fld>
            <a:endParaRPr lang="en-US" dirty="0"/>
          </a:p>
        </p:txBody>
      </p:sp>
      <p:sp>
        <p:nvSpPr>
          <p:cNvPr id="6" name="內容版面配置區 2"/>
          <p:cNvSpPr txBox="1">
            <a:spLocks/>
          </p:cNvSpPr>
          <p:nvPr/>
        </p:nvSpPr>
        <p:spPr>
          <a:xfrm>
            <a:off x="564291" y="1199062"/>
            <a:ext cx="8377881" cy="5041099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Calibri" panose="020F0502020204030204" pitchFamily="34" charset="0"/>
              <a:buNone/>
            </a:pPr>
            <a:endParaRPr lang="zh-TW" altLang="en-US" dirty="0" smtClean="0"/>
          </a:p>
          <a:p>
            <a:pPr marL="0" indent="0">
              <a:buFont typeface="Calibri" panose="020F0502020204030204" pitchFamily="34" charset="0"/>
              <a:buNone/>
            </a:pPr>
            <a:endParaRPr lang="zh-TW" altLang="en-US" dirty="0"/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/>
          </p:nvPr>
        </p:nvGraphicFramePr>
        <p:xfrm>
          <a:off x="432000" y="1440000"/>
          <a:ext cx="8280000" cy="4297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6193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89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42296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303619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33746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TW" altLang="en-US" sz="11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種類</a:t>
                      </a: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TW" altLang="en-US" sz="11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目標客戶</a:t>
                      </a: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1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預計採用之通路型態</a:t>
                      </a:r>
                      <a:endParaRPr lang="en-US" altLang="zh-TW" sz="1100" dirty="0" smtClean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1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（直接銷售</a:t>
                      </a:r>
                      <a:r>
                        <a:rPr lang="en-US" altLang="zh-TW" sz="11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or</a:t>
                      </a:r>
                      <a:r>
                        <a:rPr lang="zh-TW" altLang="en-US" sz="11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總代理）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altLang="zh-TW" sz="11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MOU</a:t>
                      </a:r>
                      <a:r>
                        <a:rPr lang="zh-TW" altLang="en-US" sz="11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或其他協議</a:t>
                      </a: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18160">
                <a:tc rowSpan="3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altLang="zh-TW" sz="11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B2B</a:t>
                      </a: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</a:pPr>
                      <a:endParaRPr lang="zh-TW" altLang="en-US" sz="1100" kern="1200" dirty="0">
                        <a:solidFill>
                          <a:schemeClr val="dk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</a:pPr>
                      <a:endParaRPr lang="zh-TW" altLang="en-US" sz="1100" kern="1200" dirty="0">
                        <a:solidFill>
                          <a:schemeClr val="dk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</a:pPr>
                      <a:endParaRPr lang="zh-TW" altLang="en-US" sz="1100" kern="1200" dirty="0">
                        <a:solidFill>
                          <a:schemeClr val="dk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18160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</a:pPr>
                      <a:endParaRPr lang="zh-TW" altLang="en-US" sz="1100" kern="1200" dirty="0">
                        <a:solidFill>
                          <a:schemeClr val="dk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</a:pPr>
                      <a:endParaRPr lang="zh-TW" altLang="en-US" sz="1100" kern="1200" dirty="0">
                        <a:solidFill>
                          <a:schemeClr val="dk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</a:pPr>
                      <a:endParaRPr lang="zh-TW" altLang="en-US" sz="1100" kern="1200" dirty="0">
                        <a:solidFill>
                          <a:schemeClr val="dk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18160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</a:pPr>
                      <a:endParaRPr lang="zh-TW" altLang="en-US" sz="1100" kern="1200" dirty="0">
                        <a:solidFill>
                          <a:schemeClr val="dk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</a:pPr>
                      <a:endParaRPr lang="zh-TW" altLang="en-US" sz="1100" kern="1200" dirty="0">
                        <a:solidFill>
                          <a:schemeClr val="dk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</a:pPr>
                      <a:endParaRPr lang="zh-TW" altLang="en-US" sz="1100" kern="1200" dirty="0">
                        <a:solidFill>
                          <a:schemeClr val="dk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18160">
                <a:tc rowSpan="3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50000"/>
                        </a:lnSpc>
                      </a:pPr>
                      <a:r>
                        <a:rPr lang="en-US" altLang="zh-TW" sz="11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B2</a:t>
                      </a:r>
                      <a:r>
                        <a:rPr lang="en-US" altLang="zh-TW" sz="1100" kern="1200" dirty="0" smtClean="0">
                          <a:solidFill>
                            <a:schemeClr val="dk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C</a:t>
                      </a:r>
                      <a:endParaRPr lang="zh-TW" altLang="en-US" sz="1100" kern="1200" dirty="0">
                        <a:solidFill>
                          <a:schemeClr val="dk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</a:pPr>
                      <a:endParaRPr lang="zh-TW" altLang="en-US" sz="1100" kern="1200" dirty="0">
                        <a:solidFill>
                          <a:schemeClr val="dk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</a:pPr>
                      <a:endParaRPr lang="zh-TW" altLang="en-US" sz="1100" kern="1200" dirty="0">
                        <a:solidFill>
                          <a:schemeClr val="dk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</a:pPr>
                      <a:endParaRPr lang="zh-TW" altLang="en-US" sz="1100" kern="1200" dirty="0">
                        <a:solidFill>
                          <a:schemeClr val="dk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518160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</a:pPr>
                      <a:endParaRPr lang="zh-TW" altLang="en-US" sz="1100" kern="1200" dirty="0">
                        <a:solidFill>
                          <a:schemeClr val="dk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</a:pPr>
                      <a:endParaRPr lang="zh-TW" altLang="en-US" sz="1100" kern="1200" dirty="0">
                        <a:solidFill>
                          <a:schemeClr val="dk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</a:pPr>
                      <a:endParaRPr lang="zh-TW" altLang="en-US" sz="1100" kern="1200" dirty="0">
                        <a:solidFill>
                          <a:schemeClr val="dk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518160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</a:pPr>
                      <a:endParaRPr lang="zh-TW" altLang="en-US" sz="1100" kern="1200" dirty="0">
                        <a:solidFill>
                          <a:schemeClr val="dk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</a:pPr>
                      <a:endParaRPr lang="zh-TW" altLang="en-US" sz="1100" kern="1200" dirty="0">
                        <a:solidFill>
                          <a:schemeClr val="dk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</a:pPr>
                      <a:endParaRPr lang="zh-TW" altLang="en-US" sz="1100" kern="1200" dirty="0">
                        <a:solidFill>
                          <a:schemeClr val="dk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51816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50000"/>
                        </a:lnSpc>
                      </a:pPr>
                      <a:r>
                        <a:rPr lang="zh-TW" altLang="en-US" sz="1100" kern="1200" dirty="0" smtClean="0">
                          <a:solidFill>
                            <a:schemeClr val="dk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技術授權</a:t>
                      </a:r>
                      <a:endParaRPr lang="en-US" altLang="zh-TW" sz="1100" kern="1200" dirty="0" smtClean="0">
                        <a:solidFill>
                          <a:schemeClr val="dk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  <a:p>
                      <a:pPr marL="0" algn="ctr" defTabSz="914400" rtl="0" eaLnBrk="1" latinLnBrk="0" hangingPunct="1">
                        <a:lnSpc>
                          <a:spcPct val="150000"/>
                        </a:lnSpc>
                      </a:pPr>
                      <a:r>
                        <a:rPr lang="zh-TW" altLang="en-US" sz="1100" kern="1200" dirty="0" smtClean="0">
                          <a:solidFill>
                            <a:schemeClr val="dk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（取得授權金）</a:t>
                      </a:r>
                      <a:endParaRPr lang="zh-TW" altLang="en-US" sz="1100" kern="1200" dirty="0">
                        <a:solidFill>
                          <a:schemeClr val="dk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</a:pPr>
                      <a:endParaRPr lang="zh-TW" altLang="en-US" sz="1100" kern="1200" dirty="0">
                        <a:solidFill>
                          <a:schemeClr val="dk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</a:pPr>
                      <a:endParaRPr lang="zh-TW" altLang="en-US" sz="1100" kern="1200" dirty="0">
                        <a:solidFill>
                          <a:schemeClr val="dk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</a:pPr>
                      <a:endParaRPr lang="zh-TW" altLang="en-US" sz="1100" kern="1200" dirty="0">
                        <a:solidFill>
                          <a:schemeClr val="dk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7" name="內容版面配置區 2"/>
          <p:cNvSpPr txBox="1">
            <a:spLocks/>
          </p:cNvSpPr>
          <p:nvPr/>
        </p:nvSpPr>
        <p:spPr>
          <a:xfrm>
            <a:off x="341045" y="5753100"/>
            <a:ext cx="8377881" cy="48706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defTabSz="457200">
              <a:spcBef>
                <a:spcPts val="1200"/>
              </a:spcBef>
              <a:spcAft>
                <a:spcPts val="200"/>
              </a:spcAft>
              <a:buFont typeface="Arial" panose="020B0604020202020204" pitchFamily="34" charset="0"/>
              <a:buNone/>
            </a:pPr>
            <a:r>
              <a:rPr lang="zh-TW" altLang="en-US" sz="2000" b="1" dirty="0" smtClean="0"/>
              <a:t>目前該技術或產品之營運模式與價格分析</a:t>
            </a:r>
            <a:endParaRPr lang="en-US" altLang="zh-TW" sz="2000" b="1" dirty="0" smtClean="0"/>
          </a:p>
          <a:p>
            <a:pPr>
              <a:buFont typeface="Wingdings" panose="05000000000000000000" pitchFamily="2" charset="2"/>
              <a:buChar char="ü"/>
            </a:pPr>
            <a:endParaRPr lang="zh-TW" altLang="en-US" b="1" dirty="0"/>
          </a:p>
        </p:txBody>
      </p:sp>
    </p:spTree>
    <p:extLst>
      <p:ext uri="{BB962C8B-B14F-4D97-AF65-F5344CB8AC3E}">
        <p14:creationId xmlns:p14="http://schemas.microsoft.com/office/powerpoint/2010/main" val="2660808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TW" altLang="en-US" dirty="0"/>
              <a:t>主要客戶目標接觸</a:t>
            </a:r>
            <a:r>
              <a:rPr lang="zh-TW" altLang="en-US" dirty="0" smtClean="0"/>
              <a:t>情形</a:t>
            </a:r>
            <a:r>
              <a:rPr lang="zh-TW" altLang="en-US" sz="2200" dirty="0" smtClean="0">
                <a:solidFill>
                  <a:schemeClr val="bg1">
                    <a:lumMod val="50000"/>
                  </a:schemeClr>
                </a:solidFill>
              </a:rPr>
              <a:t>（生技</a:t>
            </a:r>
            <a:r>
              <a:rPr lang="zh-TW" altLang="en-US" sz="2200" dirty="0">
                <a:solidFill>
                  <a:schemeClr val="bg1">
                    <a:lumMod val="50000"/>
                  </a:schemeClr>
                </a:solidFill>
              </a:rPr>
              <a:t>醫藥類自</a:t>
            </a:r>
            <a:r>
              <a:rPr lang="zh-TW" altLang="en-US" sz="2200" dirty="0" smtClean="0">
                <a:solidFill>
                  <a:schemeClr val="bg1">
                    <a:lumMod val="50000"/>
                  </a:schemeClr>
                </a:solidFill>
              </a:rPr>
              <a:t>評選填）</a:t>
            </a:r>
            <a:endParaRPr lang="zh-TW" altLang="en-US" sz="22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E31D-E2AB-40D1-8B51-AFA5AFEF393A}" type="slidenum">
              <a:rPr lang="en-US" smtClean="0"/>
              <a:pPr/>
              <a:t>33</a:t>
            </a:fld>
            <a:endParaRPr lang="en-US" dirty="0"/>
          </a:p>
        </p:txBody>
      </p:sp>
      <p:sp>
        <p:nvSpPr>
          <p:cNvPr id="3" name="矩形 2"/>
          <p:cNvSpPr/>
          <p:nvPr/>
        </p:nvSpPr>
        <p:spPr>
          <a:xfrm>
            <a:off x="341045" y="1001026"/>
            <a:ext cx="500579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2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銷售業務洽談彙總表</a:t>
            </a:r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0975078"/>
              </p:ext>
            </p:extLst>
          </p:nvPr>
        </p:nvGraphicFramePr>
        <p:xfrm>
          <a:off x="432000" y="1440000"/>
          <a:ext cx="8279999" cy="434640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50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2255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83669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59189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59189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591890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505929">
                <a:tc gridSpan="2">
                  <a:txBody>
                    <a:bodyPr/>
                    <a:lstStyle/>
                    <a:p>
                      <a:pPr algn="ctr"/>
                      <a:r>
                        <a:rPr lang="zh-TW" altLang="en-US" sz="12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客戶名稱</a:t>
                      </a:r>
                      <a:endParaRPr lang="zh-TW" altLang="en-US" sz="1200" b="1" dirty="0">
                        <a:solidFill>
                          <a:schemeClr val="bg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12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預計銷售金額（千元）</a:t>
                      </a:r>
                      <a:endParaRPr lang="zh-TW" altLang="en-US" sz="1200" b="1" dirty="0">
                        <a:solidFill>
                          <a:schemeClr val="bg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TW" altLang="en-US" sz="11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洽談日期</a:t>
                      </a:r>
                      <a:endParaRPr lang="zh-TW" altLang="en-US" sz="1100" b="1" dirty="0">
                        <a:solidFill>
                          <a:schemeClr val="bg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TW" altLang="en-US" sz="11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洽談內容</a:t>
                      </a:r>
                      <a:endParaRPr lang="zh-TW" altLang="en-US" sz="1100" b="1" dirty="0">
                        <a:solidFill>
                          <a:schemeClr val="bg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TW" altLang="en-US" sz="11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後續追蹤事項</a:t>
                      </a:r>
                      <a:endParaRPr lang="zh-TW" altLang="en-US" sz="1100" b="1" dirty="0">
                        <a:solidFill>
                          <a:schemeClr val="bg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51460">
                <a:tc rowSpan="3">
                  <a:txBody>
                    <a:bodyPr/>
                    <a:lstStyle/>
                    <a:p>
                      <a:r>
                        <a:rPr lang="en-US" altLang="zh-TW" sz="11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01</a:t>
                      </a:r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3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TW" altLang="zh-TW" sz="1100" b="0" kern="100" dirty="0" smtClean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68580" marR="68580" marT="34290" marB="3429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zh-TW" altLang="en-US" sz="11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第一次：</a:t>
                      </a:r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51460">
                <a:tc vMerge="1">
                  <a:txBody>
                    <a:bodyPr/>
                    <a:lstStyle/>
                    <a:p>
                      <a:endParaRPr lang="zh-TW" altLang="en-US" sz="16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TW" altLang="en-US" sz="16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TW" altLang="en-US" sz="16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zh-TW" altLang="en-US" sz="11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第二次：</a:t>
                      </a:r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51460">
                <a:tc vMerge="1">
                  <a:txBody>
                    <a:bodyPr/>
                    <a:lstStyle/>
                    <a:p>
                      <a:endParaRPr lang="zh-TW" altLang="en-US" sz="16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TW" altLang="en-US" sz="16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TW" altLang="en-US" sz="16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zh-TW" altLang="en-US" sz="11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第三次：</a:t>
                      </a:r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51460">
                <a:tc rowSpan="3">
                  <a:txBody>
                    <a:bodyPr/>
                    <a:lstStyle/>
                    <a:p>
                      <a:r>
                        <a:rPr lang="en-US" altLang="zh-TW" sz="11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02</a:t>
                      </a:r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zh-TW" altLang="en-US" sz="11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第一次：</a:t>
                      </a:r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51460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zh-TW" altLang="en-US" sz="11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第二次：</a:t>
                      </a:r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51460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zh-TW" altLang="en-US" sz="11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第三次：</a:t>
                      </a:r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1460">
                <a:tc rowSpan="3">
                  <a:txBody>
                    <a:bodyPr/>
                    <a:lstStyle/>
                    <a:p>
                      <a:r>
                        <a:rPr lang="en-US" altLang="zh-TW" sz="11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03</a:t>
                      </a:r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zh-TW" altLang="en-US" sz="11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第一次：</a:t>
                      </a:r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zh-TW" altLang="en-US" sz="1100" b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51460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zh-TW" altLang="en-US" sz="11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第二次：</a:t>
                      </a:r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zh-TW" altLang="en-US" sz="1100" b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251460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zh-TW" altLang="en-US" sz="11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第三次：</a:t>
                      </a:r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zh-TW" altLang="en-US" sz="1100" b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251460">
                <a:tc rowSpan="3">
                  <a:txBody>
                    <a:bodyPr/>
                    <a:lstStyle/>
                    <a:p>
                      <a:r>
                        <a:rPr lang="en-US" altLang="zh-TW" sz="1100" b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04</a:t>
                      </a:r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3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zh-TW" altLang="en-US" sz="11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第一次：</a:t>
                      </a:r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251460">
                <a:tc vMerge="1">
                  <a:txBody>
                    <a:bodyPr/>
                    <a:lstStyle/>
                    <a:p>
                      <a:endParaRPr lang="zh-TW" altLang="en-US" sz="12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TW" altLang="en-US" sz="12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TW" altLang="en-US" sz="12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zh-TW" altLang="en-US" sz="11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第二次：</a:t>
                      </a:r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251460">
                <a:tc vMerge="1">
                  <a:txBody>
                    <a:bodyPr/>
                    <a:lstStyle/>
                    <a:p>
                      <a:endParaRPr lang="zh-TW" altLang="en-US" sz="12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TW" altLang="en-US" sz="12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TW" altLang="en-US" sz="12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zh-TW" altLang="en-US" sz="11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第三次：</a:t>
                      </a:r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42750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TW" altLang="en-US" dirty="0"/>
              <a:t>銷售策略及</a:t>
            </a:r>
            <a:r>
              <a:rPr lang="zh-TW" altLang="en-US" dirty="0" smtClean="0"/>
              <a:t>規劃</a:t>
            </a:r>
            <a:r>
              <a:rPr lang="zh-TW" altLang="en-US" sz="2200" dirty="0" smtClean="0">
                <a:solidFill>
                  <a:schemeClr val="bg1">
                    <a:lumMod val="50000"/>
                  </a:schemeClr>
                </a:solidFill>
              </a:rPr>
              <a:t>（生技</a:t>
            </a:r>
            <a:r>
              <a:rPr lang="zh-TW" altLang="en-US" sz="2200" dirty="0">
                <a:solidFill>
                  <a:schemeClr val="bg1">
                    <a:lumMod val="50000"/>
                  </a:schemeClr>
                </a:solidFill>
              </a:rPr>
              <a:t>醫藥類自</a:t>
            </a:r>
            <a:r>
              <a:rPr lang="zh-TW" altLang="en-US" sz="2200" dirty="0" smtClean="0">
                <a:solidFill>
                  <a:schemeClr val="bg1">
                    <a:lumMod val="50000"/>
                  </a:schemeClr>
                </a:solidFill>
              </a:rPr>
              <a:t>評選填）</a:t>
            </a:r>
            <a:endParaRPr lang="zh-TW" altLang="en-US" sz="22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E31D-E2AB-40D1-8B51-AFA5AFEF393A}" type="slidenum">
              <a:rPr lang="en-US" smtClean="0"/>
              <a:pPr/>
              <a:t>34</a:t>
            </a:fld>
            <a:endParaRPr lang="en-US" dirty="0"/>
          </a:p>
        </p:txBody>
      </p:sp>
      <p:sp>
        <p:nvSpPr>
          <p:cNvPr id="3" name="矩形 2"/>
          <p:cNvSpPr/>
          <p:nvPr/>
        </p:nvSpPr>
        <p:spPr>
          <a:xfrm>
            <a:off x="341045" y="1001026"/>
            <a:ext cx="500579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2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預估計畫結束後二年之銷售量值表</a:t>
            </a: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4394542"/>
              </p:ext>
            </p:extLst>
          </p:nvPr>
        </p:nvGraphicFramePr>
        <p:xfrm>
          <a:off x="432000" y="1439999"/>
          <a:ext cx="8279997" cy="35917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81978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8000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808590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  <a:gridCol w="80859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80859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80859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808590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808590">
                  <a:extLst>
                    <a:ext uri="{9D8B030D-6E8A-4147-A177-3AD203B41FA5}">
                      <a16:colId xmlns:a16="http://schemas.microsoft.com/office/drawing/2014/main" xmlns="" val="20008"/>
                    </a:ext>
                  </a:extLst>
                </a:gridCol>
                <a:gridCol w="808590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</a:tblGrid>
              <a:tr h="617056">
                <a:tc rowSpan="3">
                  <a:txBody>
                    <a:bodyPr/>
                    <a:lstStyle/>
                    <a:p>
                      <a:pPr marR="95885" algn="ctr"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      </a:t>
                      </a:r>
                      <a:endParaRPr lang="en-US" sz="1100" kern="100" dirty="0" smtClean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marR="95885" algn="ctr">
                        <a:spcAft>
                          <a:spcPts val="0"/>
                        </a:spcAft>
                      </a:pPr>
                      <a:endParaRPr lang="en-US" altLang="zh-TW" sz="1100" kern="100" dirty="0" smtClean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marR="95885" algn="l">
                        <a:spcAft>
                          <a:spcPts val="0"/>
                        </a:spcAft>
                      </a:pPr>
                      <a:r>
                        <a:rPr lang="zh-TW" altLang="en-US" sz="11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　　　　　　　</a:t>
                      </a:r>
                      <a:r>
                        <a:rPr lang="zh-TW" sz="11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年度</a:t>
                      </a:r>
                      <a:r>
                        <a:rPr lang="zh-TW" altLang="en-US" sz="11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 </a:t>
                      </a:r>
                      <a:endParaRPr lang="en-US" altLang="zh-TW" sz="1100" kern="100" dirty="0" smtClean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TW" altLang="en-US" sz="11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　銷售</a:t>
                      </a:r>
                      <a:r>
                        <a:rPr lang="en-US" sz="11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 </a:t>
                      </a: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TW" altLang="en-US" sz="11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  <a:r>
                        <a:rPr lang="zh-TW" altLang="en-US" sz="11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  <a:r>
                        <a:rPr lang="zh-TW" sz="11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量</a:t>
                      </a:r>
                      <a:r>
                        <a:rPr lang="zh-TW" sz="11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值</a:t>
                      </a:r>
                      <a:r>
                        <a:rPr lang="en-US" sz="11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 </a:t>
                      </a: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algn="ctr">
                        <a:spcBef>
                          <a:spcPts val="240"/>
                        </a:spcBef>
                        <a:spcAft>
                          <a:spcPts val="0"/>
                        </a:spcAft>
                      </a:pPr>
                      <a:endParaRPr lang="en-US" altLang="zh-TW" sz="1100" kern="100" dirty="0" smtClean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algn="ctr">
                        <a:spcBef>
                          <a:spcPts val="240"/>
                        </a:spcBef>
                        <a:spcAft>
                          <a:spcPts val="0"/>
                        </a:spcAft>
                      </a:pPr>
                      <a:endParaRPr lang="en-US" altLang="zh-TW" sz="1100" kern="100" dirty="0" smtClean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algn="l">
                        <a:spcBef>
                          <a:spcPts val="240"/>
                        </a:spcBef>
                        <a:spcAft>
                          <a:spcPts val="0"/>
                        </a:spcAft>
                      </a:pPr>
                      <a:r>
                        <a:rPr lang="zh-TW" altLang="en-US" sz="11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　</a:t>
                      </a:r>
                      <a:r>
                        <a:rPr lang="zh-TW" sz="11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主要</a:t>
                      </a: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TW" altLang="en-US" sz="11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　</a:t>
                      </a:r>
                      <a:r>
                        <a:rPr lang="zh-TW" sz="11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商品</a:t>
                      </a:r>
                      <a:r>
                        <a:rPr lang="en-US" sz="11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     </a:t>
                      </a: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  <a:noFill/>
                  </a:tcPr>
                </a:tc>
                <a:tc gridSpan="4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100" b="1" kern="100" dirty="0" smtClean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計畫結束後第一年</a:t>
                      </a:r>
                      <a:endParaRPr lang="en-US" altLang="zh-TW" sz="1100" b="1" kern="100" dirty="0" smtClean="0">
                        <a:solidFill>
                          <a:schemeClr val="bg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100" b="1" kern="0" spc="-100" dirty="0" smtClean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（</a:t>
                      </a:r>
                      <a:r>
                        <a:rPr lang="en-US" altLang="zh-TW" sz="11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○</a:t>
                      </a:r>
                      <a:r>
                        <a:rPr lang="zh-TW" altLang="zh-TW" sz="1100" b="1" kern="0" spc="-100" dirty="0" smtClean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年</a:t>
                      </a:r>
                      <a:r>
                        <a:rPr lang="en-US" altLang="zh-TW" sz="11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○</a:t>
                      </a:r>
                      <a:r>
                        <a:rPr lang="zh-TW" altLang="zh-TW" sz="1100" b="1" kern="0" spc="-100" dirty="0" smtClean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月</a:t>
                      </a:r>
                      <a:r>
                        <a:rPr lang="en-US" altLang="zh-TW" sz="11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○</a:t>
                      </a:r>
                      <a:r>
                        <a:rPr lang="zh-TW" altLang="en-US" sz="11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日</a:t>
                      </a:r>
                      <a:r>
                        <a:rPr lang="zh-TW" altLang="zh-TW" sz="1100" b="1" kern="0" spc="-100" dirty="0" smtClean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～</a:t>
                      </a:r>
                      <a:r>
                        <a:rPr lang="en-US" altLang="zh-TW" sz="11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○</a:t>
                      </a:r>
                      <a:r>
                        <a:rPr lang="zh-TW" altLang="zh-TW" sz="1100" b="1" kern="0" spc="-100" dirty="0" smtClean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年</a:t>
                      </a:r>
                      <a:r>
                        <a:rPr lang="en-US" altLang="zh-TW" sz="11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○</a:t>
                      </a:r>
                      <a:r>
                        <a:rPr lang="zh-TW" altLang="zh-TW" sz="1100" b="1" kern="0" spc="-100" dirty="0" smtClean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月</a:t>
                      </a:r>
                      <a:r>
                        <a:rPr lang="en-US" altLang="zh-TW" sz="11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○</a:t>
                      </a:r>
                      <a:r>
                        <a:rPr lang="zh-TW" altLang="en-US" sz="11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日</a:t>
                      </a:r>
                      <a:r>
                        <a:rPr lang="zh-TW" altLang="en-US" sz="1100" b="1" kern="0" spc="-100" dirty="0" smtClean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）</a:t>
                      </a:r>
                      <a:endParaRPr lang="zh-TW" altLang="zh-TW" sz="1100" b="1" kern="100" dirty="0" smtClean="0">
                        <a:solidFill>
                          <a:schemeClr val="bg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3335" marR="133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100" b="1" kern="100" dirty="0" smtClean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計畫結束後第二年</a:t>
                      </a:r>
                      <a:endParaRPr lang="en-US" altLang="zh-TW" sz="1100" b="1" kern="100" dirty="0" smtClean="0">
                        <a:solidFill>
                          <a:schemeClr val="bg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100" b="1" kern="0" spc="-100" dirty="0" smtClean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（</a:t>
                      </a:r>
                      <a:r>
                        <a:rPr lang="en-US" altLang="zh-TW" sz="11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○</a:t>
                      </a:r>
                      <a:r>
                        <a:rPr lang="zh-TW" altLang="zh-TW" sz="1100" b="1" kern="0" spc="-100" dirty="0" smtClean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年</a:t>
                      </a:r>
                      <a:r>
                        <a:rPr lang="en-US" altLang="zh-TW" sz="11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○</a:t>
                      </a:r>
                      <a:r>
                        <a:rPr lang="zh-TW" altLang="zh-TW" sz="1100" b="1" kern="0" spc="-100" dirty="0" smtClean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月</a:t>
                      </a:r>
                      <a:r>
                        <a:rPr lang="en-US" altLang="zh-TW" sz="11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○</a:t>
                      </a:r>
                      <a:r>
                        <a:rPr lang="zh-TW" altLang="en-US" sz="11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日</a:t>
                      </a:r>
                      <a:r>
                        <a:rPr lang="zh-TW" altLang="zh-TW" sz="1100" b="1" kern="0" spc="-100" dirty="0" smtClean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～</a:t>
                      </a:r>
                      <a:r>
                        <a:rPr lang="en-US" altLang="zh-TW" sz="11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○</a:t>
                      </a:r>
                      <a:r>
                        <a:rPr lang="zh-TW" altLang="zh-TW" sz="1100" b="1" kern="0" spc="-100" dirty="0" smtClean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年</a:t>
                      </a:r>
                      <a:r>
                        <a:rPr lang="en-US" altLang="zh-TW" sz="11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○</a:t>
                      </a:r>
                      <a:r>
                        <a:rPr lang="zh-TW" altLang="zh-TW" sz="1100" b="1" kern="0" spc="-100" dirty="0" smtClean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月</a:t>
                      </a:r>
                      <a:r>
                        <a:rPr lang="en-US" altLang="zh-TW" sz="11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○</a:t>
                      </a:r>
                      <a:r>
                        <a:rPr lang="zh-TW" altLang="en-US" sz="11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日</a:t>
                      </a:r>
                      <a:r>
                        <a:rPr lang="zh-TW" altLang="en-US" sz="1100" b="1" kern="0" spc="-100" dirty="0" smtClean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）</a:t>
                      </a:r>
                      <a:endParaRPr lang="zh-TW" altLang="zh-TW" sz="1100" b="1" kern="100" dirty="0" smtClean="0">
                        <a:solidFill>
                          <a:schemeClr val="bg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3335" marR="133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17056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altLang="en-US" sz="11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內銷</a:t>
                      </a: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TW" sz="12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altLang="en-US" sz="11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外銷</a:t>
                      </a: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TW" sz="12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altLang="en-US" sz="11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內銷</a:t>
                      </a: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TW" sz="12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altLang="en-US" sz="11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外銷</a:t>
                      </a: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TW" sz="12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617056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altLang="en-US" sz="11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銷量</a:t>
                      </a: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altLang="en-US" sz="11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銷售額</a:t>
                      </a: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altLang="en-US" sz="11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銷量</a:t>
                      </a: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altLang="en-US" sz="11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銷售額</a:t>
                      </a: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altLang="en-US" sz="11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銷量</a:t>
                      </a: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altLang="en-US" sz="11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銷售額</a:t>
                      </a: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altLang="en-US" sz="11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銷量</a:t>
                      </a: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altLang="en-US" sz="11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銷售額</a:t>
                      </a: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513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3513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kern="1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kern="1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kern="1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43513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kern="1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kern="1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kern="1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43513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TW" sz="11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合</a:t>
                      </a:r>
                      <a:r>
                        <a:rPr lang="en-US" sz="11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                </a:t>
                      </a:r>
                      <a:r>
                        <a:rPr lang="zh-TW" sz="11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計</a:t>
                      </a:r>
                    </a:p>
                  </a:txBody>
                  <a:tcPr marL="13335" marR="133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  <p:sp>
        <p:nvSpPr>
          <p:cNvPr id="7" name="Line 1"/>
          <p:cNvSpPr>
            <a:spLocks noChangeShapeType="1"/>
          </p:cNvSpPr>
          <p:nvPr/>
        </p:nvSpPr>
        <p:spPr bwMode="auto">
          <a:xfrm>
            <a:off x="440140" y="2634608"/>
            <a:ext cx="1811648" cy="637327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TW" altLang="en-US" sz="1350"/>
          </a:p>
        </p:txBody>
      </p:sp>
      <p:sp>
        <p:nvSpPr>
          <p:cNvPr id="8" name="文字方塊 7"/>
          <p:cNvSpPr txBox="1"/>
          <p:nvPr/>
        </p:nvSpPr>
        <p:spPr>
          <a:xfrm>
            <a:off x="7390662" y="1124137"/>
            <a:ext cx="133764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12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單位：</a:t>
            </a:r>
            <a:endParaRPr lang="zh-TW" altLang="en-US" sz="12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564238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TW" altLang="en-US" dirty="0"/>
              <a:t>生產策略及</a:t>
            </a:r>
            <a:r>
              <a:rPr lang="zh-TW" altLang="en-US" dirty="0" smtClean="0"/>
              <a:t>規劃</a:t>
            </a:r>
            <a:endParaRPr lang="zh-TW" altLang="en-US" sz="22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E31D-E2AB-40D1-8B51-AFA5AFEF393A}" type="slidenum">
              <a:rPr lang="en-US" smtClean="0"/>
              <a:pPr/>
              <a:t>35</a:t>
            </a:fld>
            <a:endParaRPr lang="en-US" dirty="0"/>
          </a:p>
        </p:txBody>
      </p:sp>
      <p:sp>
        <p:nvSpPr>
          <p:cNvPr id="3" name="矩形 2"/>
          <p:cNvSpPr/>
          <p:nvPr/>
        </p:nvSpPr>
        <p:spPr>
          <a:xfrm>
            <a:off x="341045" y="1001026"/>
            <a:ext cx="839862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2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請說明產品係以自製、外包或授權生產等</a:t>
            </a:r>
            <a:r>
              <a:rPr lang="en-US" altLang="zh-TW" sz="2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…</a:t>
            </a:r>
          </a:p>
        </p:txBody>
      </p:sp>
      <p:sp>
        <p:nvSpPr>
          <p:cNvPr id="8" name="矩形 7"/>
          <p:cNvSpPr/>
          <p:nvPr/>
        </p:nvSpPr>
        <p:spPr>
          <a:xfrm>
            <a:off x="341045" y="2968689"/>
            <a:ext cx="839862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2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預估計畫結束後二年</a:t>
            </a:r>
            <a:r>
              <a:rPr lang="zh-TW" altLang="en-US" sz="2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之生產量</a:t>
            </a:r>
            <a:r>
              <a:rPr lang="zh-TW" altLang="en-US" sz="2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值</a:t>
            </a:r>
            <a:r>
              <a:rPr lang="zh-TW" altLang="en-US" sz="2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表</a:t>
            </a:r>
            <a:r>
              <a:rPr lang="zh-TW" altLang="en-US" sz="1600" b="1" dirty="0" smtClean="0">
                <a:solidFill>
                  <a:schemeClr val="bg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（生技</a:t>
            </a:r>
            <a:r>
              <a:rPr lang="zh-TW" altLang="en-US" sz="1600" b="1" dirty="0">
                <a:solidFill>
                  <a:schemeClr val="bg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醫藥類可選擇免填此</a:t>
            </a:r>
            <a:r>
              <a:rPr lang="zh-TW" altLang="en-US" sz="1600" b="1" dirty="0" smtClean="0">
                <a:solidFill>
                  <a:schemeClr val="bg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表）</a:t>
            </a:r>
            <a:endParaRPr lang="en-US" altLang="zh-TW" sz="2000" b="1" dirty="0">
              <a:solidFill>
                <a:schemeClr val="bg1">
                  <a:lumMod val="50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aphicFrame>
        <p:nvGraphicFramePr>
          <p:cNvPr id="9" name="表格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2958524"/>
              </p:ext>
            </p:extLst>
          </p:nvPr>
        </p:nvGraphicFramePr>
        <p:xfrm>
          <a:off x="432000" y="3429000"/>
          <a:ext cx="8280000" cy="259341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25090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00484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004849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004849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04849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004849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1004849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</a:tblGrid>
              <a:tr h="612140">
                <a:tc rowSpan="2">
                  <a:txBody>
                    <a:bodyPr/>
                    <a:lstStyle/>
                    <a:p>
                      <a:pPr marR="95885" algn="r"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    </a:t>
                      </a:r>
                      <a:endParaRPr lang="en-US" sz="1100" kern="100" dirty="0" smtClean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marR="95885" algn="l">
                        <a:spcAft>
                          <a:spcPts val="0"/>
                        </a:spcAft>
                      </a:pPr>
                      <a:r>
                        <a:rPr lang="zh-TW" altLang="en-US" sz="11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　　　　　　　　　</a:t>
                      </a:r>
                      <a:r>
                        <a:rPr lang="zh-TW" sz="11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年度</a:t>
                      </a: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zh-TW" altLang="en-US" sz="11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  <a:r>
                        <a:rPr lang="zh-TW" altLang="en-US" sz="11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  <a:r>
                        <a:rPr lang="zh-TW" sz="11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生產</a:t>
                      </a:r>
                      <a:endParaRPr lang="en-US" altLang="zh-TW" sz="1100" kern="100" dirty="0" smtClean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zh-TW" altLang="en-US" sz="11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　</a:t>
                      </a:r>
                      <a:r>
                        <a:rPr lang="zh-TW" sz="11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量</a:t>
                      </a:r>
                      <a:r>
                        <a:rPr lang="zh-TW" sz="11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值</a:t>
                      </a:r>
                      <a:r>
                        <a:rPr lang="en-US" sz="11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 </a:t>
                      </a: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>
                        <a:spcBef>
                          <a:spcPts val="240"/>
                        </a:spcBef>
                        <a:spcAft>
                          <a:spcPts val="0"/>
                        </a:spcAft>
                      </a:pPr>
                      <a:endParaRPr lang="en-US" altLang="zh-TW" sz="1100" kern="100" dirty="0" smtClean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>
                        <a:spcBef>
                          <a:spcPts val="240"/>
                        </a:spcBef>
                        <a:spcAft>
                          <a:spcPts val="0"/>
                        </a:spcAft>
                      </a:pPr>
                      <a:r>
                        <a:rPr lang="zh-TW" altLang="en-US" sz="11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  <a:r>
                        <a:rPr lang="zh-TW" sz="11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主要</a:t>
                      </a: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zh-TW" altLang="en-US" sz="11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  <a:r>
                        <a:rPr lang="zh-TW" sz="11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商品</a:t>
                      </a:r>
                      <a:r>
                        <a:rPr lang="en-US" sz="11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     </a:t>
                      </a: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100" b="1" kern="100" dirty="0" smtClean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計畫結束後第一年</a:t>
                      </a:r>
                      <a:endParaRPr lang="en-US" altLang="zh-TW" sz="1100" b="1" kern="100" dirty="0" smtClean="0">
                        <a:solidFill>
                          <a:schemeClr val="bg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100" b="1" kern="0" spc="-100" dirty="0" smtClean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（</a:t>
                      </a:r>
                      <a:r>
                        <a:rPr lang="en-US" altLang="zh-TW" sz="11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○</a:t>
                      </a:r>
                      <a:r>
                        <a:rPr lang="zh-TW" altLang="zh-TW" sz="1100" b="1" kern="0" spc="-100" dirty="0" smtClean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年</a:t>
                      </a:r>
                      <a:r>
                        <a:rPr lang="en-US" altLang="zh-TW" sz="11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○</a:t>
                      </a:r>
                      <a:r>
                        <a:rPr lang="zh-TW" altLang="zh-TW" sz="1100" b="1" kern="0" spc="-100" dirty="0" smtClean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月</a:t>
                      </a:r>
                      <a:r>
                        <a:rPr lang="en-US" altLang="zh-TW" sz="11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○</a:t>
                      </a:r>
                      <a:r>
                        <a:rPr lang="zh-TW" altLang="en-US" sz="11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日</a:t>
                      </a:r>
                      <a:r>
                        <a:rPr lang="zh-TW" altLang="zh-TW" sz="1100" b="1" kern="0" spc="-100" dirty="0" smtClean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～</a:t>
                      </a:r>
                      <a:r>
                        <a:rPr lang="en-US" altLang="zh-TW" sz="11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○</a:t>
                      </a:r>
                      <a:r>
                        <a:rPr lang="zh-TW" altLang="zh-TW" sz="1100" b="1" kern="0" spc="-100" dirty="0" smtClean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年</a:t>
                      </a:r>
                      <a:r>
                        <a:rPr lang="en-US" altLang="zh-TW" sz="11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○</a:t>
                      </a:r>
                      <a:r>
                        <a:rPr lang="zh-TW" altLang="zh-TW" sz="1100" b="1" kern="0" spc="-100" dirty="0" smtClean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月</a:t>
                      </a:r>
                      <a:r>
                        <a:rPr lang="en-US" altLang="zh-TW" sz="11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○</a:t>
                      </a:r>
                      <a:r>
                        <a:rPr lang="zh-TW" altLang="en-US" sz="11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日</a:t>
                      </a:r>
                      <a:r>
                        <a:rPr lang="zh-TW" altLang="en-US" sz="1100" b="1" kern="0" spc="-100" dirty="0" smtClean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）</a:t>
                      </a:r>
                      <a:endParaRPr lang="zh-TW" altLang="zh-TW" sz="1100" b="1" kern="100" dirty="0" smtClean="0">
                        <a:solidFill>
                          <a:schemeClr val="bg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3335" marR="133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100" b="1" kern="100" dirty="0" smtClean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計畫結束後第二年</a:t>
                      </a:r>
                      <a:endParaRPr lang="en-US" altLang="zh-TW" sz="1100" b="1" kern="100" dirty="0" smtClean="0">
                        <a:solidFill>
                          <a:schemeClr val="bg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100" b="1" kern="0" spc="-100" dirty="0" smtClean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（</a:t>
                      </a:r>
                      <a:r>
                        <a:rPr lang="en-US" altLang="zh-TW" sz="11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○</a:t>
                      </a:r>
                      <a:r>
                        <a:rPr lang="zh-TW" altLang="zh-TW" sz="1100" b="1" kern="0" spc="-100" dirty="0" smtClean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年</a:t>
                      </a:r>
                      <a:r>
                        <a:rPr lang="en-US" altLang="zh-TW" sz="11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○</a:t>
                      </a:r>
                      <a:r>
                        <a:rPr lang="zh-TW" altLang="zh-TW" sz="1100" b="1" kern="0" spc="-100" dirty="0" smtClean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月</a:t>
                      </a:r>
                      <a:r>
                        <a:rPr lang="en-US" altLang="zh-TW" sz="11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○</a:t>
                      </a:r>
                      <a:r>
                        <a:rPr lang="zh-TW" altLang="en-US" sz="11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日</a:t>
                      </a:r>
                      <a:r>
                        <a:rPr lang="zh-TW" altLang="zh-TW" sz="1100" b="1" kern="0" spc="-100" dirty="0" smtClean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～</a:t>
                      </a:r>
                      <a:r>
                        <a:rPr lang="en-US" altLang="zh-TW" sz="11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○</a:t>
                      </a:r>
                      <a:r>
                        <a:rPr lang="zh-TW" altLang="zh-TW" sz="1100" b="1" kern="0" spc="-100" dirty="0" smtClean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年</a:t>
                      </a:r>
                      <a:r>
                        <a:rPr lang="en-US" altLang="zh-TW" sz="11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○</a:t>
                      </a:r>
                      <a:r>
                        <a:rPr lang="zh-TW" altLang="zh-TW" sz="1100" b="1" kern="0" spc="-100" dirty="0" smtClean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月</a:t>
                      </a:r>
                      <a:r>
                        <a:rPr lang="en-US" altLang="zh-TW" sz="11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○</a:t>
                      </a:r>
                      <a:r>
                        <a:rPr lang="zh-TW" altLang="en-US" sz="11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日</a:t>
                      </a:r>
                      <a:r>
                        <a:rPr lang="zh-TW" altLang="en-US" sz="1100" b="1" kern="0" spc="-100" dirty="0" smtClean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）</a:t>
                      </a:r>
                      <a:endParaRPr lang="zh-TW" altLang="zh-TW" sz="1100" b="1" kern="100" dirty="0" smtClean="0">
                        <a:solidFill>
                          <a:schemeClr val="bg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3335" marR="133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12140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11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產能</a:t>
                      </a:r>
                    </a:p>
                  </a:txBody>
                  <a:tcPr marL="13335" marR="133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11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產量</a:t>
                      </a:r>
                    </a:p>
                  </a:txBody>
                  <a:tcPr marL="13335" marR="133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11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產值</a:t>
                      </a:r>
                    </a:p>
                  </a:txBody>
                  <a:tcPr marL="13335" marR="133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11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產能</a:t>
                      </a:r>
                    </a:p>
                  </a:txBody>
                  <a:tcPr marL="13335" marR="133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11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產量</a:t>
                      </a:r>
                    </a:p>
                  </a:txBody>
                  <a:tcPr marL="13335" marR="133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11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產值</a:t>
                      </a:r>
                    </a:p>
                  </a:txBody>
                  <a:tcPr marL="13335" marR="133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42284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kern="1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kern="1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kern="1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42284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kern="1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kern="1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kern="1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kern="1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42284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kern="1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kern="1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kern="1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kern="1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kern="1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4228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TW" sz="11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合</a:t>
                      </a:r>
                      <a:r>
                        <a:rPr lang="en-US" sz="11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                </a:t>
                      </a:r>
                      <a:r>
                        <a:rPr lang="zh-TW" sz="11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計</a:t>
                      </a:r>
                    </a:p>
                  </a:txBody>
                  <a:tcPr marL="13335" marR="133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kern="1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kern="1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kern="1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  <p:sp>
        <p:nvSpPr>
          <p:cNvPr id="10" name="Line 1"/>
          <p:cNvSpPr>
            <a:spLocks noChangeShapeType="1"/>
          </p:cNvSpPr>
          <p:nvPr/>
        </p:nvSpPr>
        <p:spPr bwMode="auto">
          <a:xfrm>
            <a:off x="441649" y="4130351"/>
            <a:ext cx="2223836" cy="528736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TW" altLang="en-US" sz="110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1" name="Line 2"/>
          <p:cNvSpPr>
            <a:spLocks noChangeShapeType="1"/>
          </p:cNvSpPr>
          <p:nvPr/>
        </p:nvSpPr>
        <p:spPr bwMode="auto">
          <a:xfrm>
            <a:off x="441649" y="3429001"/>
            <a:ext cx="2223836" cy="1230086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TW" altLang="en-US" sz="110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428130" y="6088898"/>
            <a:ext cx="6662721" cy="2385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defTabSz="685800"/>
            <a:r>
              <a:rPr lang="zh-TW" altLang="en-US" sz="1100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註 </a:t>
            </a:r>
            <a:r>
              <a:rPr lang="zh-TW" altLang="en-US" sz="1100" dirty="0" smtClean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：產能</a:t>
            </a:r>
            <a:r>
              <a:rPr lang="zh-TW" altLang="en-US" sz="1100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係指公司經衡量必要停工、假日等因素後，利用現有生產設備，在正常運作下所能生產之數量。</a:t>
            </a:r>
            <a:endParaRPr lang="zh-TW" altLang="en-US" sz="11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3" name="文字方塊 12"/>
          <p:cNvSpPr txBox="1"/>
          <p:nvPr/>
        </p:nvSpPr>
        <p:spPr>
          <a:xfrm>
            <a:off x="7366641" y="3128498"/>
            <a:ext cx="133764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11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單位：</a:t>
            </a:r>
            <a:endParaRPr lang="zh-TW" altLang="en-US" sz="11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511944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TW" altLang="en-US" dirty="0"/>
              <a:t>投資人洽談情形</a:t>
            </a: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E31D-E2AB-40D1-8B51-AFA5AFEF393A}" type="slidenum">
              <a:rPr lang="en-US" smtClean="0"/>
              <a:pPr/>
              <a:t>36</a:t>
            </a:fld>
            <a:endParaRPr lang="en-US" dirty="0"/>
          </a:p>
        </p:txBody>
      </p:sp>
      <p:sp>
        <p:nvSpPr>
          <p:cNvPr id="3" name="矩形 2"/>
          <p:cNvSpPr/>
          <p:nvPr/>
        </p:nvSpPr>
        <p:spPr>
          <a:xfrm>
            <a:off x="341045" y="1001026"/>
            <a:ext cx="500579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2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募</a:t>
            </a:r>
            <a:r>
              <a:rPr lang="zh-TW" altLang="en-US" sz="2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資對象洽談彙總</a:t>
            </a:r>
            <a:r>
              <a:rPr lang="zh-TW" altLang="en-US" sz="2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表</a:t>
            </a:r>
            <a:r>
              <a:rPr lang="zh-TW" altLang="en-US" sz="1600" b="1" dirty="0" smtClean="0">
                <a:solidFill>
                  <a:schemeClr val="bg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（無則免填）</a:t>
            </a:r>
            <a:endParaRPr lang="zh-TW" altLang="en-US" sz="1600" b="1" dirty="0">
              <a:solidFill>
                <a:schemeClr val="bg1">
                  <a:lumMod val="50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/>
          </p:nvPr>
        </p:nvGraphicFramePr>
        <p:xfrm>
          <a:off x="432000" y="1440000"/>
          <a:ext cx="8279999" cy="434640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50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2255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83669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59189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59189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591890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505929">
                <a:tc grid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TW" altLang="en-US" sz="11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增資對象</a:t>
                      </a:r>
                      <a:endParaRPr lang="zh-TW" altLang="en-US" sz="1100" b="1" dirty="0">
                        <a:solidFill>
                          <a:schemeClr val="bg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TW" altLang="en-US" sz="11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預計募資金額（千元）</a:t>
                      </a:r>
                      <a:endParaRPr lang="zh-TW" altLang="en-US" sz="1100" b="1" dirty="0">
                        <a:solidFill>
                          <a:schemeClr val="bg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TW" altLang="en-US" sz="11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洽談日期</a:t>
                      </a:r>
                      <a:endParaRPr lang="zh-TW" altLang="en-US" sz="1100" b="1" dirty="0">
                        <a:solidFill>
                          <a:schemeClr val="bg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TW" altLang="en-US" sz="11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洽談內容</a:t>
                      </a:r>
                      <a:endParaRPr lang="zh-TW" altLang="en-US" sz="1100" b="1" dirty="0">
                        <a:solidFill>
                          <a:schemeClr val="bg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TW" altLang="en-US" sz="11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後續追蹤事項</a:t>
                      </a:r>
                      <a:endParaRPr lang="zh-TW" altLang="en-US" sz="1100" b="1" dirty="0">
                        <a:solidFill>
                          <a:schemeClr val="bg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51460">
                <a:tc rowSpan="3">
                  <a:txBody>
                    <a:bodyPr/>
                    <a:lstStyle/>
                    <a:p>
                      <a:r>
                        <a:rPr lang="en-US" altLang="zh-TW" sz="11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01</a:t>
                      </a:r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3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TW" altLang="zh-TW" sz="1100" b="0" kern="100" dirty="0" smtClean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68580" marR="68580" marT="34290" marB="3429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zh-TW" altLang="en-US" sz="11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第一次：</a:t>
                      </a:r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51460">
                <a:tc vMerge="1">
                  <a:txBody>
                    <a:bodyPr/>
                    <a:lstStyle/>
                    <a:p>
                      <a:endParaRPr lang="zh-TW" altLang="en-US" sz="16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TW" altLang="en-US" sz="16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TW" altLang="en-US" sz="16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zh-TW" altLang="en-US" sz="11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第二次：</a:t>
                      </a:r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51460">
                <a:tc vMerge="1">
                  <a:txBody>
                    <a:bodyPr/>
                    <a:lstStyle/>
                    <a:p>
                      <a:endParaRPr lang="zh-TW" altLang="en-US" sz="16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TW" altLang="en-US" sz="16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TW" altLang="en-US" sz="16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zh-TW" altLang="en-US" sz="11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第三次：</a:t>
                      </a:r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51460">
                <a:tc rowSpan="3">
                  <a:txBody>
                    <a:bodyPr/>
                    <a:lstStyle/>
                    <a:p>
                      <a:r>
                        <a:rPr lang="en-US" altLang="zh-TW" sz="11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02</a:t>
                      </a:r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zh-TW" altLang="en-US" sz="11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第一次：</a:t>
                      </a:r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51460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zh-TW" altLang="en-US" sz="11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第二次：</a:t>
                      </a:r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51460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zh-TW" altLang="en-US" sz="11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第三次：</a:t>
                      </a:r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1460">
                <a:tc rowSpan="3">
                  <a:txBody>
                    <a:bodyPr/>
                    <a:lstStyle/>
                    <a:p>
                      <a:r>
                        <a:rPr lang="en-US" altLang="zh-TW" sz="11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03</a:t>
                      </a:r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zh-TW" altLang="en-US" sz="11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第一次：</a:t>
                      </a:r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zh-TW" altLang="en-US" sz="1100" b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51460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zh-TW" altLang="en-US" sz="11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第二次：</a:t>
                      </a:r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zh-TW" altLang="en-US" sz="1100" b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251460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zh-TW" altLang="en-US" sz="11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第三次：</a:t>
                      </a:r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zh-TW" altLang="en-US" sz="1100" b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251460">
                <a:tc rowSpan="3">
                  <a:txBody>
                    <a:bodyPr/>
                    <a:lstStyle/>
                    <a:p>
                      <a:r>
                        <a:rPr lang="en-US" altLang="zh-TW" sz="1100" b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04</a:t>
                      </a:r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3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zh-TW" altLang="en-US" sz="11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第一次：</a:t>
                      </a:r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251460">
                <a:tc vMerge="1">
                  <a:txBody>
                    <a:bodyPr/>
                    <a:lstStyle/>
                    <a:p>
                      <a:endParaRPr lang="zh-TW" altLang="en-US" sz="12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TW" altLang="en-US" sz="12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TW" altLang="en-US" sz="12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zh-TW" altLang="en-US" sz="11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第二次：</a:t>
                      </a:r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251460">
                <a:tc vMerge="1">
                  <a:txBody>
                    <a:bodyPr/>
                    <a:lstStyle/>
                    <a:p>
                      <a:endParaRPr lang="zh-TW" altLang="en-US" sz="12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TW" altLang="en-US" sz="12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TW" altLang="en-US" sz="12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zh-TW" altLang="en-US" sz="11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第三次：</a:t>
                      </a:r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87737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TW" altLang="en-US" dirty="0"/>
              <a:t>預估現金流量</a:t>
            </a:r>
            <a:r>
              <a:rPr lang="zh-TW" altLang="en-US" dirty="0" smtClean="0"/>
              <a:t>分析</a:t>
            </a:r>
            <a:r>
              <a:rPr lang="zh-TW" altLang="en-US" sz="2700" dirty="0" smtClean="0">
                <a:solidFill>
                  <a:schemeClr val="bg1">
                    <a:lumMod val="50000"/>
                  </a:schemeClr>
                </a:solidFill>
              </a:rPr>
              <a:t>（生技</a:t>
            </a:r>
            <a:r>
              <a:rPr lang="zh-TW" altLang="en-US" sz="2700" dirty="0">
                <a:solidFill>
                  <a:schemeClr val="bg1">
                    <a:lumMod val="50000"/>
                  </a:schemeClr>
                </a:solidFill>
              </a:rPr>
              <a:t>醫藥類免</a:t>
            </a:r>
            <a:r>
              <a:rPr lang="zh-TW" altLang="en-US" sz="2700" dirty="0" smtClean="0">
                <a:solidFill>
                  <a:schemeClr val="bg1">
                    <a:lumMod val="50000"/>
                  </a:schemeClr>
                </a:solidFill>
              </a:rPr>
              <a:t>填）</a:t>
            </a:r>
            <a:endParaRPr lang="zh-TW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E31D-E2AB-40D1-8B51-AFA5AFEF393A}" type="slidenum">
              <a:rPr lang="en-US" smtClean="0"/>
              <a:pPr/>
              <a:t>37</a:t>
            </a:fld>
            <a:endParaRPr lang="en-US" dirty="0"/>
          </a:p>
        </p:txBody>
      </p:sp>
      <p:sp>
        <p:nvSpPr>
          <p:cNvPr id="3" name="矩形 2"/>
          <p:cNvSpPr/>
          <p:nvPr/>
        </p:nvSpPr>
        <p:spPr>
          <a:xfrm>
            <a:off x="341045" y="1001026"/>
            <a:ext cx="500579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2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出場</a:t>
            </a:r>
            <a:r>
              <a:rPr lang="zh-TW" altLang="en-US" sz="2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後現金</a:t>
            </a:r>
            <a:r>
              <a:rPr lang="zh-TW" altLang="en-US" sz="2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收支預測表</a:t>
            </a: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5682178"/>
              </p:ext>
            </p:extLst>
          </p:nvPr>
        </p:nvGraphicFramePr>
        <p:xfrm>
          <a:off x="432000" y="1440000"/>
          <a:ext cx="8280001" cy="51020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4716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1664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166417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28644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zh-TW" altLang="en-US" sz="1100" b="1" dirty="0">
                        <a:solidFill>
                          <a:schemeClr val="bg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100" b="1" kern="100" dirty="0" smtClean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計畫結束後第一年</a:t>
                      </a:r>
                      <a:endParaRPr lang="en-US" altLang="zh-TW" sz="1100" b="1" kern="100" dirty="0" smtClean="0">
                        <a:solidFill>
                          <a:schemeClr val="bg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100" b="1" kern="0" spc="-100" dirty="0" smtClean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（</a:t>
                      </a:r>
                      <a:r>
                        <a:rPr lang="en-US" altLang="zh-TW" sz="11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○</a:t>
                      </a:r>
                      <a:r>
                        <a:rPr lang="zh-TW" altLang="zh-TW" sz="1100" b="1" kern="0" spc="-100" dirty="0" smtClean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年</a:t>
                      </a:r>
                      <a:r>
                        <a:rPr lang="en-US" altLang="zh-TW" sz="11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○</a:t>
                      </a:r>
                      <a:r>
                        <a:rPr lang="zh-TW" altLang="zh-TW" sz="1100" b="1" kern="0" spc="-100" dirty="0" smtClean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月</a:t>
                      </a:r>
                      <a:r>
                        <a:rPr lang="en-US" altLang="zh-TW" sz="11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○</a:t>
                      </a:r>
                      <a:r>
                        <a:rPr lang="zh-TW" altLang="en-US" sz="11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日</a:t>
                      </a:r>
                      <a:r>
                        <a:rPr lang="zh-TW" altLang="zh-TW" sz="1100" b="1" kern="0" spc="-100" dirty="0" smtClean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～</a:t>
                      </a:r>
                      <a:r>
                        <a:rPr lang="en-US" altLang="zh-TW" sz="11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○</a:t>
                      </a:r>
                      <a:r>
                        <a:rPr lang="zh-TW" altLang="zh-TW" sz="1100" b="1" kern="0" spc="-100" dirty="0" smtClean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年</a:t>
                      </a:r>
                      <a:r>
                        <a:rPr lang="en-US" altLang="zh-TW" sz="11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○</a:t>
                      </a:r>
                      <a:r>
                        <a:rPr lang="zh-TW" altLang="zh-TW" sz="1100" b="1" kern="0" spc="-100" dirty="0" smtClean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月</a:t>
                      </a:r>
                      <a:r>
                        <a:rPr lang="en-US" altLang="zh-TW" sz="11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○</a:t>
                      </a:r>
                      <a:r>
                        <a:rPr lang="zh-TW" altLang="en-US" sz="11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日</a:t>
                      </a:r>
                      <a:r>
                        <a:rPr lang="zh-TW" altLang="en-US" sz="1100" b="1" kern="0" spc="-100" dirty="0" smtClean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）</a:t>
                      </a:r>
                      <a:endParaRPr lang="zh-TW" altLang="zh-TW" sz="1100" b="1" kern="100" dirty="0" smtClean="0">
                        <a:solidFill>
                          <a:schemeClr val="bg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3335" marR="133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100" b="1" kern="100" dirty="0" smtClean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計畫結束後第二年</a:t>
                      </a:r>
                      <a:endParaRPr lang="en-US" altLang="zh-TW" sz="1100" b="1" kern="100" dirty="0" smtClean="0">
                        <a:solidFill>
                          <a:schemeClr val="bg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100" b="1" kern="0" spc="-100" dirty="0" smtClean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（</a:t>
                      </a:r>
                      <a:r>
                        <a:rPr lang="en-US" altLang="zh-TW" sz="11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○</a:t>
                      </a:r>
                      <a:r>
                        <a:rPr lang="zh-TW" altLang="zh-TW" sz="1100" b="1" kern="0" spc="-100" dirty="0" smtClean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年</a:t>
                      </a:r>
                      <a:r>
                        <a:rPr lang="en-US" altLang="zh-TW" sz="11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○</a:t>
                      </a:r>
                      <a:r>
                        <a:rPr lang="zh-TW" altLang="zh-TW" sz="1100" b="1" kern="0" spc="-100" dirty="0" smtClean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月</a:t>
                      </a:r>
                      <a:r>
                        <a:rPr lang="en-US" altLang="zh-TW" sz="11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○</a:t>
                      </a:r>
                      <a:r>
                        <a:rPr lang="zh-TW" altLang="en-US" sz="11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日</a:t>
                      </a:r>
                      <a:r>
                        <a:rPr lang="zh-TW" altLang="zh-TW" sz="1100" b="1" kern="0" spc="-100" dirty="0" smtClean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～</a:t>
                      </a:r>
                      <a:r>
                        <a:rPr lang="en-US" altLang="zh-TW" sz="11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○</a:t>
                      </a:r>
                      <a:r>
                        <a:rPr lang="zh-TW" altLang="zh-TW" sz="1100" b="1" kern="0" spc="-100" dirty="0" smtClean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年</a:t>
                      </a:r>
                      <a:r>
                        <a:rPr lang="en-US" altLang="zh-TW" sz="11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○</a:t>
                      </a:r>
                      <a:r>
                        <a:rPr lang="zh-TW" altLang="zh-TW" sz="1100" b="1" kern="0" spc="-100" dirty="0" smtClean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月</a:t>
                      </a:r>
                      <a:r>
                        <a:rPr lang="en-US" altLang="zh-TW" sz="11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○</a:t>
                      </a:r>
                      <a:r>
                        <a:rPr lang="zh-TW" altLang="en-US" sz="11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日</a:t>
                      </a:r>
                      <a:r>
                        <a:rPr lang="zh-TW" altLang="en-US" sz="1100" b="1" kern="0" spc="-100" dirty="0" smtClean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）</a:t>
                      </a:r>
                      <a:endParaRPr lang="zh-TW" altLang="zh-TW" sz="1100" b="1" kern="100" dirty="0" smtClean="0">
                        <a:solidFill>
                          <a:schemeClr val="bg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3335" marR="133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86446">
                <a:tc>
                  <a:txBody>
                    <a:bodyPr/>
                    <a:lstStyle/>
                    <a:p>
                      <a:r>
                        <a:rPr lang="zh-TW" altLang="en-US" sz="11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期初現金餘額（</a:t>
                      </a:r>
                      <a:r>
                        <a:rPr lang="en-US" altLang="zh-TW" sz="11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</a:t>
                      </a:r>
                      <a:r>
                        <a:rPr lang="zh-TW" altLang="en-US" sz="11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）</a:t>
                      </a:r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86446">
                <a:tc>
                  <a:txBody>
                    <a:bodyPr/>
                    <a:lstStyle/>
                    <a:p>
                      <a:r>
                        <a:rPr lang="zh-TW" altLang="en-US" sz="11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加：營業收入收現</a:t>
                      </a:r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86446">
                <a:tc>
                  <a:txBody>
                    <a:bodyPr/>
                    <a:lstStyle/>
                    <a:p>
                      <a:r>
                        <a:rPr lang="en-US" altLang="zh-TW" sz="11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     </a:t>
                      </a:r>
                      <a:r>
                        <a:rPr lang="zh-TW" altLang="en-US" sz="11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其他收入</a:t>
                      </a:r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100" b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86446">
                <a:tc>
                  <a:txBody>
                    <a:bodyPr/>
                    <a:lstStyle/>
                    <a:p>
                      <a:pPr algn="just"/>
                      <a:r>
                        <a:rPr lang="zh-TW" altLang="en-US" sz="11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             收入合計（</a:t>
                      </a:r>
                      <a:r>
                        <a:rPr lang="en-US" altLang="zh-TW" sz="11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2</a:t>
                      </a:r>
                      <a:r>
                        <a:rPr lang="zh-TW" altLang="en-US" sz="11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）</a:t>
                      </a:r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100" b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100" b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86446">
                <a:tc>
                  <a:txBody>
                    <a:bodyPr/>
                    <a:lstStyle/>
                    <a:p>
                      <a:r>
                        <a:rPr lang="zh-TW" altLang="en-US" sz="11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減：購料及費用付現</a:t>
                      </a:r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86446">
                <a:tc>
                  <a:txBody>
                    <a:bodyPr/>
                    <a:lstStyle/>
                    <a:p>
                      <a:r>
                        <a:rPr lang="zh-TW" altLang="en-US" sz="11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     購置不動產、廠房及設備</a:t>
                      </a:r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86446">
                <a:tc>
                  <a:txBody>
                    <a:bodyPr/>
                    <a:lstStyle/>
                    <a:p>
                      <a:r>
                        <a:rPr lang="zh-TW" altLang="en-US" sz="11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     薪資</a:t>
                      </a:r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86446">
                <a:tc>
                  <a:txBody>
                    <a:bodyPr/>
                    <a:lstStyle/>
                    <a:p>
                      <a:r>
                        <a:rPr lang="zh-TW" altLang="en-US" sz="11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             支出合計（</a:t>
                      </a:r>
                      <a:r>
                        <a:rPr lang="en-US" altLang="zh-TW" sz="11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3</a:t>
                      </a:r>
                      <a:r>
                        <a:rPr lang="zh-TW" altLang="en-US" sz="11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）</a:t>
                      </a:r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286446">
                <a:tc>
                  <a:txBody>
                    <a:bodyPr/>
                    <a:lstStyle/>
                    <a:p>
                      <a:r>
                        <a:rPr lang="zh-TW" altLang="en-US" sz="11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帳上需保留最低現金餘額（</a:t>
                      </a:r>
                      <a:r>
                        <a:rPr lang="en-US" altLang="zh-TW" sz="11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4</a:t>
                      </a:r>
                      <a:r>
                        <a:rPr lang="zh-TW" altLang="en-US" sz="11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）</a:t>
                      </a:r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286446">
                <a:tc>
                  <a:txBody>
                    <a:bodyPr/>
                    <a:lstStyle/>
                    <a:p>
                      <a:r>
                        <a:rPr lang="zh-TW" altLang="en-US" sz="11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所需資金總額（</a:t>
                      </a:r>
                      <a:r>
                        <a:rPr lang="en-US" altLang="zh-TW" sz="11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5</a:t>
                      </a:r>
                      <a:r>
                        <a:rPr lang="zh-TW" altLang="en-US" sz="11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）</a:t>
                      </a:r>
                      <a:r>
                        <a:rPr lang="en-US" altLang="zh-TW" sz="11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=</a:t>
                      </a:r>
                      <a:r>
                        <a:rPr lang="zh-TW" altLang="en-US" sz="11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（</a:t>
                      </a:r>
                      <a:r>
                        <a:rPr lang="en-US" altLang="zh-TW" sz="11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3</a:t>
                      </a:r>
                      <a:r>
                        <a:rPr lang="zh-TW" altLang="en-US" sz="11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）</a:t>
                      </a:r>
                      <a:r>
                        <a:rPr lang="en-US" altLang="zh-TW" sz="11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+</a:t>
                      </a:r>
                      <a:r>
                        <a:rPr lang="zh-TW" altLang="en-US" sz="11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（</a:t>
                      </a:r>
                      <a:r>
                        <a:rPr lang="en-US" altLang="zh-TW" sz="11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4</a:t>
                      </a:r>
                      <a:r>
                        <a:rPr lang="zh-TW" altLang="en-US" sz="11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）</a:t>
                      </a:r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100" b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333217">
                <a:tc>
                  <a:txBody>
                    <a:bodyPr/>
                    <a:lstStyle/>
                    <a:p>
                      <a:r>
                        <a:rPr lang="zh-TW" altLang="en-US" sz="11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籌資前可供支用現金餘額（短絀）</a:t>
                      </a:r>
                      <a:r>
                        <a:rPr lang="en-US" altLang="zh-TW" sz="11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 </a:t>
                      </a:r>
                      <a:r>
                        <a:rPr lang="zh-TW" altLang="en-US" sz="11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（</a:t>
                      </a:r>
                      <a:r>
                        <a:rPr lang="en-US" altLang="zh-TW" sz="11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6</a:t>
                      </a:r>
                      <a:r>
                        <a:rPr lang="zh-TW" altLang="en-US" sz="11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）</a:t>
                      </a:r>
                      <a:r>
                        <a:rPr lang="en-US" altLang="zh-TW" sz="11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=</a:t>
                      </a:r>
                      <a:r>
                        <a:rPr lang="zh-TW" altLang="en-US" sz="11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（</a:t>
                      </a:r>
                      <a:r>
                        <a:rPr lang="en-US" altLang="zh-TW" sz="11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</a:t>
                      </a:r>
                      <a:r>
                        <a:rPr lang="zh-TW" altLang="en-US" sz="11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）</a:t>
                      </a:r>
                      <a:r>
                        <a:rPr lang="en-US" altLang="zh-TW" sz="11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+</a:t>
                      </a:r>
                      <a:r>
                        <a:rPr lang="zh-TW" altLang="en-US" sz="11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（</a:t>
                      </a:r>
                      <a:r>
                        <a:rPr lang="en-US" altLang="zh-TW" sz="11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2</a:t>
                      </a:r>
                      <a:r>
                        <a:rPr lang="zh-TW" altLang="en-US" sz="11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）</a:t>
                      </a:r>
                      <a:r>
                        <a:rPr lang="en-US" altLang="zh-TW" sz="11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-</a:t>
                      </a:r>
                      <a:r>
                        <a:rPr lang="zh-TW" altLang="en-US" sz="11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（</a:t>
                      </a:r>
                      <a:r>
                        <a:rPr lang="en-US" altLang="zh-TW" sz="11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5</a:t>
                      </a:r>
                      <a:r>
                        <a:rPr lang="zh-TW" altLang="en-US" sz="11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）</a:t>
                      </a:r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100" b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28644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1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籌資： </a:t>
                      </a:r>
                      <a:r>
                        <a:rPr lang="zh-TW" altLang="en-US" sz="1100" b="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（</a:t>
                      </a:r>
                      <a:r>
                        <a:rPr lang="zh-TW" altLang="en-US" sz="1100" kern="1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需加列籌資之用途</a:t>
                      </a:r>
                      <a:r>
                        <a:rPr lang="zh-TW" altLang="en-US" sz="1100" b="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）</a:t>
                      </a: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100" b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  <a:tr h="28644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1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         現金增資</a:t>
                      </a:r>
                      <a:endParaRPr lang="en-US" altLang="zh-TW" sz="1100" b="0" dirty="0" smtClean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16"/>
                  </a:ext>
                </a:extLst>
              </a:tr>
              <a:tr h="28644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1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         銀行借款</a:t>
                      </a:r>
                      <a:endParaRPr lang="en-US" altLang="zh-TW" sz="1100" b="0" dirty="0" smtClean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13"/>
                  </a:ext>
                </a:extLst>
              </a:tr>
              <a:tr h="286446">
                <a:tc>
                  <a:txBody>
                    <a:bodyPr/>
                    <a:lstStyle/>
                    <a:p>
                      <a:r>
                        <a:rPr lang="zh-TW" altLang="en-US" sz="11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              籌資淨額合計（</a:t>
                      </a:r>
                      <a:r>
                        <a:rPr lang="en-US" altLang="zh-TW" sz="11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7</a:t>
                      </a:r>
                      <a:r>
                        <a:rPr lang="zh-TW" altLang="en-US" sz="11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）</a:t>
                      </a:r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14"/>
                  </a:ext>
                </a:extLst>
              </a:tr>
              <a:tr h="286446">
                <a:tc>
                  <a:txBody>
                    <a:bodyPr/>
                    <a:lstStyle/>
                    <a:p>
                      <a:r>
                        <a:rPr lang="zh-TW" altLang="en-US" sz="11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期末現金餘額（</a:t>
                      </a:r>
                      <a:r>
                        <a:rPr lang="en-US" altLang="zh-TW" sz="11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8</a:t>
                      </a:r>
                      <a:r>
                        <a:rPr lang="zh-TW" altLang="en-US" sz="11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）</a:t>
                      </a:r>
                      <a:r>
                        <a:rPr lang="en-US" altLang="zh-TW" sz="11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=</a:t>
                      </a:r>
                      <a:r>
                        <a:rPr lang="zh-TW" altLang="en-US" sz="11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（</a:t>
                      </a:r>
                      <a:r>
                        <a:rPr lang="en-US" altLang="zh-TW" sz="11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</a:t>
                      </a:r>
                      <a:r>
                        <a:rPr lang="zh-TW" altLang="en-US" sz="11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）</a:t>
                      </a:r>
                      <a:r>
                        <a:rPr lang="en-US" altLang="zh-TW" sz="11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+</a:t>
                      </a:r>
                      <a:r>
                        <a:rPr lang="zh-TW" altLang="en-US" sz="11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（</a:t>
                      </a:r>
                      <a:r>
                        <a:rPr lang="en-US" altLang="zh-TW" sz="11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2</a:t>
                      </a:r>
                      <a:r>
                        <a:rPr lang="zh-TW" altLang="en-US" sz="11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）</a:t>
                      </a:r>
                      <a:r>
                        <a:rPr lang="en-US" altLang="zh-TW" sz="11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-</a:t>
                      </a:r>
                      <a:r>
                        <a:rPr lang="zh-TW" altLang="en-US" sz="11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（</a:t>
                      </a:r>
                      <a:r>
                        <a:rPr lang="en-US" altLang="zh-TW" sz="11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3</a:t>
                      </a:r>
                      <a:r>
                        <a:rPr lang="zh-TW" altLang="en-US" sz="11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）</a:t>
                      </a:r>
                      <a:r>
                        <a:rPr lang="en-US" altLang="zh-TW" sz="11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+</a:t>
                      </a:r>
                      <a:r>
                        <a:rPr lang="zh-TW" altLang="en-US" sz="11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（</a:t>
                      </a:r>
                      <a:r>
                        <a:rPr lang="en-US" altLang="zh-TW" sz="11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7</a:t>
                      </a:r>
                      <a:r>
                        <a:rPr lang="zh-TW" altLang="en-US" sz="11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）</a:t>
                      </a:r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15"/>
                  </a:ext>
                </a:extLst>
              </a:tr>
            </a:tbl>
          </a:graphicData>
        </a:graphic>
      </p:graphicFrame>
      <p:sp>
        <p:nvSpPr>
          <p:cNvPr id="7" name="文字方塊 6"/>
          <p:cNvSpPr txBox="1"/>
          <p:nvPr/>
        </p:nvSpPr>
        <p:spPr>
          <a:xfrm>
            <a:off x="7358743" y="1201081"/>
            <a:ext cx="144421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12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單位：新台幣</a:t>
            </a:r>
            <a:r>
              <a:rPr lang="zh-TW" altLang="en-US" sz="1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千元</a:t>
            </a:r>
          </a:p>
        </p:txBody>
      </p:sp>
    </p:spTree>
    <p:extLst>
      <p:ext uri="{BB962C8B-B14F-4D97-AF65-F5344CB8AC3E}">
        <p14:creationId xmlns:p14="http://schemas.microsoft.com/office/powerpoint/2010/main" val="2228665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TW" altLang="en-US" dirty="0"/>
              <a:t>預估損益</a:t>
            </a:r>
            <a:r>
              <a:rPr lang="zh-TW" altLang="en-US" dirty="0" smtClean="0"/>
              <a:t>分析</a:t>
            </a:r>
            <a:r>
              <a:rPr lang="zh-TW" altLang="en-US" sz="2700" dirty="0" smtClean="0">
                <a:solidFill>
                  <a:schemeClr val="bg1">
                    <a:lumMod val="50000"/>
                  </a:schemeClr>
                </a:solidFill>
              </a:rPr>
              <a:t>（生技</a:t>
            </a:r>
            <a:r>
              <a:rPr lang="zh-TW" altLang="en-US" sz="2700" dirty="0">
                <a:solidFill>
                  <a:schemeClr val="bg1">
                    <a:lumMod val="50000"/>
                  </a:schemeClr>
                </a:solidFill>
              </a:rPr>
              <a:t>醫藥類免</a:t>
            </a:r>
            <a:r>
              <a:rPr lang="zh-TW" altLang="en-US" sz="2700" dirty="0" smtClean="0">
                <a:solidFill>
                  <a:schemeClr val="bg1">
                    <a:lumMod val="50000"/>
                  </a:schemeClr>
                </a:solidFill>
              </a:rPr>
              <a:t>填）</a:t>
            </a:r>
            <a:endParaRPr lang="zh-TW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E31D-E2AB-40D1-8B51-AFA5AFEF393A}" type="slidenum">
              <a:rPr lang="en-US" smtClean="0"/>
              <a:pPr/>
              <a:t>38</a:t>
            </a:fld>
            <a:endParaRPr lang="en-US" dirty="0"/>
          </a:p>
        </p:txBody>
      </p:sp>
      <p:sp>
        <p:nvSpPr>
          <p:cNvPr id="3" name="矩形 2"/>
          <p:cNvSpPr/>
          <p:nvPr/>
        </p:nvSpPr>
        <p:spPr>
          <a:xfrm>
            <a:off x="341045" y="1001026"/>
            <a:ext cx="500579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2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簡易損益表</a:t>
            </a:r>
          </a:p>
        </p:txBody>
      </p:sp>
      <p:sp>
        <p:nvSpPr>
          <p:cNvPr id="7" name="文字方塊 6"/>
          <p:cNvSpPr txBox="1"/>
          <p:nvPr/>
        </p:nvSpPr>
        <p:spPr>
          <a:xfrm>
            <a:off x="7327641" y="1201081"/>
            <a:ext cx="147531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12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單位：新台幣</a:t>
            </a:r>
            <a:r>
              <a:rPr lang="zh-TW" altLang="en-US" sz="1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千元</a:t>
            </a:r>
          </a:p>
        </p:txBody>
      </p:sp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229419"/>
              </p:ext>
            </p:extLst>
          </p:nvPr>
        </p:nvGraphicFramePr>
        <p:xfrm>
          <a:off x="432000" y="1511811"/>
          <a:ext cx="8280000" cy="452082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22651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02674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3026741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2883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b="1" kern="100" dirty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        </a:t>
                      </a:r>
                      <a:r>
                        <a:rPr lang="zh-TW" altLang="en-US" sz="1100" b="1" kern="100" dirty="0" smtClean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　　　</a:t>
                      </a:r>
                      <a:endParaRPr lang="zh-TW" sz="1100" b="1" kern="100" dirty="0">
                        <a:solidFill>
                          <a:schemeClr val="bg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100" b="1" kern="100" dirty="0" smtClean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計畫結束後第一年</a:t>
                      </a:r>
                      <a:endParaRPr lang="en-US" altLang="zh-TW" sz="1100" b="1" kern="100" dirty="0" smtClean="0">
                        <a:solidFill>
                          <a:schemeClr val="bg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100" b="1" kern="0" spc="-100" dirty="0" smtClean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（</a:t>
                      </a:r>
                      <a:r>
                        <a:rPr lang="en-US" altLang="zh-TW" sz="11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○</a:t>
                      </a:r>
                      <a:r>
                        <a:rPr lang="zh-TW" altLang="zh-TW" sz="1100" b="1" kern="0" spc="-100" dirty="0" smtClean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年</a:t>
                      </a:r>
                      <a:r>
                        <a:rPr lang="en-US" altLang="zh-TW" sz="11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○</a:t>
                      </a:r>
                      <a:r>
                        <a:rPr lang="zh-TW" altLang="zh-TW" sz="1100" b="1" kern="0" spc="-100" dirty="0" smtClean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月</a:t>
                      </a:r>
                      <a:r>
                        <a:rPr lang="en-US" altLang="zh-TW" sz="11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○</a:t>
                      </a:r>
                      <a:r>
                        <a:rPr lang="zh-TW" altLang="en-US" sz="11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日</a:t>
                      </a:r>
                      <a:r>
                        <a:rPr lang="zh-TW" altLang="zh-TW" sz="1100" b="1" kern="0" spc="-100" dirty="0" smtClean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～</a:t>
                      </a:r>
                      <a:r>
                        <a:rPr lang="en-US" altLang="zh-TW" sz="11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○</a:t>
                      </a:r>
                      <a:r>
                        <a:rPr lang="zh-TW" altLang="zh-TW" sz="1100" b="1" kern="0" spc="-100" dirty="0" smtClean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年</a:t>
                      </a:r>
                      <a:r>
                        <a:rPr lang="en-US" altLang="zh-TW" sz="11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○</a:t>
                      </a:r>
                      <a:r>
                        <a:rPr lang="zh-TW" altLang="zh-TW" sz="1100" b="1" kern="0" spc="-100" dirty="0" smtClean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月</a:t>
                      </a:r>
                      <a:r>
                        <a:rPr lang="en-US" altLang="zh-TW" sz="11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○</a:t>
                      </a:r>
                      <a:r>
                        <a:rPr lang="zh-TW" altLang="en-US" sz="11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日</a:t>
                      </a:r>
                      <a:r>
                        <a:rPr lang="zh-TW" altLang="en-US" sz="1100" b="1" kern="0" spc="-100" dirty="0" smtClean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）</a:t>
                      </a:r>
                      <a:endParaRPr lang="zh-TW" altLang="zh-TW" sz="1100" b="1" kern="100" dirty="0" smtClean="0">
                        <a:solidFill>
                          <a:schemeClr val="bg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3335" marR="133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100" b="1" kern="100" dirty="0" smtClean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計畫結束後第二年</a:t>
                      </a:r>
                      <a:endParaRPr lang="en-US" altLang="zh-TW" sz="1100" b="1" kern="100" dirty="0" smtClean="0">
                        <a:solidFill>
                          <a:schemeClr val="bg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100" b="1" kern="0" spc="-100" dirty="0" smtClean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（</a:t>
                      </a:r>
                      <a:r>
                        <a:rPr lang="en-US" altLang="zh-TW" sz="11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○</a:t>
                      </a:r>
                      <a:r>
                        <a:rPr lang="zh-TW" altLang="zh-TW" sz="1100" b="1" kern="0" spc="-100" dirty="0" smtClean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年</a:t>
                      </a:r>
                      <a:r>
                        <a:rPr lang="en-US" altLang="zh-TW" sz="11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○</a:t>
                      </a:r>
                      <a:r>
                        <a:rPr lang="zh-TW" altLang="zh-TW" sz="1100" b="1" kern="0" spc="-100" dirty="0" smtClean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月</a:t>
                      </a:r>
                      <a:r>
                        <a:rPr lang="en-US" altLang="zh-TW" sz="11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○</a:t>
                      </a:r>
                      <a:r>
                        <a:rPr lang="zh-TW" altLang="en-US" sz="11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日</a:t>
                      </a:r>
                      <a:r>
                        <a:rPr lang="zh-TW" altLang="zh-TW" sz="1100" b="1" kern="0" spc="-100" dirty="0" smtClean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～</a:t>
                      </a:r>
                      <a:r>
                        <a:rPr lang="en-US" altLang="zh-TW" sz="11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○</a:t>
                      </a:r>
                      <a:r>
                        <a:rPr lang="zh-TW" altLang="zh-TW" sz="1100" b="1" kern="0" spc="-100" dirty="0" smtClean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年</a:t>
                      </a:r>
                      <a:r>
                        <a:rPr lang="en-US" altLang="zh-TW" sz="11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○</a:t>
                      </a:r>
                      <a:r>
                        <a:rPr lang="zh-TW" altLang="zh-TW" sz="1100" b="1" kern="0" spc="-100" dirty="0" smtClean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月</a:t>
                      </a:r>
                      <a:r>
                        <a:rPr lang="en-US" altLang="zh-TW" sz="11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○</a:t>
                      </a:r>
                      <a:r>
                        <a:rPr lang="zh-TW" altLang="en-US" sz="11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日</a:t>
                      </a:r>
                      <a:r>
                        <a:rPr lang="zh-TW" altLang="en-US" sz="1100" b="1" kern="0" spc="-100" dirty="0" smtClean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）</a:t>
                      </a:r>
                      <a:endParaRPr lang="zh-TW" altLang="zh-TW" sz="1100" b="1" kern="100" dirty="0" smtClean="0">
                        <a:solidFill>
                          <a:schemeClr val="bg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3335" marR="133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89199">
                <a:tc>
                  <a:txBody>
                    <a:bodyPr/>
                    <a:lstStyle/>
                    <a:p>
                      <a:pPr marR="96520" indent="31115" algn="ctr">
                        <a:spcAft>
                          <a:spcPts val="0"/>
                        </a:spcAft>
                      </a:pPr>
                      <a:r>
                        <a:rPr lang="zh-TW" sz="11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營業收入</a:t>
                      </a:r>
                    </a:p>
                  </a:txBody>
                  <a:tcPr marL="13335" marR="133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89199">
                <a:tc>
                  <a:txBody>
                    <a:bodyPr/>
                    <a:lstStyle/>
                    <a:p>
                      <a:pPr marR="96520" indent="31115" algn="ctr">
                        <a:spcAft>
                          <a:spcPts val="0"/>
                        </a:spcAft>
                      </a:pPr>
                      <a:r>
                        <a:rPr lang="zh-TW" altLang="en-US" sz="11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營業成本</a:t>
                      </a: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89199">
                <a:tc>
                  <a:txBody>
                    <a:bodyPr/>
                    <a:lstStyle/>
                    <a:p>
                      <a:pPr marR="96520" indent="31115" algn="ctr">
                        <a:spcAft>
                          <a:spcPts val="0"/>
                        </a:spcAft>
                      </a:pPr>
                      <a:r>
                        <a:rPr lang="zh-TW" sz="11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營業</a:t>
                      </a:r>
                      <a:r>
                        <a:rPr lang="zh-TW" sz="11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毛利</a:t>
                      </a:r>
                      <a:r>
                        <a:rPr lang="zh-TW" altLang="en-US" sz="11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（毛損）</a:t>
                      </a: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89199">
                <a:tc>
                  <a:txBody>
                    <a:bodyPr/>
                    <a:lstStyle/>
                    <a:p>
                      <a:pPr marR="96520" indent="31115" algn="ctr">
                        <a:spcAft>
                          <a:spcPts val="0"/>
                        </a:spcAft>
                      </a:pPr>
                      <a:r>
                        <a:rPr lang="zh-TW" altLang="en-US" sz="11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營業費用</a:t>
                      </a: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389199">
                <a:tc>
                  <a:txBody>
                    <a:bodyPr/>
                    <a:lstStyle/>
                    <a:p>
                      <a:pPr marR="96520" indent="31115" algn="ctr">
                        <a:spcAft>
                          <a:spcPts val="0"/>
                        </a:spcAft>
                      </a:pPr>
                      <a:r>
                        <a:rPr lang="zh-TW" sz="11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營業</a:t>
                      </a:r>
                      <a:r>
                        <a:rPr lang="zh-TW" altLang="en-US" sz="11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利益（</a:t>
                      </a:r>
                      <a:r>
                        <a:rPr lang="zh-TW" sz="11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損</a:t>
                      </a:r>
                      <a:r>
                        <a:rPr lang="zh-TW" altLang="en-US" sz="11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失）</a:t>
                      </a: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9199">
                <a:tc>
                  <a:txBody>
                    <a:bodyPr/>
                    <a:lstStyle/>
                    <a:p>
                      <a:pPr marR="96520" indent="31115" algn="ctr">
                        <a:spcAft>
                          <a:spcPts val="0"/>
                        </a:spcAft>
                      </a:pPr>
                      <a:r>
                        <a:rPr lang="zh-TW" sz="11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營業外收入</a:t>
                      </a:r>
                      <a:r>
                        <a:rPr lang="zh-TW" sz="11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及</a:t>
                      </a:r>
                      <a:r>
                        <a:rPr lang="zh-TW" altLang="en-US" sz="11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支出</a:t>
                      </a: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kern="1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zh-TW" sz="1100" kern="1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89199">
                <a:tc>
                  <a:txBody>
                    <a:bodyPr/>
                    <a:lstStyle/>
                    <a:p>
                      <a:pPr marR="96520" indent="31115" algn="ctr">
                        <a:spcAft>
                          <a:spcPts val="0"/>
                        </a:spcAft>
                      </a:pPr>
                      <a:r>
                        <a:rPr lang="zh-TW" sz="11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稅前</a:t>
                      </a:r>
                      <a:r>
                        <a:rPr lang="zh-TW" altLang="en-US" sz="11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淨利（淨損）</a:t>
                      </a: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89199">
                <a:tc>
                  <a:txBody>
                    <a:bodyPr/>
                    <a:lstStyle/>
                    <a:p>
                      <a:pPr marR="96520" indent="31115" algn="ctr">
                        <a:spcAft>
                          <a:spcPts val="0"/>
                        </a:spcAft>
                      </a:pPr>
                      <a:r>
                        <a:rPr lang="zh-TW" altLang="en-US" sz="11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所得稅費用（利益）</a:t>
                      </a: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389199">
                <a:tc>
                  <a:txBody>
                    <a:bodyPr/>
                    <a:lstStyle/>
                    <a:p>
                      <a:pPr marR="96520" indent="31115" algn="ctr">
                        <a:spcAft>
                          <a:spcPts val="0"/>
                        </a:spcAft>
                      </a:pPr>
                      <a:r>
                        <a:rPr lang="zh-TW" sz="11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本</a:t>
                      </a:r>
                      <a:r>
                        <a:rPr lang="zh-TW" sz="11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期</a:t>
                      </a:r>
                      <a:r>
                        <a:rPr lang="zh-TW" altLang="en-US" sz="11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淨利（淨損）</a:t>
                      </a: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389199">
                <a:tc>
                  <a:txBody>
                    <a:bodyPr/>
                    <a:lstStyle/>
                    <a:p>
                      <a:pPr marR="96520" indent="31115" algn="ctr">
                        <a:spcAft>
                          <a:spcPts val="0"/>
                        </a:spcAft>
                      </a:pPr>
                      <a:r>
                        <a:rPr lang="zh-TW" sz="11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每股</a:t>
                      </a:r>
                      <a:r>
                        <a:rPr lang="zh-TW" sz="11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盈餘</a:t>
                      </a:r>
                      <a:r>
                        <a:rPr lang="zh-TW" altLang="en-US" sz="11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（虧損）</a:t>
                      </a: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3335" marR="133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19916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核心技術競爭力與競爭對手說明</a:t>
            </a:r>
            <a:endParaRPr lang="zh-TW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zh-TW" altLang="en-US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團隊的核心競爭力是什麼</a:t>
            </a:r>
            <a:r>
              <a:rPr lang="zh-TW" altLang="en-US" b="1" dirty="0" smtClean="0"/>
              <a:t>？</a:t>
            </a:r>
            <a:endParaRPr lang="en-US" altLang="zh-TW" b="1" dirty="0" smtClean="0"/>
          </a:p>
          <a:p>
            <a:pPr marL="509588" lvl="1" indent="-242888"/>
            <a:r>
              <a:rPr lang="zh-TW" altLang="en-US" sz="2000" dirty="0">
                <a:solidFill>
                  <a:schemeClr val="bg1">
                    <a:lumMod val="50000"/>
                  </a:schemeClr>
                </a:solidFill>
              </a:rPr>
              <a:t>潛在競爭對手有哪</a:t>
            </a:r>
            <a:r>
              <a:rPr lang="zh-TW" altLang="en-US" sz="2000" dirty="0" smtClean="0">
                <a:solidFill>
                  <a:schemeClr val="bg1">
                    <a:lumMod val="50000"/>
                  </a:schemeClr>
                </a:solidFill>
              </a:rPr>
              <a:t>些？ </a:t>
            </a:r>
            <a:endParaRPr lang="en-US" altLang="zh-TW" sz="2000" dirty="0">
              <a:solidFill>
                <a:schemeClr val="bg1">
                  <a:lumMod val="50000"/>
                </a:schemeClr>
              </a:solidFill>
            </a:endParaRPr>
          </a:p>
          <a:p>
            <a:pPr marL="509588" lvl="1" indent="-242888"/>
            <a:r>
              <a:rPr lang="zh-TW" altLang="en-US" sz="2000" dirty="0">
                <a:solidFill>
                  <a:schemeClr val="bg1">
                    <a:lumMod val="50000"/>
                  </a:schemeClr>
                </a:solidFill>
              </a:rPr>
              <a:t>商業估值分別是</a:t>
            </a:r>
            <a:r>
              <a:rPr lang="zh-TW" altLang="en-US" sz="2000" dirty="0" smtClean="0">
                <a:solidFill>
                  <a:schemeClr val="bg1">
                    <a:lumMod val="50000"/>
                  </a:schemeClr>
                </a:solidFill>
              </a:rPr>
              <a:t>多少？（請</a:t>
            </a:r>
            <a:r>
              <a:rPr lang="zh-TW" altLang="en-US" sz="2000" dirty="0">
                <a:solidFill>
                  <a:schemeClr val="bg1">
                    <a:lumMod val="50000"/>
                  </a:schemeClr>
                </a:solidFill>
              </a:rPr>
              <a:t>填寫</a:t>
            </a:r>
            <a:r>
              <a:rPr lang="en-US" altLang="zh-TW" sz="2000" dirty="0">
                <a:solidFill>
                  <a:schemeClr val="bg1">
                    <a:lumMod val="50000"/>
                  </a:schemeClr>
                </a:solidFill>
              </a:rPr>
              <a:t>3-5</a:t>
            </a:r>
            <a:r>
              <a:rPr lang="zh-TW" altLang="en-US" sz="2000" dirty="0">
                <a:solidFill>
                  <a:schemeClr val="bg1">
                    <a:lumMod val="50000"/>
                  </a:schemeClr>
                </a:solidFill>
              </a:rPr>
              <a:t>家競爭</a:t>
            </a:r>
            <a:r>
              <a:rPr lang="zh-TW" altLang="en-US" sz="2000" dirty="0" smtClean="0">
                <a:solidFill>
                  <a:schemeClr val="bg1">
                    <a:lumMod val="50000"/>
                  </a:schemeClr>
                </a:solidFill>
              </a:rPr>
              <a:t>對手）</a:t>
            </a:r>
            <a:endParaRPr lang="en-US" altLang="zh-TW" sz="2000" dirty="0">
              <a:solidFill>
                <a:schemeClr val="bg1">
                  <a:lumMod val="50000"/>
                </a:schemeClr>
              </a:solidFill>
            </a:endParaRPr>
          </a:p>
          <a:p>
            <a:pPr marL="509588" lvl="1" indent="-242888"/>
            <a:r>
              <a:rPr lang="zh-TW" altLang="en-US" sz="2000" dirty="0">
                <a:solidFill>
                  <a:schemeClr val="bg1">
                    <a:lumMod val="50000"/>
                  </a:schemeClr>
                </a:solidFill>
              </a:rPr>
              <a:t>如何跨過競爭對手所建立的</a:t>
            </a:r>
            <a:r>
              <a:rPr lang="en-US" altLang="zh-TW" sz="2000" dirty="0">
                <a:solidFill>
                  <a:schemeClr val="bg1">
                    <a:lumMod val="50000"/>
                  </a:schemeClr>
                </a:solidFill>
              </a:rPr>
              <a:t>entry </a:t>
            </a:r>
            <a:r>
              <a:rPr lang="en-US" altLang="zh-TW" sz="2000" dirty="0" smtClean="0">
                <a:solidFill>
                  <a:schemeClr val="bg1">
                    <a:lumMod val="50000"/>
                  </a:schemeClr>
                </a:solidFill>
              </a:rPr>
              <a:t>barrier</a:t>
            </a:r>
            <a:r>
              <a:rPr lang="zh-TW" altLang="en-US" sz="2000" dirty="0" smtClean="0">
                <a:solidFill>
                  <a:schemeClr val="bg1">
                    <a:lumMod val="50000"/>
                  </a:schemeClr>
                </a:solidFill>
              </a:rPr>
              <a:t>？</a:t>
            </a:r>
            <a:endParaRPr lang="en-US" altLang="zh-TW" sz="2000" dirty="0">
              <a:solidFill>
                <a:schemeClr val="bg1">
                  <a:lumMod val="50000"/>
                </a:schemeClr>
              </a:solidFill>
            </a:endParaRPr>
          </a:p>
          <a:p>
            <a:pPr marL="509588" lvl="1" indent="-242888"/>
            <a:r>
              <a:rPr lang="zh-TW" altLang="en-US" sz="2000" dirty="0" smtClean="0">
                <a:solidFill>
                  <a:schemeClr val="bg1">
                    <a:lumMod val="50000"/>
                  </a:schemeClr>
                </a:solidFill>
              </a:rPr>
              <a:t>針對</a:t>
            </a:r>
            <a:r>
              <a:rPr lang="zh-TW" altLang="en-US" sz="2000" dirty="0">
                <a:solidFill>
                  <a:schemeClr val="bg1">
                    <a:lumMod val="50000"/>
                  </a:schemeClr>
                </a:solidFill>
              </a:rPr>
              <a:t>出場後第一個產品或技術詳述，若有多項技術或產品請分頁填寫</a:t>
            </a:r>
            <a:endParaRPr lang="en-US" altLang="zh-TW" sz="2000" dirty="0">
              <a:solidFill>
                <a:schemeClr val="bg1">
                  <a:lumMod val="50000"/>
                </a:schemeClr>
              </a:solidFill>
            </a:endParaRPr>
          </a:p>
          <a:p>
            <a:pPr marL="0" indent="0">
              <a:buNone/>
            </a:pPr>
            <a:endParaRPr lang="en-US" altLang="zh-TW" dirty="0"/>
          </a:p>
          <a:p>
            <a:pPr marL="0" indent="0">
              <a:buNone/>
            </a:pPr>
            <a:endParaRPr lang="en-US" altLang="zh-TW" dirty="0" smtClean="0"/>
          </a:p>
          <a:p>
            <a:pPr marL="0" indent="0">
              <a:buNone/>
            </a:pPr>
            <a:endParaRPr lang="en-US" altLang="zh-TW" dirty="0"/>
          </a:p>
          <a:p>
            <a:pPr marL="0" indent="0">
              <a:buNone/>
            </a:pPr>
            <a:endParaRPr lang="en-US" altLang="zh-TW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E31D-E2AB-40D1-8B51-AFA5AFEF393A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0633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TW" altLang="en-US" dirty="0"/>
              <a:t>市場價值與</a:t>
            </a:r>
            <a:r>
              <a:rPr lang="zh-TW" altLang="en-US" dirty="0" smtClean="0"/>
              <a:t>定位</a:t>
            </a:r>
            <a:r>
              <a:rPr lang="zh-TW" altLang="en-US" sz="2700" dirty="0" smtClean="0">
                <a:solidFill>
                  <a:schemeClr val="bg1">
                    <a:lumMod val="50000"/>
                  </a:schemeClr>
                </a:solidFill>
              </a:rPr>
              <a:t>（生技</a:t>
            </a:r>
            <a:r>
              <a:rPr lang="zh-TW" altLang="en-US" sz="2700" dirty="0">
                <a:solidFill>
                  <a:schemeClr val="bg1">
                    <a:lumMod val="50000"/>
                  </a:schemeClr>
                </a:solidFill>
              </a:rPr>
              <a:t>醫藥</a:t>
            </a:r>
            <a:r>
              <a:rPr lang="zh-TW" altLang="en-US" sz="2700" dirty="0" smtClean="0">
                <a:solidFill>
                  <a:schemeClr val="bg1">
                    <a:lumMod val="50000"/>
                  </a:schemeClr>
                </a:solidFill>
              </a:rPr>
              <a:t>類填寫）</a:t>
            </a:r>
            <a:endParaRPr lang="zh-TW" altLang="en-US" sz="27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6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zh-TW" altLang="en-US" b="1" dirty="0"/>
              <a:t>說明團隊發展技術之市場價值與</a:t>
            </a:r>
            <a:r>
              <a:rPr lang="zh-TW" altLang="en-US" b="1" dirty="0" smtClean="0"/>
              <a:t>定位（可</a:t>
            </a:r>
            <a:r>
              <a:rPr lang="zh-TW" altLang="en-US" b="1" dirty="0"/>
              <a:t>參考下圖輔助</a:t>
            </a:r>
            <a:r>
              <a:rPr lang="zh-TW" altLang="en-US" b="1" dirty="0" smtClean="0"/>
              <a:t>說明）</a:t>
            </a:r>
            <a:endParaRPr lang="en-US" altLang="zh-TW" b="1" dirty="0"/>
          </a:p>
          <a:p>
            <a:pPr marL="0" indent="0">
              <a:buNone/>
            </a:pPr>
            <a:endParaRPr lang="en-US" altLang="zh-TW" dirty="0"/>
          </a:p>
          <a:p>
            <a:pPr marL="0" indent="0">
              <a:buNone/>
            </a:pPr>
            <a:endParaRPr lang="en-US" altLang="zh-TW" dirty="0"/>
          </a:p>
          <a:p>
            <a:pPr marL="0" indent="0">
              <a:buNone/>
            </a:pPr>
            <a:endParaRPr lang="en-US" altLang="zh-TW" dirty="0"/>
          </a:p>
          <a:p>
            <a:pPr marL="0" indent="0">
              <a:buNone/>
            </a:pPr>
            <a:endParaRPr lang="en-US" altLang="zh-TW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E31D-E2AB-40D1-8B51-AFA5AFEF393A}" type="slidenum">
              <a:rPr lang="en-US" smtClean="0"/>
              <a:pPr/>
              <a:t>5</a:t>
            </a:fld>
            <a:endParaRPr lang="en-US" dirty="0"/>
          </a:p>
        </p:txBody>
      </p:sp>
      <p:pic>
        <p:nvPicPr>
          <p:cNvPr id="7" name="圖片 6"/>
          <p:cNvPicPr>
            <a:picLocks noChangeAspect="1"/>
          </p:cNvPicPr>
          <p:nvPr/>
        </p:nvPicPr>
        <p:blipFill rotWithShape="1">
          <a:blip r:embed="rId2"/>
          <a:srcRect t="3400" b="4571"/>
          <a:stretch/>
        </p:blipFill>
        <p:spPr>
          <a:xfrm>
            <a:off x="431999" y="1800000"/>
            <a:ext cx="8280000" cy="43542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759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TW" dirty="0"/>
              <a:t>SWOT</a:t>
            </a:r>
            <a:r>
              <a:rPr lang="zh-TW" altLang="en-US" dirty="0" smtClean="0"/>
              <a:t>分析</a:t>
            </a:r>
            <a:r>
              <a:rPr lang="zh-TW" altLang="en-US" sz="2700" dirty="0" smtClean="0">
                <a:solidFill>
                  <a:schemeClr val="bg1">
                    <a:lumMod val="50000"/>
                  </a:schemeClr>
                </a:solidFill>
              </a:rPr>
              <a:t>（生技</a:t>
            </a:r>
            <a:r>
              <a:rPr lang="zh-TW" altLang="en-US" sz="2700" dirty="0">
                <a:solidFill>
                  <a:schemeClr val="bg1">
                    <a:lumMod val="50000"/>
                  </a:schemeClr>
                </a:solidFill>
              </a:rPr>
              <a:t>醫藥</a:t>
            </a:r>
            <a:r>
              <a:rPr lang="zh-TW" altLang="en-US" sz="2700" dirty="0" smtClean="0">
                <a:solidFill>
                  <a:schemeClr val="bg1">
                    <a:lumMod val="50000"/>
                  </a:schemeClr>
                </a:solidFill>
              </a:rPr>
              <a:t>類免填）</a:t>
            </a:r>
            <a:endParaRPr lang="zh-TW" altLang="en-US" sz="27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>
          <a:xfrm>
            <a:off x="6745556" y="6375011"/>
            <a:ext cx="2057400" cy="365125"/>
          </a:xfrm>
        </p:spPr>
        <p:txBody>
          <a:bodyPr/>
          <a:lstStyle/>
          <a:p>
            <a:fld id="{6113E31D-E2AB-40D1-8B51-AFA5AFEF393A}" type="slidenum">
              <a:rPr lang="en-US" smtClean="0"/>
              <a:pPr/>
              <a:t>6</a:t>
            </a:fld>
            <a:endParaRPr lang="en-US" dirty="0"/>
          </a:p>
        </p:txBody>
      </p:sp>
      <p:grpSp>
        <p:nvGrpSpPr>
          <p:cNvPr id="43" name="群組 42"/>
          <p:cNvGrpSpPr/>
          <p:nvPr/>
        </p:nvGrpSpPr>
        <p:grpSpPr>
          <a:xfrm>
            <a:off x="417261" y="1356049"/>
            <a:ext cx="8286221" cy="5013666"/>
            <a:chOff x="417261" y="1356049"/>
            <a:chExt cx="8286221" cy="5013666"/>
          </a:xfrm>
        </p:grpSpPr>
        <p:sp>
          <p:nvSpPr>
            <p:cNvPr id="10" name="Rectangle 2"/>
            <p:cNvSpPr/>
            <p:nvPr/>
          </p:nvSpPr>
          <p:spPr bwMode="auto">
            <a:xfrm>
              <a:off x="423482" y="1356049"/>
              <a:ext cx="4140000" cy="2505064"/>
            </a:xfrm>
            <a:prstGeom prst="rect">
              <a:avLst/>
            </a:prstGeom>
            <a:noFill/>
            <a:ln w="9525" cap="flat" cmpd="sng" algn="ctr">
              <a:solidFill>
                <a:srgbClr val="004E6E"/>
              </a:solidFill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orthographicFront"/>
              <a:lightRig rig="threePt" dir="t"/>
            </a:scene3d>
            <a:sp3d extrusionH="1003300"/>
          </p:spPr>
          <p:txBody>
            <a:bodyPr/>
            <a:lstStyle/>
            <a:p>
              <a:pPr>
                <a:buFont typeface="Times New Roman" pitchFamily="16" charset="0"/>
                <a:buNone/>
                <a:defRPr/>
              </a:pPr>
              <a:endParaRPr lang="en-US" sz="1633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28" name="Rectangle 11"/>
            <p:cNvSpPr/>
            <p:nvPr/>
          </p:nvSpPr>
          <p:spPr bwMode="auto">
            <a:xfrm>
              <a:off x="423483" y="1356049"/>
              <a:ext cx="668160" cy="668160"/>
            </a:xfrm>
            <a:prstGeom prst="rect">
              <a:avLst/>
            </a:prstGeom>
            <a:solidFill>
              <a:srgbClr val="004E6E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orthographicFront"/>
              <a:lightRig rig="threePt" dir="t"/>
            </a:scene3d>
            <a:sp3d extrusionH="1003300"/>
          </p:spPr>
          <p:txBody>
            <a:bodyPr anchor="ctr"/>
            <a:lstStyle/>
            <a:p>
              <a:pPr algn="ctr">
                <a:buFont typeface="Times New Roman" pitchFamily="16" charset="0"/>
                <a:buNone/>
                <a:defRPr/>
              </a:pPr>
              <a:r>
                <a:rPr lang="en-US" altLang="zh-TW" sz="3600" b="1" dirty="0" smtClean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S</a:t>
              </a:r>
              <a:endParaRPr lang="en-US" sz="36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18" name="TextBox 16"/>
            <p:cNvSpPr txBox="1">
              <a:spLocks noChangeArrowheads="1"/>
            </p:cNvSpPr>
            <p:nvPr/>
          </p:nvSpPr>
          <p:spPr bwMode="auto">
            <a:xfrm>
              <a:off x="1091643" y="1356049"/>
              <a:ext cx="3179520" cy="7503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400" b="1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Strengths</a:t>
              </a:r>
              <a:endParaRPr lang="en-US" sz="1400" b="1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  <a:p>
              <a:pPr>
                <a:lnSpc>
                  <a:spcPct val="150000"/>
                </a:lnSpc>
              </a:pPr>
              <a:r>
                <a:rPr lang="zh-TW" altLang="en-US" sz="1400" b="1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（至少列</a:t>
              </a:r>
              <a:r>
                <a:rPr lang="en-US" altLang="zh-TW" sz="1400" b="1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3-5</a:t>
              </a:r>
              <a:r>
                <a:rPr lang="zh-TW" altLang="en-US" sz="1400" b="1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項）</a:t>
              </a:r>
              <a:endParaRPr lang="en-US" altLang="zh-TW" sz="1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30" name="Rectangle 2"/>
            <p:cNvSpPr/>
            <p:nvPr/>
          </p:nvSpPr>
          <p:spPr bwMode="auto">
            <a:xfrm>
              <a:off x="4563482" y="1356049"/>
              <a:ext cx="4140000" cy="2505064"/>
            </a:xfrm>
            <a:prstGeom prst="rect">
              <a:avLst/>
            </a:prstGeom>
            <a:noFill/>
            <a:ln w="9525" cap="flat" cmpd="sng" algn="ctr">
              <a:solidFill>
                <a:srgbClr val="004E6E"/>
              </a:solidFill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orthographicFront"/>
              <a:lightRig rig="threePt" dir="t"/>
            </a:scene3d>
            <a:sp3d extrusionH="1003300"/>
          </p:spPr>
          <p:txBody>
            <a:bodyPr/>
            <a:lstStyle/>
            <a:p>
              <a:pPr>
                <a:buFont typeface="Times New Roman" pitchFamily="16" charset="0"/>
                <a:buNone/>
                <a:defRPr/>
              </a:pPr>
              <a:endParaRPr lang="en-US" sz="1633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31" name="Rectangle 11"/>
            <p:cNvSpPr/>
            <p:nvPr/>
          </p:nvSpPr>
          <p:spPr bwMode="auto">
            <a:xfrm>
              <a:off x="4563483" y="1356049"/>
              <a:ext cx="668160" cy="668160"/>
            </a:xfrm>
            <a:prstGeom prst="rect">
              <a:avLst/>
            </a:prstGeom>
            <a:solidFill>
              <a:srgbClr val="004E6E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orthographicFront"/>
              <a:lightRig rig="threePt" dir="t"/>
            </a:scene3d>
            <a:sp3d extrusionH="1003300"/>
          </p:spPr>
          <p:txBody>
            <a:bodyPr anchor="ctr"/>
            <a:lstStyle/>
            <a:p>
              <a:pPr algn="ctr">
                <a:buFont typeface="Times New Roman" pitchFamily="16" charset="0"/>
                <a:buNone/>
                <a:defRPr/>
              </a:pPr>
              <a:r>
                <a:rPr lang="en-US" altLang="zh-TW" sz="3600" b="1" dirty="0" smtClean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W</a:t>
              </a:r>
              <a:endParaRPr lang="en-US" sz="36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32" name="TextBox 16"/>
            <p:cNvSpPr txBox="1">
              <a:spLocks noChangeArrowheads="1"/>
            </p:cNvSpPr>
            <p:nvPr/>
          </p:nvSpPr>
          <p:spPr bwMode="auto">
            <a:xfrm>
              <a:off x="5231643" y="1356049"/>
              <a:ext cx="3179520" cy="7386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400" b="1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Weaknesses</a:t>
              </a:r>
            </a:p>
            <a:p>
              <a:pPr>
                <a:lnSpc>
                  <a:spcPct val="150000"/>
                </a:lnSpc>
              </a:pPr>
              <a:r>
                <a:rPr lang="en-US" sz="1400" b="1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（</a:t>
              </a:r>
              <a:r>
                <a:rPr lang="zh-TW" altLang="en-US" sz="1400" b="1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至少</a:t>
              </a:r>
              <a:r>
                <a:rPr lang="zh-TW" altLang="en-US" sz="1400" b="1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列</a:t>
              </a:r>
              <a:r>
                <a:rPr lang="en-US" altLang="zh-TW" sz="1400" b="1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3-5</a:t>
              </a:r>
              <a:r>
                <a:rPr lang="zh-TW" altLang="en-US" sz="1400" b="1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項）</a:t>
              </a:r>
              <a:endParaRPr lang="en-US" altLang="zh-TW" sz="1400" b="1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33" name="Rectangle 2"/>
            <p:cNvSpPr/>
            <p:nvPr/>
          </p:nvSpPr>
          <p:spPr bwMode="auto">
            <a:xfrm>
              <a:off x="4563482" y="3864651"/>
              <a:ext cx="4140000" cy="2505064"/>
            </a:xfrm>
            <a:prstGeom prst="rect">
              <a:avLst/>
            </a:prstGeom>
            <a:noFill/>
            <a:ln w="9525" cap="flat" cmpd="sng" algn="ctr">
              <a:solidFill>
                <a:srgbClr val="004E6E"/>
              </a:solidFill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orthographicFront"/>
              <a:lightRig rig="threePt" dir="t"/>
            </a:scene3d>
            <a:sp3d extrusionH="1003300"/>
          </p:spPr>
          <p:txBody>
            <a:bodyPr/>
            <a:lstStyle/>
            <a:p>
              <a:pPr>
                <a:buFont typeface="Times New Roman" pitchFamily="16" charset="0"/>
                <a:buNone/>
                <a:defRPr/>
              </a:pPr>
              <a:endParaRPr lang="en-US" sz="1633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34" name="Rectangle 11"/>
            <p:cNvSpPr/>
            <p:nvPr/>
          </p:nvSpPr>
          <p:spPr bwMode="auto">
            <a:xfrm>
              <a:off x="4563483" y="3864651"/>
              <a:ext cx="668160" cy="668160"/>
            </a:xfrm>
            <a:prstGeom prst="rect">
              <a:avLst/>
            </a:prstGeom>
            <a:solidFill>
              <a:srgbClr val="004E6E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orthographicFront"/>
              <a:lightRig rig="threePt" dir="t"/>
            </a:scene3d>
            <a:sp3d extrusionH="1003300"/>
          </p:spPr>
          <p:txBody>
            <a:bodyPr anchor="ctr"/>
            <a:lstStyle/>
            <a:p>
              <a:pPr algn="ctr">
                <a:buFont typeface="Times New Roman" pitchFamily="16" charset="0"/>
                <a:buNone/>
                <a:defRPr/>
              </a:pPr>
              <a:r>
                <a:rPr lang="en-US" altLang="zh-TW" sz="3600" b="1" dirty="0" smtClean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T</a:t>
              </a:r>
              <a:endParaRPr lang="en-US" sz="36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35" name="TextBox 16"/>
            <p:cNvSpPr txBox="1">
              <a:spLocks noChangeArrowheads="1"/>
            </p:cNvSpPr>
            <p:nvPr/>
          </p:nvSpPr>
          <p:spPr bwMode="auto">
            <a:xfrm>
              <a:off x="5231643" y="3864651"/>
              <a:ext cx="3179520" cy="7386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400" b="1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Threats</a:t>
              </a:r>
            </a:p>
            <a:p>
              <a:pPr>
                <a:lnSpc>
                  <a:spcPct val="150000"/>
                </a:lnSpc>
              </a:pPr>
              <a:r>
                <a:rPr lang="en-US" sz="1400" b="1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（</a:t>
              </a:r>
              <a:r>
                <a:rPr lang="zh-TW" altLang="en-US" sz="1400" b="1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至少</a:t>
              </a:r>
              <a:r>
                <a:rPr lang="zh-TW" altLang="en-US" sz="1400" b="1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列</a:t>
              </a:r>
              <a:r>
                <a:rPr lang="en-US" altLang="zh-TW" sz="1400" b="1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3-5</a:t>
              </a:r>
              <a:r>
                <a:rPr lang="zh-TW" altLang="en-US" sz="1400" b="1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項）</a:t>
              </a:r>
              <a:endParaRPr lang="en-US" altLang="zh-TW" sz="1400" b="1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36" name="Rectangle 2"/>
            <p:cNvSpPr/>
            <p:nvPr/>
          </p:nvSpPr>
          <p:spPr bwMode="auto">
            <a:xfrm>
              <a:off x="417261" y="3864651"/>
              <a:ext cx="4140000" cy="2505064"/>
            </a:xfrm>
            <a:prstGeom prst="rect">
              <a:avLst/>
            </a:prstGeom>
            <a:noFill/>
            <a:ln w="9525" cap="flat" cmpd="sng" algn="ctr">
              <a:solidFill>
                <a:srgbClr val="004E6E"/>
              </a:solidFill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orthographicFront"/>
              <a:lightRig rig="threePt" dir="t"/>
            </a:scene3d>
            <a:sp3d extrusionH="1003300"/>
          </p:spPr>
          <p:txBody>
            <a:bodyPr/>
            <a:lstStyle/>
            <a:p>
              <a:pPr>
                <a:buFont typeface="Times New Roman" pitchFamily="16" charset="0"/>
                <a:buNone/>
                <a:defRPr/>
              </a:pPr>
              <a:endParaRPr lang="en-US" sz="1633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37" name="Rectangle 11"/>
            <p:cNvSpPr/>
            <p:nvPr/>
          </p:nvSpPr>
          <p:spPr bwMode="auto">
            <a:xfrm>
              <a:off x="417262" y="3864651"/>
              <a:ext cx="668160" cy="668160"/>
            </a:xfrm>
            <a:prstGeom prst="rect">
              <a:avLst/>
            </a:prstGeom>
            <a:solidFill>
              <a:srgbClr val="004E6E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orthographicFront"/>
              <a:lightRig rig="threePt" dir="t"/>
            </a:scene3d>
            <a:sp3d extrusionH="1003300"/>
          </p:spPr>
          <p:txBody>
            <a:bodyPr anchor="ctr"/>
            <a:lstStyle/>
            <a:p>
              <a:pPr algn="ctr">
                <a:buFont typeface="Times New Roman" pitchFamily="16" charset="0"/>
                <a:buNone/>
                <a:defRPr/>
              </a:pPr>
              <a:r>
                <a:rPr lang="en-US" altLang="zh-TW" sz="3600" b="1" dirty="0" smtClean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O</a:t>
              </a:r>
              <a:endParaRPr lang="en-US" sz="36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38" name="TextBox 16"/>
            <p:cNvSpPr txBox="1">
              <a:spLocks noChangeArrowheads="1"/>
            </p:cNvSpPr>
            <p:nvPr/>
          </p:nvSpPr>
          <p:spPr bwMode="auto">
            <a:xfrm>
              <a:off x="1085422" y="3864651"/>
              <a:ext cx="3179520" cy="7386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400" b="1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Opportunities</a:t>
              </a:r>
            </a:p>
            <a:p>
              <a:pPr>
                <a:lnSpc>
                  <a:spcPct val="150000"/>
                </a:lnSpc>
              </a:pPr>
              <a:r>
                <a:rPr lang="en-US" sz="1400" b="1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（</a:t>
              </a:r>
              <a:r>
                <a:rPr lang="zh-TW" altLang="en-US" sz="1400" b="1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至少</a:t>
              </a:r>
              <a:r>
                <a:rPr lang="zh-TW" altLang="en-US" sz="1400" b="1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列</a:t>
              </a:r>
              <a:r>
                <a:rPr lang="en-US" altLang="zh-TW" sz="1400" b="1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3-5</a:t>
              </a:r>
              <a:r>
                <a:rPr lang="zh-TW" altLang="en-US" sz="1400" b="1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項）</a:t>
              </a:r>
              <a:endParaRPr lang="en-US" altLang="zh-TW" sz="1400" b="1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39" name="內容版面配置區 2"/>
            <p:cNvSpPr txBox="1">
              <a:spLocks/>
            </p:cNvSpPr>
            <p:nvPr/>
          </p:nvSpPr>
          <p:spPr>
            <a:xfrm>
              <a:off x="590283" y="2024209"/>
              <a:ext cx="3793955" cy="1739137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228600" indent="-228600" algn="l" defTabSz="914400" rtl="0" eaLnBrk="1" latinLnBrk="0" hangingPunct="1">
                <a:lnSpc>
                  <a:spcPct val="150000"/>
                </a:lnSpc>
                <a:spcBef>
                  <a:spcPts val="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150000"/>
                </a:lnSpc>
                <a:spcBef>
                  <a:spcPts val="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150000"/>
                </a:lnSpc>
                <a:spcBef>
                  <a:spcPts val="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150000"/>
                </a:lnSpc>
                <a:spcBef>
                  <a:spcPts val="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150000"/>
                </a:lnSpc>
                <a:spcBef>
                  <a:spcPts val="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242888" lvl="1" indent="-242888"/>
              <a:r>
                <a:rPr lang="en-US" altLang="zh-TW" sz="1400" dirty="0" smtClean="0">
                  <a:solidFill>
                    <a:schemeClr val="bg1">
                      <a:lumMod val="50000"/>
                    </a:schemeClr>
                  </a:solidFill>
                </a:rPr>
                <a:t> </a:t>
              </a:r>
            </a:p>
            <a:p>
              <a:pPr marL="242888" lvl="1" indent="-242888"/>
              <a:r>
                <a:rPr lang="en-US" altLang="zh-TW" sz="1400" dirty="0" smtClean="0">
                  <a:solidFill>
                    <a:schemeClr val="bg1">
                      <a:lumMod val="50000"/>
                    </a:schemeClr>
                  </a:solidFill>
                </a:rPr>
                <a:t>  </a:t>
              </a:r>
            </a:p>
            <a:p>
              <a:pPr marL="242888" lvl="1" indent="-242888"/>
              <a:r>
                <a:rPr lang="en-US" altLang="zh-TW" sz="1400" dirty="0">
                  <a:solidFill>
                    <a:schemeClr val="bg1">
                      <a:lumMod val="50000"/>
                    </a:schemeClr>
                  </a:solidFill>
                </a:rPr>
                <a:t> </a:t>
              </a:r>
              <a:endParaRPr lang="en-US" altLang="zh-TW" sz="1400" dirty="0" smtClean="0">
                <a:solidFill>
                  <a:schemeClr val="bg1">
                    <a:lumMod val="50000"/>
                  </a:schemeClr>
                </a:solidFill>
              </a:endParaRPr>
            </a:p>
            <a:p>
              <a:pPr marL="242888" lvl="1" indent="-242888"/>
              <a:r>
                <a:rPr lang="en-US" altLang="zh-TW" sz="1400" dirty="0" smtClean="0">
                  <a:solidFill>
                    <a:schemeClr val="bg1">
                      <a:lumMod val="50000"/>
                    </a:schemeClr>
                  </a:solidFill>
                </a:rPr>
                <a:t> </a:t>
              </a:r>
            </a:p>
            <a:p>
              <a:pPr marL="242888" lvl="1" indent="-242888"/>
              <a:r>
                <a:rPr lang="en-US" altLang="zh-TW" sz="1400" dirty="0">
                  <a:solidFill>
                    <a:schemeClr val="bg1">
                      <a:lumMod val="50000"/>
                    </a:schemeClr>
                  </a:solidFill>
                </a:rPr>
                <a:t> </a:t>
              </a:r>
              <a:r>
                <a:rPr lang="en-US" altLang="zh-TW" sz="1400" dirty="0" smtClean="0">
                  <a:solidFill>
                    <a:schemeClr val="bg1">
                      <a:lumMod val="50000"/>
                    </a:schemeClr>
                  </a:solidFill>
                </a:rPr>
                <a:t> </a:t>
              </a:r>
              <a:endParaRPr lang="en-US" altLang="zh-TW" sz="1400" dirty="0"/>
            </a:p>
          </p:txBody>
        </p:sp>
        <p:sp>
          <p:nvSpPr>
            <p:cNvPr id="40" name="內容版面配置區 2"/>
            <p:cNvSpPr txBox="1">
              <a:spLocks/>
            </p:cNvSpPr>
            <p:nvPr/>
          </p:nvSpPr>
          <p:spPr>
            <a:xfrm>
              <a:off x="4742726" y="2024209"/>
              <a:ext cx="3793955" cy="1739137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228600" indent="-228600" algn="l" defTabSz="914400" rtl="0" eaLnBrk="1" latinLnBrk="0" hangingPunct="1">
                <a:lnSpc>
                  <a:spcPct val="150000"/>
                </a:lnSpc>
                <a:spcBef>
                  <a:spcPts val="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150000"/>
                </a:lnSpc>
                <a:spcBef>
                  <a:spcPts val="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150000"/>
                </a:lnSpc>
                <a:spcBef>
                  <a:spcPts val="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150000"/>
                </a:lnSpc>
                <a:spcBef>
                  <a:spcPts val="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150000"/>
                </a:lnSpc>
                <a:spcBef>
                  <a:spcPts val="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242888" lvl="1" indent="-242888"/>
              <a:r>
                <a:rPr lang="en-US" altLang="zh-TW" sz="1400" dirty="0" smtClean="0">
                  <a:solidFill>
                    <a:schemeClr val="bg1">
                      <a:lumMod val="50000"/>
                    </a:schemeClr>
                  </a:solidFill>
                </a:rPr>
                <a:t> </a:t>
              </a:r>
            </a:p>
            <a:p>
              <a:pPr marL="242888" lvl="1" indent="-242888"/>
              <a:r>
                <a:rPr lang="en-US" altLang="zh-TW" sz="1400" dirty="0" smtClean="0">
                  <a:solidFill>
                    <a:schemeClr val="bg1">
                      <a:lumMod val="50000"/>
                    </a:schemeClr>
                  </a:solidFill>
                </a:rPr>
                <a:t>  </a:t>
              </a:r>
            </a:p>
            <a:p>
              <a:pPr marL="242888" lvl="1" indent="-242888"/>
              <a:r>
                <a:rPr lang="en-US" altLang="zh-TW" sz="1400" dirty="0">
                  <a:solidFill>
                    <a:schemeClr val="bg1">
                      <a:lumMod val="50000"/>
                    </a:schemeClr>
                  </a:solidFill>
                </a:rPr>
                <a:t> </a:t>
              </a:r>
              <a:endParaRPr lang="en-US" altLang="zh-TW" sz="1400" dirty="0" smtClean="0">
                <a:solidFill>
                  <a:schemeClr val="bg1">
                    <a:lumMod val="50000"/>
                  </a:schemeClr>
                </a:solidFill>
              </a:endParaRPr>
            </a:p>
            <a:p>
              <a:pPr marL="242888" lvl="1" indent="-242888"/>
              <a:r>
                <a:rPr lang="en-US" altLang="zh-TW" sz="1400" dirty="0" smtClean="0">
                  <a:solidFill>
                    <a:schemeClr val="bg1">
                      <a:lumMod val="50000"/>
                    </a:schemeClr>
                  </a:solidFill>
                </a:rPr>
                <a:t> </a:t>
              </a:r>
            </a:p>
            <a:p>
              <a:pPr marL="242888" lvl="1" indent="-242888"/>
              <a:r>
                <a:rPr lang="en-US" altLang="zh-TW" sz="1400" dirty="0">
                  <a:solidFill>
                    <a:schemeClr val="bg1">
                      <a:lumMod val="50000"/>
                    </a:schemeClr>
                  </a:solidFill>
                </a:rPr>
                <a:t> </a:t>
              </a:r>
              <a:r>
                <a:rPr lang="en-US" altLang="zh-TW" sz="1400" dirty="0" smtClean="0">
                  <a:solidFill>
                    <a:schemeClr val="bg1">
                      <a:lumMod val="50000"/>
                    </a:schemeClr>
                  </a:solidFill>
                </a:rPr>
                <a:t> </a:t>
              </a:r>
              <a:endParaRPr lang="en-US" altLang="zh-TW" sz="1400" dirty="0"/>
            </a:p>
          </p:txBody>
        </p:sp>
        <p:sp>
          <p:nvSpPr>
            <p:cNvPr id="41" name="內容版面配置區 2"/>
            <p:cNvSpPr txBox="1">
              <a:spLocks/>
            </p:cNvSpPr>
            <p:nvPr/>
          </p:nvSpPr>
          <p:spPr>
            <a:xfrm>
              <a:off x="590283" y="4536349"/>
              <a:ext cx="3793955" cy="1739137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228600" indent="-228600" algn="l" defTabSz="914400" rtl="0" eaLnBrk="1" latinLnBrk="0" hangingPunct="1">
                <a:lnSpc>
                  <a:spcPct val="150000"/>
                </a:lnSpc>
                <a:spcBef>
                  <a:spcPts val="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150000"/>
                </a:lnSpc>
                <a:spcBef>
                  <a:spcPts val="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150000"/>
                </a:lnSpc>
                <a:spcBef>
                  <a:spcPts val="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150000"/>
                </a:lnSpc>
                <a:spcBef>
                  <a:spcPts val="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150000"/>
                </a:lnSpc>
                <a:spcBef>
                  <a:spcPts val="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242888" lvl="1" indent="-242888"/>
              <a:r>
                <a:rPr lang="en-US" altLang="zh-TW" sz="1400" dirty="0" smtClean="0">
                  <a:solidFill>
                    <a:schemeClr val="bg1">
                      <a:lumMod val="50000"/>
                    </a:schemeClr>
                  </a:solidFill>
                </a:rPr>
                <a:t> </a:t>
              </a:r>
            </a:p>
            <a:p>
              <a:pPr marL="242888" lvl="1" indent="-242888"/>
              <a:r>
                <a:rPr lang="en-US" altLang="zh-TW" sz="1400" dirty="0" smtClean="0">
                  <a:solidFill>
                    <a:schemeClr val="bg1">
                      <a:lumMod val="50000"/>
                    </a:schemeClr>
                  </a:solidFill>
                </a:rPr>
                <a:t>  </a:t>
              </a:r>
            </a:p>
            <a:p>
              <a:pPr marL="242888" lvl="1" indent="-242888"/>
              <a:r>
                <a:rPr lang="en-US" altLang="zh-TW" sz="1400" dirty="0">
                  <a:solidFill>
                    <a:schemeClr val="bg1">
                      <a:lumMod val="50000"/>
                    </a:schemeClr>
                  </a:solidFill>
                </a:rPr>
                <a:t> </a:t>
              </a:r>
              <a:endParaRPr lang="en-US" altLang="zh-TW" sz="1400" dirty="0" smtClean="0">
                <a:solidFill>
                  <a:schemeClr val="bg1">
                    <a:lumMod val="50000"/>
                  </a:schemeClr>
                </a:solidFill>
              </a:endParaRPr>
            </a:p>
            <a:p>
              <a:pPr marL="242888" lvl="1" indent="-242888"/>
              <a:r>
                <a:rPr lang="en-US" altLang="zh-TW" sz="1400" dirty="0" smtClean="0">
                  <a:solidFill>
                    <a:schemeClr val="bg1">
                      <a:lumMod val="50000"/>
                    </a:schemeClr>
                  </a:solidFill>
                </a:rPr>
                <a:t> </a:t>
              </a:r>
            </a:p>
            <a:p>
              <a:pPr marL="242888" lvl="1" indent="-242888"/>
              <a:r>
                <a:rPr lang="en-US" altLang="zh-TW" sz="1400" dirty="0">
                  <a:solidFill>
                    <a:schemeClr val="bg1">
                      <a:lumMod val="50000"/>
                    </a:schemeClr>
                  </a:solidFill>
                </a:rPr>
                <a:t> </a:t>
              </a:r>
              <a:r>
                <a:rPr lang="en-US" altLang="zh-TW" sz="1400" dirty="0" smtClean="0">
                  <a:solidFill>
                    <a:schemeClr val="bg1">
                      <a:lumMod val="50000"/>
                    </a:schemeClr>
                  </a:solidFill>
                </a:rPr>
                <a:t> </a:t>
              </a:r>
              <a:endParaRPr lang="en-US" altLang="zh-TW" sz="1400" dirty="0"/>
            </a:p>
          </p:txBody>
        </p:sp>
        <p:sp>
          <p:nvSpPr>
            <p:cNvPr id="42" name="內容版面配置區 2"/>
            <p:cNvSpPr txBox="1">
              <a:spLocks/>
            </p:cNvSpPr>
            <p:nvPr/>
          </p:nvSpPr>
          <p:spPr>
            <a:xfrm>
              <a:off x="4742726" y="4536349"/>
              <a:ext cx="3793955" cy="1739137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228600" indent="-228600" algn="l" defTabSz="914400" rtl="0" eaLnBrk="1" latinLnBrk="0" hangingPunct="1">
                <a:lnSpc>
                  <a:spcPct val="150000"/>
                </a:lnSpc>
                <a:spcBef>
                  <a:spcPts val="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150000"/>
                </a:lnSpc>
                <a:spcBef>
                  <a:spcPts val="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150000"/>
                </a:lnSpc>
                <a:spcBef>
                  <a:spcPts val="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150000"/>
                </a:lnSpc>
                <a:spcBef>
                  <a:spcPts val="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150000"/>
                </a:lnSpc>
                <a:spcBef>
                  <a:spcPts val="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242888" lvl="1" indent="-242888"/>
              <a:r>
                <a:rPr lang="en-US" altLang="zh-TW" sz="1400" dirty="0" smtClean="0">
                  <a:solidFill>
                    <a:schemeClr val="bg1">
                      <a:lumMod val="50000"/>
                    </a:schemeClr>
                  </a:solidFill>
                </a:rPr>
                <a:t> </a:t>
              </a:r>
            </a:p>
            <a:p>
              <a:pPr marL="242888" lvl="1" indent="-242888"/>
              <a:r>
                <a:rPr lang="en-US" altLang="zh-TW" sz="1400" dirty="0" smtClean="0">
                  <a:solidFill>
                    <a:schemeClr val="bg1">
                      <a:lumMod val="50000"/>
                    </a:schemeClr>
                  </a:solidFill>
                </a:rPr>
                <a:t>  </a:t>
              </a:r>
            </a:p>
            <a:p>
              <a:pPr marL="242888" lvl="1" indent="-242888"/>
              <a:r>
                <a:rPr lang="en-US" altLang="zh-TW" sz="1400" dirty="0">
                  <a:solidFill>
                    <a:schemeClr val="bg1">
                      <a:lumMod val="50000"/>
                    </a:schemeClr>
                  </a:solidFill>
                </a:rPr>
                <a:t> </a:t>
              </a:r>
              <a:endParaRPr lang="en-US" altLang="zh-TW" sz="1400" dirty="0" smtClean="0">
                <a:solidFill>
                  <a:schemeClr val="bg1">
                    <a:lumMod val="50000"/>
                  </a:schemeClr>
                </a:solidFill>
              </a:endParaRPr>
            </a:p>
            <a:p>
              <a:pPr marL="242888" lvl="1" indent="-242888"/>
              <a:r>
                <a:rPr lang="en-US" altLang="zh-TW" sz="1400" dirty="0" smtClean="0">
                  <a:solidFill>
                    <a:schemeClr val="bg1">
                      <a:lumMod val="50000"/>
                    </a:schemeClr>
                  </a:solidFill>
                </a:rPr>
                <a:t> </a:t>
              </a:r>
            </a:p>
            <a:p>
              <a:pPr marL="242888" lvl="1" indent="-242888"/>
              <a:r>
                <a:rPr lang="en-US" altLang="zh-TW" sz="1400" dirty="0">
                  <a:solidFill>
                    <a:schemeClr val="bg1">
                      <a:lumMod val="50000"/>
                    </a:schemeClr>
                  </a:solidFill>
                </a:rPr>
                <a:t> </a:t>
              </a:r>
              <a:r>
                <a:rPr lang="en-US" altLang="zh-TW" sz="1400" dirty="0" smtClean="0">
                  <a:solidFill>
                    <a:schemeClr val="bg1">
                      <a:lumMod val="50000"/>
                    </a:schemeClr>
                  </a:solidFill>
                </a:rPr>
                <a:t> </a:t>
              </a:r>
              <a:endParaRPr lang="en-US" altLang="zh-TW" sz="1400" dirty="0"/>
            </a:p>
          </p:txBody>
        </p:sp>
      </p:grpSp>
    </p:spTree>
    <p:extLst>
      <p:ext uri="{BB962C8B-B14F-4D97-AF65-F5344CB8AC3E}">
        <p14:creationId xmlns:p14="http://schemas.microsoft.com/office/powerpoint/2010/main" val="3724972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TW" altLang="en-US" sz="3300" dirty="0" smtClean="0"/>
              <a:t>商業模式匯總分析</a:t>
            </a:r>
            <a:r>
              <a:rPr lang="zh-TW" altLang="en-US" sz="2400" dirty="0" smtClean="0">
                <a:solidFill>
                  <a:schemeClr val="bg1">
                    <a:lumMod val="50000"/>
                  </a:schemeClr>
                </a:solidFill>
              </a:rPr>
              <a:t>（生技</a:t>
            </a:r>
            <a:r>
              <a:rPr lang="zh-TW" altLang="en-US" sz="2400" dirty="0">
                <a:solidFill>
                  <a:schemeClr val="bg1">
                    <a:lumMod val="50000"/>
                  </a:schemeClr>
                </a:solidFill>
              </a:rPr>
              <a:t>醫藥類自</a:t>
            </a:r>
            <a:r>
              <a:rPr lang="zh-TW" altLang="en-US" sz="2400" dirty="0" smtClean="0">
                <a:solidFill>
                  <a:schemeClr val="bg1">
                    <a:lumMod val="50000"/>
                  </a:schemeClr>
                </a:solidFill>
              </a:rPr>
              <a:t>評選填） </a:t>
            </a:r>
            <a:endParaRPr lang="zh-TW" altLang="en-US" sz="2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E31D-E2AB-40D1-8B51-AFA5AFEF393A}" type="slidenum">
              <a:rPr lang="en-US" smtClean="0"/>
              <a:pPr/>
              <a:t>7</a:t>
            </a:fld>
            <a:endParaRPr 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4643262"/>
              </p:ext>
            </p:extLst>
          </p:nvPr>
        </p:nvGraphicFramePr>
        <p:xfrm>
          <a:off x="432000" y="1080000"/>
          <a:ext cx="8280000" cy="4775314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16560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6560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65600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6560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65600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738332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1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Key Partners</a:t>
                      </a:r>
                    </a:p>
                    <a:p>
                      <a:pPr algn="ctr"/>
                      <a:r>
                        <a:rPr lang="zh-TW" altLang="en-US" sz="11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（關鍵合作夥伴）</a:t>
                      </a:r>
                      <a:endParaRPr lang="zh-TW" altLang="en-US" sz="1100" b="1" dirty="0" smtClean="0">
                        <a:solidFill>
                          <a:schemeClr val="bg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1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Key Activities</a:t>
                      </a:r>
                    </a:p>
                    <a:p>
                      <a:pPr algn="ctr"/>
                      <a:r>
                        <a:rPr lang="zh-TW" altLang="en-US" sz="11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（關鍵活動）</a:t>
                      </a:r>
                      <a:endParaRPr lang="zh-TW" altLang="en-US" sz="1100" b="1" dirty="0" smtClean="0">
                        <a:solidFill>
                          <a:schemeClr val="bg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1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Value Proposition</a:t>
                      </a:r>
                    </a:p>
                    <a:p>
                      <a:pPr algn="ctr"/>
                      <a:r>
                        <a:rPr lang="zh-TW" altLang="en-US" sz="11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（價值主張）</a:t>
                      </a:r>
                      <a:endParaRPr lang="zh-TW" altLang="en-US" sz="1100" b="1" dirty="0">
                        <a:solidFill>
                          <a:schemeClr val="bg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1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Customer Relationships</a:t>
                      </a:r>
                    </a:p>
                    <a:p>
                      <a:pPr algn="ctr"/>
                      <a:r>
                        <a:rPr lang="zh-TW" altLang="en-US" sz="11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（顧客關係）</a:t>
                      </a:r>
                      <a:endParaRPr lang="zh-TW" altLang="en-US" sz="1100" b="1" dirty="0" smtClean="0">
                        <a:solidFill>
                          <a:schemeClr val="bg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1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Customer Segments</a:t>
                      </a:r>
                    </a:p>
                    <a:p>
                      <a:pPr algn="ctr"/>
                      <a:r>
                        <a:rPr lang="zh-TW" altLang="en-US" sz="11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（目標客層）</a:t>
                      </a:r>
                      <a:endParaRPr lang="zh-TW" altLang="en-US" sz="1100" b="1" dirty="0" smtClean="0">
                        <a:solidFill>
                          <a:schemeClr val="bg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30882">
                <a:tc rowSpan="3">
                  <a:txBody>
                    <a:bodyPr/>
                    <a:lstStyle/>
                    <a:p>
                      <a:pPr marL="198000" indent="-198000">
                        <a:buAutoNum type="arabicPeriod"/>
                      </a:pPr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98000" indent="-198000">
                        <a:buAutoNum type="arabicPeriod"/>
                      </a:pPr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3">
                  <a:txBody>
                    <a:bodyPr/>
                    <a:lstStyle/>
                    <a:p>
                      <a:pPr marL="198000" indent="-198000">
                        <a:buAutoNum type="arabicPeriod"/>
                      </a:pPr>
                      <a:endParaRPr lang="en-US" altLang="zh-TW" sz="1100" b="0" dirty="0" smtClean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marL="198000" indent="-198000"/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98000" indent="-198000">
                        <a:buAutoNum type="arabicPeriod"/>
                      </a:pPr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3">
                  <a:txBody>
                    <a:bodyPr/>
                    <a:lstStyle/>
                    <a:p>
                      <a:pPr marL="0" indent="0"/>
                      <a:endParaRPr lang="en-US" altLang="zh-TW" sz="1100" b="0" baseline="0" dirty="0" smtClean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11738">
                <a:tc vMerge="1">
                  <a:txBody>
                    <a:bodyPr/>
                    <a:lstStyle/>
                    <a:p>
                      <a:endParaRPr lang="zh-TW" altLang="en-US" sz="1400" dirty="0">
                        <a:solidFill>
                          <a:schemeClr val="tx1"/>
                        </a:solidFill>
                        <a:latin typeface="Times New Roman"/>
                        <a:ea typeface="標楷體"/>
                        <a:cs typeface="Times New Roman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35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1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Key Resources</a:t>
                      </a:r>
                    </a:p>
                    <a:p>
                      <a:pPr algn="ctr"/>
                      <a:r>
                        <a:rPr lang="zh-TW" altLang="en-US" sz="11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（關鍵資源）</a:t>
                      </a:r>
                      <a:endParaRPr lang="zh-TW" altLang="en-US" sz="1100" b="1" dirty="0" smtClean="0">
                        <a:solidFill>
                          <a:schemeClr val="bg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zh-TW" altLang="en-US" sz="1400" dirty="0">
                        <a:solidFill>
                          <a:schemeClr val="tx1"/>
                        </a:solidFill>
                        <a:latin typeface="Times New Roman"/>
                        <a:ea typeface="標楷體"/>
                        <a:cs typeface="Times New Roman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35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1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Channels</a:t>
                      </a:r>
                    </a:p>
                    <a:p>
                      <a:pPr algn="ctr"/>
                      <a:r>
                        <a:rPr lang="zh-TW" altLang="en-US" sz="11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（通路）</a:t>
                      </a:r>
                      <a:endParaRPr lang="zh-TW" altLang="en-US" sz="1100" b="1" dirty="0" smtClean="0">
                        <a:solidFill>
                          <a:schemeClr val="bg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TW" altLang="en-US" sz="1400" dirty="0">
                        <a:solidFill>
                          <a:schemeClr val="tx1"/>
                        </a:solidFill>
                        <a:latin typeface="Times New Roman"/>
                        <a:ea typeface="標楷體"/>
                        <a:cs typeface="Times New Roman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35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30882">
                <a:tc vMerge="1">
                  <a:txBody>
                    <a:bodyPr/>
                    <a:lstStyle/>
                    <a:p>
                      <a:endParaRPr lang="zh-TW" altLang="en-US" sz="1400" dirty="0">
                        <a:solidFill>
                          <a:schemeClr val="tx1"/>
                        </a:solidFill>
                        <a:latin typeface="Times New Roman"/>
                        <a:ea typeface="標楷體"/>
                        <a:cs typeface="Times New Roman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marL="198000" indent="-198000">
                        <a:buAutoNum type="arabicPeriod"/>
                      </a:pPr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TW" altLang="en-US" sz="1400" dirty="0">
                        <a:solidFill>
                          <a:schemeClr val="tx1"/>
                        </a:solidFill>
                        <a:latin typeface="Times New Roman"/>
                        <a:ea typeface="標楷體"/>
                        <a:cs typeface="Times New Roman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marL="198000" indent="-198000">
                        <a:buAutoNum type="arabicPeriod"/>
                      </a:pPr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TW" altLang="en-US" sz="1400" dirty="0">
                        <a:solidFill>
                          <a:schemeClr val="tx1"/>
                        </a:solidFill>
                        <a:latin typeface="Times New Roman"/>
                        <a:ea typeface="標楷體"/>
                        <a:cs typeface="Times New Roman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416299"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1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Cost Structure </a:t>
                      </a:r>
                      <a:r>
                        <a:rPr lang="zh-TW" altLang="en-US" sz="11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（成本結構）</a:t>
                      </a:r>
                      <a:endParaRPr lang="zh-TW" altLang="en-US" sz="1100" b="1" dirty="0">
                        <a:solidFill>
                          <a:schemeClr val="bg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 sz="1200" dirty="0">
                        <a:solidFill>
                          <a:schemeClr val="tx1"/>
                        </a:solidFill>
                        <a:latin typeface="Times New Roman"/>
                        <a:ea typeface="標楷體"/>
                        <a:cs typeface="Times New Roman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AD47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altLang="zh-TW" sz="11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Revenue Streams </a:t>
                      </a:r>
                      <a:r>
                        <a:rPr lang="zh-TW" altLang="en-US" sz="11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（收益流）</a:t>
                      </a:r>
                      <a:endParaRPr lang="zh-TW" altLang="en-US" sz="1100" b="1" dirty="0">
                        <a:solidFill>
                          <a:schemeClr val="bg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TW" altLang="en-US" sz="1100" b="1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 sz="1200" dirty="0">
                        <a:solidFill>
                          <a:schemeClr val="tx1"/>
                        </a:solidFill>
                        <a:latin typeface="Times New Roman"/>
                        <a:ea typeface="標楷體"/>
                        <a:cs typeface="Times New Roman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AD4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416299">
                <a:tc rowSpan="2" gridSpan="2">
                  <a:txBody>
                    <a:bodyPr/>
                    <a:lstStyle/>
                    <a:p>
                      <a:pPr algn="ctr"/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 hMerge="1">
                  <a:txBody>
                    <a:bodyPr/>
                    <a:lstStyle/>
                    <a:p>
                      <a:pPr algn="ctr"/>
                      <a:endParaRPr lang="zh-TW" altLang="en-US" sz="110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100" b="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產品</a:t>
                      </a:r>
                      <a:r>
                        <a:rPr lang="en-US" altLang="zh-TW" sz="1100" b="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/</a:t>
                      </a:r>
                      <a:r>
                        <a:rPr lang="zh-TW" altLang="en-US" sz="1100" b="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服務收入</a:t>
                      </a:r>
                      <a:endParaRPr lang="zh-TW" altLang="en-US" sz="1100" b="0" dirty="0" smtClean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100" b="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權利金收入</a:t>
                      </a:r>
                      <a:r>
                        <a:rPr lang="en-US" altLang="zh-TW" sz="1100" b="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/>
                      </a:r>
                      <a:br>
                        <a:rPr lang="en-US" altLang="zh-TW" sz="1100" b="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</a:br>
                      <a:r>
                        <a:rPr lang="zh-TW" altLang="en-US" sz="1100" b="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（若無則空白）</a:t>
                      </a:r>
                      <a:endParaRPr lang="zh-TW" altLang="en-US" sz="1100" b="0" dirty="0" smtClean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100" b="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其他收入</a:t>
                      </a:r>
                      <a:r>
                        <a:rPr lang="en-US" altLang="zh-TW" sz="1100" b="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/>
                      </a:r>
                      <a:br>
                        <a:rPr lang="en-US" altLang="zh-TW" sz="1100" b="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</a:br>
                      <a:r>
                        <a:rPr lang="zh-TW" altLang="en-US" sz="1100" b="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（若無則空白）</a:t>
                      </a:r>
                      <a:endParaRPr lang="zh-TW" altLang="en-US" sz="1100" b="0" dirty="0" smtClean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830882">
                <a:tc gridSpan="2" vMerge="1">
                  <a:txBody>
                    <a:bodyPr/>
                    <a:lstStyle/>
                    <a:p>
                      <a:pPr marL="198000" indent="-198000">
                        <a:buAutoNum type="arabicPeriod"/>
                      </a:pPr>
                      <a:endParaRPr lang="zh-TW" altLang="en-US" sz="110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pPr marL="198000" indent="-198000"/>
                      <a:endParaRPr lang="zh-TW" altLang="en-US" sz="110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98000" indent="-198000">
                        <a:buAutoNum type="arabicPeriod"/>
                      </a:pPr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98000" indent="-198000">
                        <a:buAutoNum type="arabicPeriod"/>
                      </a:pPr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4109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TW" dirty="0"/>
              <a:t>Target Product Profile 1</a:t>
            </a:r>
            <a:r>
              <a:rPr lang="en-US" altLang="zh-TW" dirty="0" smtClean="0"/>
              <a:t>/2 </a:t>
            </a:r>
            <a:r>
              <a:rPr lang="zh-TW" altLang="en-US" sz="2700" dirty="0" smtClean="0">
                <a:solidFill>
                  <a:schemeClr val="bg1">
                    <a:lumMod val="50000"/>
                  </a:schemeClr>
                </a:solidFill>
              </a:rPr>
              <a:t>醫藥</a:t>
            </a:r>
            <a:r>
              <a:rPr lang="zh-TW" altLang="en-US" sz="2700" dirty="0">
                <a:solidFill>
                  <a:schemeClr val="bg1">
                    <a:lumMod val="50000"/>
                  </a:schemeClr>
                </a:solidFill>
              </a:rPr>
              <a:t>類</a:t>
            </a:r>
            <a:r>
              <a:rPr lang="zh-TW" altLang="en-US" sz="2700" dirty="0" smtClean="0">
                <a:solidFill>
                  <a:schemeClr val="bg1">
                    <a:lumMod val="50000"/>
                  </a:schemeClr>
                </a:solidFill>
              </a:rPr>
              <a:t>填寫</a:t>
            </a:r>
            <a:endParaRPr lang="zh-TW" altLang="en-US" sz="27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ClrTx/>
              <a:buNone/>
            </a:pPr>
            <a:endParaRPr lang="en-US" altLang="zh-TW" dirty="0"/>
          </a:p>
          <a:p>
            <a:pPr marL="0" indent="0">
              <a:buNone/>
            </a:pP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E31D-E2AB-40D1-8B51-AFA5AFEF393A}" type="slidenum">
              <a:rPr lang="en-US" smtClean="0"/>
              <a:pPr/>
              <a:t>8</a:t>
            </a:fld>
            <a:endParaRPr lang="en-US" dirty="0"/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xmlns="" id="{CF129285-F4F3-47AF-968F-489E613E55DF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432000" y="1080000"/>
          <a:ext cx="8279350" cy="5108004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{69012ECD-51FC-41F1-AA8D-1B2483CD663E}</a:tableStyleId>
              </a:tblPr>
              <a:tblGrid>
                <a:gridCol w="971350">
                  <a:extLst>
                    <a:ext uri="{9D8B030D-6E8A-4147-A177-3AD203B41FA5}">
                      <a16:colId xmlns:a16="http://schemas.microsoft.com/office/drawing/2014/main" xmlns="" val="916052386"/>
                    </a:ext>
                  </a:extLst>
                </a:gridCol>
                <a:gridCol w="3204000">
                  <a:extLst>
                    <a:ext uri="{9D8B030D-6E8A-4147-A177-3AD203B41FA5}">
                      <a16:colId xmlns:a16="http://schemas.microsoft.com/office/drawing/2014/main" xmlns="" val="1918230165"/>
                    </a:ext>
                  </a:extLst>
                </a:gridCol>
                <a:gridCol w="1440000">
                  <a:extLst>
                    <a:ext uri="{9D8B030D-6E8A-4147-A177-3AD203B41FA5}">
                      <a16:colId xmlns:a16="http://schemas.microsoft.com/office/drawing/2014/main" xmlns="" val="2687533592"/>
                    </a:ext>
                  </a:extLst>
                </a:gridCol>
                <a:gridCol w="1332000">
                  <a:extLst>
                    <a:ext uri="{9D8B030D-6E8A-4147-A177-3AD203B41FA5}">
                      <a16:colId xmlns:a16="http://schemas.microsoft.com/office/drawing/2014/main" xmlns="" val="262091799"/>
                    </a:ext>
                  </a:extLst>
                </a:gridCol>
                <a:gridCol w="1332000">
                  <a:extLst>
                    <a:ext uri="{9D8B030D-6E8A-4147-A177-3AD203B41FA5}">
                      <a16:colId xmlns:a16="http://schemas.microsoft.com/office/drawing/2014/main" xmlns="" val="2494773315"/>
                    </a:ext>
                  </a:extLst>
                </a:gridCol>
              </a:tblGrid>
              <a:tr h="540000">
                <a:tc>
                  <a:txBody>
                    <a:bodyPr/>
                    <a:lstStyle/>
                    <a:p>
                      <a:pPr marL="67945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 dirty="0" err="1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項目</a:t>
                      </a:r>
                      <a:endParaRPr lang="zh-TW" sz="1100" b="1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 marL="6858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 dirty="0" err="1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細項</a:t>
                      </a:r>
                      <a:endParaRPr lang="zh-TW" sz="1100" b="1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 marL="6858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 dirty="0" err="1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產品目前狀況</a:t>
                      </a:r>
                      <a:endParaRPr lang="zh-TW" sz="1100" b="1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 marL="66675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 dirty="0" err="1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可接受範圍</a:t>
                      </a:r>
                      <a:endParaRPr lang="zh-TW" sz="1100" b="1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marL="66675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（</a:t>
                      </a:r>
                      <a:r>
                        <a:rPr lang="en-US" sz="1100" b="1" dirty="0" err="1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競爭者</a:t>
                      </a:r>
                      <a:r>
                        <a:rPr lang="en-US" sz="1100" b="1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）</a:t>
                      </a:r>
                      <a:endParaRPr lang="zh-TW" sz="1100" b="1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 marL="67945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 dirty="0" err="1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最佳範圍</a:t>
                      </a:r>
                      <a:endParaRPr lang="zh-TW" sz="1100" b="1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marL="67945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（</a:t>
                      </a:r>
                      <a:r>
                        <a:rPr lang="en-US" sz="1100" b="1" dirty="0" err="1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目標</a:t>
                      </a:r>
                      <a:r>
                        <a:rPr lang="en-US" sz="1100" b="1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）</a:t>
                      </a:r>
                      <a:endParaRPr lang="zh-TW" sz="1100" b="1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698374768"/>
                  </a:ext>
                </a:extLst>
              </a:tr>
              <a:tr h="326286">
                <a:tc rowSpan="3">
                  <a:txBody>
                    <a:bodyPr/>
                    <a:lstStyle/>
                    <a:p>
                      <a:pPr marL="67945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dirty="0" err="1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產品描述</a:t>
                      </a: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6858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TW" sz="1100" b="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類別</a:t>
                      </a:r>
                      <a:r>
                        <a:rPr lang="en-US" sz="1100" b="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（</a:t>
                      </a:r>
                      <a:r>
                        <a:rPr lang="zh-TW" sz="1100" b="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小</a:t>
                      </a:r>
                      <a:r>
                        <a:rPr lang="zh-TW" sz="11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分子、胜肽、單株抗體、細胞療法</a:t>
                      </a:r>
                      <a:r>
                        <a:rPr lang="zh-TW" sz="1100" b="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等</a:t>
                      </a:r>
                      <a:r>
                        <a:rPr lang="en-US" sz="1100" b="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）</a:t>
                      </a: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2099814463"/>
                  </a:ext>
                </a:extLst>
              </a:tr>
              <a:tr h="326286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6858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dirty="0" err="1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藥物作用標的</a:t>
                      </a: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415993946"/>
                  </a:ext>
                </a:extLst>
              </a:tr>
              <a:tr h="326286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6858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dirty="0" err="1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藥物作用機制</a:t>
                      </a:r>
                      <a:r>
                        <a:rPr lang="en-US" sz="11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 </a:t>
                      </a:r>
                      <a:r>
                        <a:rPr lang="en-US" sz="1100" b="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（mechanism </a:t>
                      </a:r>
                      <a:r>
                        <a:rPr lang="en-US" sz="11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of action, </a:t>
                      </a:r>
                      <a:r>
                        <a:rPr lang="en-US" sz="1100" b="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MOA）</a:t>
                      </a: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b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b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780577016"/>
                  </a:ext>
                </a:extLst>
              </a:tr>
              <a:tr h="326286">
                <a:tc rowSpan="3">
                  <a:txBody>
                    <a:bodyPr/>
                    <a:lstStyle/>
                    <a:p>
                      <a:pPr marL="67945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dirty="0" err="1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用途與用法</a:t>
                      </a: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6858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TW" sz="1100" b="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適應症</a:t>
                      </a:r>
                      <a:r>
                        <a:rPr lang="en-US" sz="1100" b="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（</a:t>
                      </a:r>
                      <a:r>
                        <a:rPr lang="zh-TW" sz="1100" b="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如果</a:t>
                      </a:r>
                      <a:r>
                        <a:rPr lang="zh-TW" sz="11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多於一個，標明優先開發</a:t>
                      </a:r>
                      <a:r>
                        <a:rPr lang="zh-TW" sz="1100" b="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者</a:t>
                      </a:r>
                      <a:r>
                        <a:rPr lang="en-US" sz="1100" b="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）</a:t>
                      </a: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b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280418712"/>
                  </a:ext>
                </a:extLst>
              </a:tr>
              <a:tr h="326286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6858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dirty="0" err="1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目標病患族群</a:t>
                      </a: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b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220801839"/>
                  </a:ext>
                </a:extLst>
              </a:tr>
              <a:tr h="326286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6858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TW" sz="11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現有</a:t>
                      </a:r>
                      <a:r>
                        <a:rPr lang="zh-TW" sz="1100" b="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療法</a:t>
                      </a:r>
                      <a:r>
                        <a:rPr lang="en-US" sz="1100" b="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（</a:t>
                      </a:r>
                      <a:r>
                        <a:rPr lang="zh-TW" sz="1100" b="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包括</a:t>
                      </a:r>
                      <a:r>
                        <a:rPr lang="zh-TW" altLang="en-US" sz="1100" b="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：</a:t>
                      </a:r>
                      <a:r>
                        <a:rPr lang="zh-TW" sz="1100" b="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手術</a:t>
                      </a:r>
                      <a:r>
                        <a:rPr lang="zh-TW" sz="11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、生活型態、或替代</a:t>
                      </a:r>
                      <a:r>
                        <a:rPr lang="zh-TW" sz="1100" b="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療法</a:t>
                      </a:r>
                      <a:r>
                        <a:rPr lang="en-US" sz="1100" b="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）</a:t>
                      </a: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306434624"/>
                  </a:ext>
                </a:extLst>
              </a:tr>
              <a:tr h="326286">
                <a:tc rowSpan="2">
                  <a:txBody>
                    <a:bodyPr/>
                    <a:lstStyle/>
                    <a:p>
                      <a:pPr marL="67945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候選藥物</a:t>
                      </a:r>
                      <a:endParaRPr lang="zh-TW" sz="1100" b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6858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dirty="0" err="1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標的專一性</a:t>
                      </a: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64934531"/>
                  </a:ext>
                </a:extLst>
              </a:tr>
              <a:tr h="326286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6858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TW" sz="1100" b="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有效性</a:t>
                      </a:r>
                      <a:r>
                        <a:rPr lang="en-US" sz="1100" b="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（</a:t>
                      </a:r>
                      <a:r>
                        <a:rPr lang="zh-TW" sz="1100" b="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體</a:t>
                      </a:r>
                      <a:r>
                        <a:rPr lang="zh-TW" sz="11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外、細胞、體內</a:t>
                      </a:r>
                      <a:r>
                        <a:rPr lang="zh-TW" sz="1100" b="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實驗</a:t>
                      </a:r>
                      <a:r>
                        <a:rPr lang="en-US" sz="1100" b="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）</a:t>
                      </a: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b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484190852"/>
                  </a:ext>
                </a:extLst>
              </a:tr>
              <a:tr h="326286">
                <a:tc rowSpan="2">
                  <a:txBody>
                    <a:bodyPr/>
                    <a:lstStyle/>
                    <a:p>
                      <a:pPr marL="67945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臨床前試驗</a:t>
                      </a:r>
                      <a:endParaRPr lang="zh-TW" sz="1100" b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6858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dirty="0" err="1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疾病動物模式</a:t>
                      </a: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199586510"/>
                  </a:ext>
                </a:extLst>
              </a:tr>
              <a:tr h="326286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6858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dirty="0" err="1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安全性</a:t>
                      </a:r>
                      <a:r>
                        <a:rPr lang="en-US" sz="11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/</a:t>
                      </a:r>
                      <a:r>
                        <a:rPr lang="en-US" sz="1100" b="0" dirty="0" err="1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毒性</a:t>
                      </a: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799266627"/>
                  </a:ext>
                </a:extLst>
              </a:tr>
              <a:tr h="326286">
                <a:tc rowSpan="4">
                  <a:txBody>
                    <a:bodyPr/>
                    <a:lstStyle/>
                    <a:p>
                      <a:pPr marL="67945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dirty="0" err="1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臨床藥理</a:t>
                      </a: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6858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TW" sz="11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吸收、分佈、代謝、排泄</a:t>
                      </a: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198070100"/>
                  </a:ext>
                </a:extLst>
              </a:tr>
              <a:tr h="326286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6858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dirty="0" err="1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血中半衰期</a:t>
                      </a: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3582073417"/>
                  </a:ext>
                </a:extLst>
              </a:tr>
              <a:tr h="326286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6858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TW" sz="1100" b="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藥效</a:t>
                      </a:r>
                      <a:r>
                        <a:rPr lang="en-US" sz="1100" b="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（</a:t>
                      </a:r>
                      <a:r>
                        <a:rPr lang="zh-TW" sz="1100" b="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標</a:t>
                      </a:r>
                      <a:r>
                        <a:rPr lang="zh-TW" sz="11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的被活化或抑制</a:t>
                      </a:r>
                      <a:r>
                        <a:rPr lang="zh-TW" sz="1100" b="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程度</a:t>
                      </a:r>
                      <a:r>
                        <a:rPr lang="en-US" sz="1100" b="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）</a:t>
                      </a: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3335421404"/>
                  </a:ext>
                </a:extLst>
              </a:tr>
              <a:tr h="326286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6858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dirty="0" err="1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蛋白質結合</a:t>
                      </a: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203372208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78264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TW" dirty="0"/>
              <a:t>Target Product Profile </a:t>
            </a:r>
            <a:r>
              <a:rPr lang="en-US" altLang="zh-TW" dirty="0" smtClean="0"/>
              <a:t>2/2 </a:t>
            </a:r>
            <a:r>
              <a:rPr lang="zh-TW" altLang="en-US" sz="2700" dirty="0" smtClean="0">
                <a:solidFill>
                  <a:schemeClr val="bg1">
                    <a:lumMod val="50000"/>
                  </a:schemeClr>
                </a:solidFill>
              </a:rPr>
              <a:t>醫藥</a:t>
            </a:r>
            <a:r>
              <a:rPr lang="zh-TW" altLang="en-US" sz="2700" dirty="0">
                <a:solidFill>
                  <a:schemeClr val="bg1">
                    <a:lumMod val="50000"/>
                  </a:schemeClr>
                </a:solidFill>
              </a:rPr>
              <a:t>類</a:t>
            </a:r>
            <a:r>
              <a:rPr lang="zh-TW" altLang="en-US" sz="2700" dirty="0" smtClean="0">
                <a:solidFill>
                  <a:schemeClr val="bg1">
                    <a:lumMod val="50000"/>
                  </a:schemeClr>
                </a:solidFill>
              </a:rPr>
              <a:t>填寫</a:t>
            </a:r>
            <a:endParaRPr lang="zh-TW" altLang="en-US" sz="27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ClrTx/>
              <a:buNone/>
            </a:pPr>
            <a:endParaRPr lang="en-US" altLang="zh-TW" dirty="0"/>
          </a:p>
          <a:p>
            <a:pPr marL="0" indent="0">
              <a:buNone/>
            </a:pP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E31D-E2AB-40D1-8B51-AFA5AFEF393A}" type="slidenum">
              <a:rPr lang="en-US" smtClean="0"/>
              <a:pPr/>
              <a:t>9</a:t>
            </a:fld>
            <a:endParaRPr lang="en-US" dirty="0"/>
          </a:p>
        </p:txBody>
      </p:sp>
      <p:graphicFrame>
        <p:nvGraphicFramePr>
          <p:cNvPr id="7" name="表格 6">
            <a:extLst>
              <a:ext uri="{FF2B5EF4-FFF2-40B4-BE49-F238E27FC236}">
                <a16:creationId xmlns:a16="http://schemas.microsoft.com/office/drawing/2014/main" xmlns="" id="{697BB718-879E-4824-B874-43FE93D238A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432000" y="1073650"/>
          <a:ext cx="8278724" cy="5154832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{69012ECD-51FC-41F1-AA8D-1B2483CD663E}</a:tableStyleId>
              </a:tblPr>
              <a:tblGrid>
                <a:gridCol w="971350">
                  <a:extLst>
                    <a:ext uri="{9D8B030D-6E8A-4147-A177-3AD203B41FA5}">
                      <a16:colId xmlns:a16="http://schemas.microsoft.com/office/drawing/2014/main" xmlns="" val="2765660780"/>
                    </a:ext>
                  </a:extLst>
                </a:gridCol>
                <a:gridCol w="3203374">
                  <a:extLst>
                    <a:ext uri="{9D8B030D-6E8A-4147-A177-3AD203B41FA5}">
                      <a16:colId xmlns:a16="http://schemas.microsoft.com/office/drawing/2014/main" xmlns="" val="2296597263"/>
                    </a:ext>
                  </a:extLst>
                </a:gridCol>
                <a:gridCol w="1440000">
                  <a:extLst>
                    <a:ext uri="{9D8B030D-6E8A-4147-A177-3AD203B41FA5}">
                      <a16:colId xmlns:a16="http://schemas.microsoft.com/office/drawing/2014/main" xmlns="" val="2096438903"/>
                    </a:ext>
                  </a:extLst>
                </a:gridCol>
                <a:gridCol w="1332000">
                  <a:extLst>
                    <a:ext uri="{9D8B030D-6E8A-4147-A177-3AD203B41FA5}">
                      <a16:colId xmlns:a16="http://schemas.microsoft.com/office/drawing/2014/main" xmlns="" val="2535793452"/>
                    </a:ext>
                  </a:extLst>
                </a:gridCol>
                <a:gridCol w="1332000">
                  <a:extLst>
                    <a:ext uri="{9D8B030D-6E8A-4147-A177-3AD203B41FA5}">
                      <a16:colId xmlns:a16="http://schemas.microsoft.com/office/drawing/2014/main" xmlns="" val="166638389"/>
                    </a:ext>
                  </a:extLst>
                </a:gridCol>
              </a:tblGrid>
              <a:tr h="540000">
                <a:tc>
                  <a:txBody>
                    <a:bodyPr/>
                    <a:lstStyle/>
                    <a:p>
                      <a:pPr marL="6794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1" dirty="0" err="1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項目</a:t>
                      </a:r>
                      <a:endParaRPr lang="zh-TW" sz="1100" b="1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 marL="6858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1" dirty="0" err="1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細項</a:t>
                      </a:r>
                      <a:endParaRPr lang="zh-TW" sz="1100" b="1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 marL="6858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1" dirty="0" err="1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產品目前狀況</a:t>
                      </a:r>
                      <a:endParaRPr lang="zh-TW" sz="1100" b="1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 marL="6667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1" dirty="0" err="1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可接受範圍</a:t>
                      </a:r>
                      <a:endParaRPr lang="zh-TW" sz="1100" b="1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marL="6667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1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（</a:t>
                      </a:r>
                      <a:r>
                        <a:rPr lang="en-US" sz="1100" b="1" dirty="0" err="1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競爭者</a:t>
                      </a:r>
                      <a:r>
                        <a:rPr lang="en-US" sz="1100" b="1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）</a:t>
                      </a:r>
                      <a:endParaRPr lang="zh-TW" sz="1100" b="1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 marL="6794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1" dirty="0" err="1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最佳範圍</a:t>
                      </a:r>
                      <a:endParaRPr lang="zh-TW" sz="1100" b="1" dirty="0" smtClean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marL="6794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1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（</a:t>
                      </a:r>
                      <a:r>
                        <a:rPr lang="en-US" sz="1100" b="1" dirty="0" err="1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目標</a:t>
                      </a:r>
                      <a:r>
                        <a:rPr lang="en-US" sz="1100" b="1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）</a:t>
                      </a:r>
                      <a:endParaRPr lang="zh-TW" sz="1100" b="1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799259881"/>
                  </a:ext>
                </a:extLst>
              </a:tr>
              <a:tr h="288427">
                <a:tc rowSpan="4">
                  <a:txBody>
                    <a:bodyPr/>
                    <a:lstStyle/>
                    <a:p>
                      <a:pPr marL="6794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0" dirty="0" err="1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劑量與</a:t>
                      </a:r>
                      <a:endParaRPr lang="en-US" sz="1100" b="0" dirty="0" smtClean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marL="6794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0" dirty="0" err="1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投藥方式</a:t>
                      </a: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858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0" dirty="0" err="1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劑量、給藥頻率等</a:t>
                      </a: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b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b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388601246"/>
                  </a:ext>
                </a:extLst>
              </a:tr>
              <a:tr h="288427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6858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0" dirty="0" err="1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投藥方式</a:t>
                      </a: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b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b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818388595"/>
                  </a:ext>
                </a:extLst>
              </a:tr>
              <a:tr h="288427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6858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0" dirty="0" err="1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劑型（excipients</a:t>
                      </a:r>
                      <a:r>
                        <a:rPr lang="en-US" sz="1100" b="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）</a:t>
                      </a: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b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b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50180797"/>
                  </a:ext>
                </a:extLst>
              </a:tr>
              <a:tr h="288427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6858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TW" sz="11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保存期限、儲存環境等</a:t>
                      </a: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b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b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4045080847"/>
                  </a:ext>
                </a:extLst>
              </a:tr>
              <a:tr h="288427">
                <a:tc rowSpan="2">
                  <a:txBody>
                    <a:bodyPr/>
                    <a:lstStyle/>
                    <a:p>
                      <a:pPr marL="6794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0" dirty="0" err="1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人體安全性</a:t>
                      </a:r>
                      <a:endParaRPr lang="en-US" sz="1100" b="0" dirty="0" smtClean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marL="6794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0" dirty="0" err="1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與毒性</a:t>
                      </a: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858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TW" sz="11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了解專一性與非專一性安全性考量</a:t>
                      </a: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b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b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677061757"/>
                  </a:ext>
                </a:extLst>
              </a:tr>
              <a:tr h="288427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6858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TW" sz="11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療效與毒性安全劑量範圍</a:t>
                      </a: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b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4042332959"/>
                  </a:ext>
                </a:extLst>
              </a:tr>
              <a:tr h="288427">
                <a:tc rowSpan="3">
                  <a:txBody>
                    <a:bodyPr/>
                    <a:lstStyle/>
                    <a:p>
                      <a:pPr marL="6794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法規考量</a:t>
                      </a:r>
                      <a:endParaRPr lang="zh-TW" sz="1100" b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858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0" dirty="0" err="1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臨床發展途徑</a:t>
                      </a: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b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528487220"/>
                  </a:ext>
                </a:extLst>
              </a:tr>
              <a:tr h="288427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6858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TW" sz="11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同適應症藥品的臨床試驗前例</a:t>
                      </a: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b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151616474"/>
                  </a:ext>
                </a:extLst>
              </a:tr>
              <a:tr h="288427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6858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TW" sz="11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是否可採用孤兒藥、快速通道等快速通關路徑</a:t>
                      </a: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241269087"/>
                  </a:ext>
                </a:extLst>
              </a:tr>
              <a:tr h="288427">
                <a:tc rowSpan="3">
                  <a:txBody>
                    <a:bodyPr/>
                    <a:lstStyle/>
                    <a:p>
                      <a:pPr marL="6794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智慧財產權</a:t>
                      </a:r>
                      <a:endParaRPr lang="zh-TW" sz="1100" b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858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0" dirty="0" err="1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可實施性評估（freedom</a:t>
                      </a:r>
                      <a:r>
                        <a:rPr lang="en-US" sz="1100" b="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 </a:t>
                      </a:r>
                      <a:r>
                        <a:rPr lang="en-US" sz="11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to </a:t>
                      </a:r>
                      <a:r>
                        <a:rPr lang="en-US" sz="1100" b="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operate）</a:t>
                      </a: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796768259"/>
                  </a:ext>
                </a:extLst>
              </a:tr>
              <a:tr h="288427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6858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新專利佈局</a:t>
                      </a:r>
                      <a:endParaRPr lang="zh-TW" sz="1100" b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567637241"/>
                  </a:ext>
                </a:extLst>
              </a:tr>
              <a:tr h="288427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6858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TW" sz="11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預期出場</a:t>
                      </a:r>
                      <a:r>
                        <a:rPr lang="zh-TW" sz="1100" b="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方式</a:t>
                      </a:r>
                      <a:r>
                        <a:rPr lang="en-US" sz="1100" b="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（</a:t>
                      </a:r>
                      <a:r>
                        <a:rPr lang="zh-TW" sz="1100" b="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技</a:t>
                      </a:r>
                      <a:r>
                        <a:rPr lang="zh-TW" sz="11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轉或成立新創</a:t>
                      </a:r>
                      <a:r>
                        <a:rPr lang="zh-TW" sz="1100" b="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公司</a:t>
                      </a:r>
                      <a:r>
                        <a:rPr lang="en-US" sz="1100" b="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）</a:t>
                      </a: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b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736599211"/>
                  </a:ext>
                </a:extLst>
              </a:tr>
              <a:tr h="288427">
                <a:tc rowSpan="4">
                  <a:txBody>
                    <a:bodyPr/>
                    <a:lstStyle/>
                    <a:p>
                      <a:pPr marL="6794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0" dirty="0" err="1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財務考量</a:t>
                      </a: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858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物料成本</a:t>
                      </a:r>
                      <a:endParaRPr lang="zh-TW" sz="1100" b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b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504243959"/>
                  </a:ext>
                </a:extLst>
              </a:tr>
              <a:tr h="288427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6858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TW" sz="1100" b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預計售價與現有療法比價</a:t>
                      </a:r>
                      <a:endParaRPr lang="zh-TW" sz="1100" b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b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29076939"/>
                  </a:ext>
                </a:extLst>
              </a:tr>
              <a:tr h="288427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6858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研發成本</a:t>
                      </a:r>
                      <a:endParaRPr lang="zh-TW" sz="1100" b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b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906987587"/>
                  </a:ext>
                </a:extLst>
              </a:tr>
              <a:tr h="288427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6858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0" dirty="0" err="1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預期投資收益</a:t>
                      </a: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b="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Droid Sans Fallback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40492533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71577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4比3">
  <a:themeElements>
    <a:clrScheme name="Office 佈景主題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佈景主題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佈景主題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4比3" id="{191A8B4A-CF7C-4044-8CFE-ED804139B38D}" vid="{67E89ABC-42C4-42A1-A1BF-9A44E3390D7D}"/>
    </a:ext>
  </a:extLst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4比3</Template>
  <TotalTime>3097</TotalTime>
  <Words>3438</Words>
  <Application>Microsoft Office PowerPoint</Application>
  <PresentationFormat>如螢幕大小 (4:3)</PresentationFormat>
  <Paragraphs>1006</Paragraphs>
  <Slides>38</Slides>
  <Notes>0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38</vt:i4>
      </vt:variant>
    </vt:vector>
  </HeadingPairs>
  <TitlesOfParts>
    <vt:vector size="39" baseType="lpstr">
      <vt:lpstr>4比3</vt:lpstr>
      <vt:lpstr>科技部新型態產學研鏈結計畫 價創計畫構想書(延續案)  （計畫名稱）</vt:lpstr>
      <vt:lpstr>大綱</vt:lpstr>
      <vt:lpstr>技術或產品說明</vt:lpstr>
      <vt:lpstr>核心技術競爭力與競爭對手說明</vt:lpstr>
      <vt:lpstr>市場價值與定位（生技醫藥類填寫）</vt:lpstr>
      <vt:lpstr>SWOT分析（生技醫藥類免填）</vt:lpstr>
      <vt:lpstr>商業模式匯總分析（生技醫藥類自評選填） </vt:lpstr>
      <vt:lpstr>Target Product Profile 1/2 醫藥類填寫</vt:lpstr>
      <vt:lpstr>Target Product Profile 2/2 醫藥類填寫</vt:lpstr>
      <vt:lpstr>Target Product Profile 1/2 醫材類填寫</vt:lpstr>
      <vt:lpstr>Target Product Profile 2/2 醫材類填寫</vt:lpstr>
      <vt:lpstr>產業分析（生技醫藥類自評選填） </vt:lpstr>
      <vt:lpstr>目標市場分析</vt:lpstr>
      <vt:lpstr>前案期末審查-委員意見與回覆說明</vt:lpstr>
      <vt:lpstr>創業里程碑</vt:lpstr>
      <vt:lpstr>計畫期程執行進度以及達成情形</vt:lpstr>
      <vt:lpstr>執行現況說明-商轉</vt:lpstr>
      <vt:lpstr>執行現況說明-商轉</vt:lpstr>
      <vt:lpstr>執行現況說明-商轉</vt:lpstr>
      <vt:lpstr>執行現況說明-商轉</vt:lpstr>
      <vt:lpstr>執行現況說明-商轉</vt:lpstr>
      <vt:lpstr>執行現況說明-商轉</vt:lpstr>
      <vt:lpstr>執行現況說明-商轉</vt:lpstr>
      <vt:lpstr>專利自評</vt:lpstr>
      <vt:lpstr>專利自評</vt:lpstr>
      <vt:lpstr>執行現況說明-商轉</vt:lpstr>
      <vt:lpstr>執行現況說明-商轉</vt:lpstr>
      <vt:lpstr>出場後之其他規劃自評</vt:lpstr>
      <vt:lpstr>價創計畫提案之查核點規劃</vt:lpstr>
      <vt:lpstr>補助經費說明</vt:lpstr>
      <vt:lpstr>附件</vt:lpstr>
      <vt:lpstr>新創公司成立後之目標客戶</vt:lpstr>
      <vt:lpstr>主要客戶目標接觸情形（生技醫藥類自評選填）</vt:lpstr>
      <vt:lpstr>銷售策略及規劃（生技醫藥類自評選填）</vt:lpstr>
      <vt:lpstr>生產策略及規劃</vt:lpstr>
      <vt:lpstr>投資人洽談情形</vt:lpstr>
      <vt:lpstr>預估現金流量分析（生技醫藥類免填）</vt:lpstr>
      <vt:lpstr>預估損益分析（生技醫藥類免填）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計畫名稱</dc:title>
  <dc:creator>pinghei Chen</dc:creator>
  <cp:lastModifiedBy>高鴻文</cp:lastModifiedBy>
  <cp:revision>278</cp:revision>
  <cp:lastPrinted>2017-04-20T10:40:52Z</cp:lastPrinted>
  <dcterms:created xsi:type="dcterms:W3CDTF">2016-08-10T14:23:27Z</dcterms:created>
  <dcterms:modified xsi:type="dcterms:W3CDTF">2018-12-19T04:34:48Z</dcterms:modified>
</cp:coreProperties>
</file>