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3" r:id="rId1"/>
  </p:sldMasterIdLst>
  <p:notesMasterIdLst>
    <p:notesMasterId r:id="rId37"/>
  </p:notesMasterIdLst>
  <p:handoutMasterIdLst>
    <p:handoutMasterId r:id="rId38"/>
  </p:handoutMasterIdLst>
  <p:sldIdLst>
    <p:sldId id="276" r:id="rId2"/>
    <p:sldId id="287" r:id="rId3"/>
    <p:sldId id="359" r:id="rId4"/>
    <p:sldId id="358" r:id="rId5"/>
    <p:sldId id="375" r:id="rId6"/>
    <p:sldId id="362" r:id="rId7"/>
    <p:sldId id="356" r:id="rId8"/>
    <p:sldId id="376" r:id="rId9"/>
    <p:sldId id="377" r:id="rId10"/>
    <p:sldId id="381" r:id="rId11"/>
    <p:sldId id="382" r:id="rId12"/>
    <p:sldId id="357" r:id="rId13"/>
    <p:sldId id="371" r:id="rId14"/>
    <p:sldId id="266" r:id="rId15"/>
    <p:sldId id="367" r:id="rId16"/>
    <p:sldId id="380" r:id="rId17"/>
    <p:sldId id="288" r:id="rId18"/>
    <p:sldId id="373" r:id="rId19"/>
    <p:sldId id="374" r:id="rId20"/>
    <p:sldId id="290" r:id="rId21"/>
    <p:sldId id="370" r:id="rId22"/>
    <p:sldId id="378" r:id="rId23"/>
    <p:sldId id="369" r:id="rId24"/>
    <p:sldId id="368" r:id="rId25"/>
    <p:sldId id="372" r:id="rId26"/>
    <p:sldId id="384" r:id="rId27"/>
    <p:sldId id="383" r:id="rId28"/>
    <p:sldId id="366" r:id="rId29"/>
    <p:sldId id="333" r:id="rId30"/>
    <p:sldId id="353" r:id="rId31"/>
    <p:sldId id="379" r:id="rId32"/>
    <p:sldId id="339" r:id="rId33"/>
    <p:sldId id="355" r:id="rId34"/>
    <p:sldId id="341" r:id="rId35"/>
    <p:sldId id="342" r:id="rId36"/>
  </p:sldIdLst>
  <p:sldSz cx="9144000" cy="6858000" type="screen4x3"/>
  <p:notesSz cx="6734175" cy="9867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00FF"/>
    <a:srgbClr val="FAE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7" autoAdjust="0"/>
    <p:restoredTop sz="96400" autoAdjust="0"/>
  </p:normalViewPr>
  <p:slideViewPr>
    <p:cSldViewPr snapToGrid="0">
      <p:cViewPr varScale="1">
        <p:scale>
          <a:sx n="97" d="100"/>
          <a:sy n="97" d="100"/>
        </p:scale>
        <p:origin x="-9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4956"/>
    </p:cViewPr>
  </p:sorterViewPr>
  <p:notesViewPr>
    <p:cSldViewPr snapToGrid="0">
      <p:cViewPr varScale="1">
        <p:scale>
          <a:sx n="80" d="100"/>
          <a:sy n="80" d="100"/>
        </p:scale>
        <p:origin x="33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143" cy="495108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14474" y="0"/>
            <a:ext cx="2918143" cy="495108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r">
              <a:defRPr sz="1200"/>
            </a:lvl1pPr>
          </a:lstStyle>
          <a:p>
            <a:fld id="{43B7E6D0-0B04-495D-8E69-B042093F1431}" type="datetimeFigureOut">
              <a:rPr lang="zh-TW" altLang="en-US" smtClean="0"/>
              <a:t>2018/2/7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2793"/>
            <a:ext cx="2918143" cy="495107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14474" y="9372793"/>
            <a:ext cx="2918143" cy="495107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r">
              <a:defRPr sz="1200"/>
            </a:lvl1pPr>
          </a:lstStyle>
          <a:p>
            <a:fld id="{C26EA4D1-84C0-4D5E-AF59-D1570CAA0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339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EB92C-B477-4BDE-BDEE-846E4F58CA7C}" type="datetimeFigureOut">
              <a:rPr lang="zh-TW" altLang="en-US" smtClean="0"/>
              <a:t>2018/2/7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6175" y="1233488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7975" cy="38862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260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4763" y="937260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2E5F6-483E-4602-9B2F-6862455CD28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3135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4013-7289-4688-A20F-CB807FEE79CB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8278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5D9B-6D1F-43AC-A24D-151F224A5C3B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63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1B34-4E75-4724-B119-10CEC7C7D868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562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E9A88-E15A-4C6E-A4CE-F7616DF1411C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485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0145-3085-4A5E-A26D-232848960B05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7876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A51F-ADDE-46E9-B0B7-1B46B0A5A506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35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6A317-36FE-4781-B2BE-840D0EC95A7F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613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42189-9D97-492B-BD16-A6D985A2AFCE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1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77B0E-DF03-4BFD-AABB-CAF143959120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106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3B66720-B812-4A61-A916-31DB20454C92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928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C9F7B-94F2-4995-8CB7-5C22C985A9D5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39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1891" y="286605"/>
            <a:ext cx="8377881" cy="6277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1891" y="1046662"/>
            <a:ext cx="8377881" cy="5041099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TW" altLang="en-US" dirty="0" smtClean="0"/>
              <a:t>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02501A8-BF6C-40BA-A8D1-CAC957168E2B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11891" y="914401"/>
            <a:ext cx="837788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845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kern="1200" spc="-50" baseline="0">
          <a:solidFill>
            <a:schemeClr val="tx1">
              <a:lumMod val="75000"/>
              <a:lumOff val="25000"/>
            </a:schemeClr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22960" y="486696"/>
            <a:ext cx="7543800" cy="2787445"/>
          </a:xfrm>
        </p:spPr>
        <p:txBody>
          <a:bodyPr/>
          <a:lstStyle/>
          <a:p>
            <a:pPr algn="ctr"/>
            <a:r>
              <a:rPr lang="zh-TW" altLang="en-US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科技部新型態產學研鏈結計畫</a:t>
            </a:r>
            <a:r>
              <a:rPr lang="en-US" altLang="zh-TW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4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價</a:t>
            </a:r>
            <a:r>
              <a:rPr lang="zh-TW" altLang="en-US" sz="4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創</a:t>
            </a:r>
            <a:r>
              <a:rPr lang="zh-TW" altLang="en-US" sz="4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計畫構想書</a:t>
            </a:r>
            <a:r>
              <a:rPr lang="en-US" altLang="zh-TW" sz="4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延續案</a:t>
            </a:r>
            <a:r>
              <a:rPr lang="en-US" altLang="zh-TW" sz="4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en-US" altLang="zh-TW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4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計畫名稱</a:t>
            </a:r>
            <a:r>
              <a:rPr lang="en-US" altLang="zh-TW" sz="4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4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822960" y="4564725"/>
            <a:ext cx="7543800" cy="999329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計畫主持人姓名：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計畫主持人單位職稱：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</a:t>
            </a:fld>
            <a:endParaRPr lang="en-US" dirty="0"/>
          </a:p>
        </p:txBody>
      </p:sp>
      <p:sp>
        <p:nvSpPr>
          <p:cNvPr id="7" name="副標題 5"/>
          <p:cNvSpPr txBox="1">
            <a:spLocks/>
          </p:cNvSpPr>
          <p:nvPr/>
        </p:nvSpPr>
        <p:spPr>
          <a:xfrm>
            <a:off x="822960" y="3602724"/>
            <a:ext cx="7543800" cy="75713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微軟正黑體" panose="020B0604030504040204" pitchFamily="34" charset="-12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 smtClean="0">
                <a:solidFill>
                  <a:srgbClr val="00B050"/>
                </a:solidFill>
              </a:rPr>
              <a:t>填寫內容是希望主持人與團隊可以進一步思考，</a:t>
            </a:r>
            <a:r>
              <a:rPr lang="en-US" altLang="zh-TW" b="1" dirty="0" smtClean="0">
                <a:solidFill>
                  <a:srgbClr val="00B050"/>
                </a:solidFill>
              </a:rPr>
              <a:t/>
            </a:r>
            <a:br>
              <a:rPr lang="en-US" altLang="zh-TW" b="1" dirty="0" smtClean="0">
                <a:solidFill>
                  <a:srgbClr val="00B050"/>
                </a:solidFill>
              </a:rPr>
            </a:br>
            <a:r>
              <a:rPr lang="zh-TW" altLang="en-US" b="1" dirty="0" smtClean="0">
                <a:solidFill>
                  <a:srgbClr val="00B050"/>
                </a:solidFill>
              </a:rPr>
              <a:t>並作好創業前的準備</a:t>
            </a:r>
            <a:endParaRPr lang="zh-TW" alt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05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Target Product Profile</a:t>
            </a:r>
            <a:r>
              <a:rPr lang="zh-TW" altLang="en-US" dirty="0" smtClean="0"/>
              <a:t> </a:t>
            </a:r>
            <a:r>
              <a:rPr lang="en-US" altLang="zh-TW" dirty="0" smtClean="0"/>
              <a:t>(1/2) </a:t>
            </a:r>
            <a:r>
              <a:rPr lang="en-US" altLang="zh-TW" dirty="0" smtClean="0">
                <a:solidFill>
                  <a:srgbClr val="FF0000"/>
                </a:solidFill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</a:rPr>
              <a:t>醫</a:t>
            </a:r>
            <a:r>
              <a:rPr lang="zh-TW" altLang="en-US" dirty="0">
                <a:solidFill>
                  <a:srgbClr val="FF0000"/>
                </a:solidFill>
              </a:rPr>
              <a:t>材</a:t>
            </a:r>
            <a:r>
              <a:rPr lang="zh-TW" altLang="en-US" dirty="0" smtClean="0">
                <a:solidFill>
                  <a:srgbClr val="FF0000"/>
                </a:solidFill>
              </a:rPr>
              <a:t>類填寫</a:t>
            </a:r>
            <a:r>
              <a:rPr lang="en-US" altLang="zh-TW" dirty="0" smtClean="0">
                <a:solidFill>
                  <a:srgbClr val="FF0000"/>
                </a:solidFill>
              </a:rPr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Tx/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CF129285-F4F3-47AF-968F-489E613E55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11891" y="993765"/>
          <a:ext cx="8377879" cy="53215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1121345">
                  <a:extLst>
                    <a:ext uri="{9D8B030D-6E8A-4147-A177-3AD203B41FA5}">
                      <a16:colId xmlns:a16="http://schemas.microsoft.com/office/drawing/2014/main" xmlns="" val="916052386"/>
                    </a:ext>
                  </a:extLst>
                </a:gridCol>
                <a:gridCol w="3112655">
                  <a:extLst>
                    <a:ext uri="{9D8B030D-6E8A-4147-A177-3AD203B41FA5}">
                      <a16:colId xmlns:a16="http://schemas.microsoft.com/office/drawing/2014/main" xmlns="" val="1918230165"/>
                    </a:ext>
                  </a:extLst>
                </a:gridCol>
                <a:gridCol w="1450109">
                  <a:extLst>
                    <a:ext uri="{9D8B030D-6E8A-4147-A177-3AD203B41FA5}">
                      <a16:colId xmlns:a16="http://schemas.microsoft.com/office/drawing/2014/main" xmlns="" val="2687533592"/>
                    </a:ext>
                  </a:extLst>
                </a:gridCol>
                <a:gridCol w="1357745">
                  <a:extLst>
                    <a:ext uri="{9D8B030D-6E8A-4147-A177-3AD203B41FA5}">
                      <a16:colId xmlns:a16="http://schemas.microsoft.com/office/drawing/2014/main" xmlns="" val="262091799"/>
                    </a:ext>
                  </a:extLst>
                </a:gridCol>
                <a:gridCol w="1336025">
                  <a:extLst>
                    <a:ext uri="{9D8B030D-6E8A-4147-A177-3AD203B41FA5}">
                      <a16:colId xmlns:a16="http://schemas.microsoft.com/office/drawing/2014/main" xmlns="" val="2494773315"/>
                    </a:ext>
                  </a:extLst>
                </a:gridCol>
              </a:tblGrid>
              <a:tr h="378310">
                <a:tc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細項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產品目前狀況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algn="ctr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可接受範圍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6675"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競爭者</a:t>
                      </a: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algn="ctr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最佳範圍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</a:t>
                      </a: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98374768"/>
                  </a:ext>
                </a:extLst>
              </a:tr>
              <a:tr h="261848">
                <a:tc rowSpan="7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產品描述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器材的概述，包括預期用途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099814463"/>
                  </a:ext>
                </a:extLst>
              </a:tr>
              <a:tr h="1773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器材的操作原理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73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器材的分類與適用的分級規定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73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新穎性能的說明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199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擬與該器材結合使用之附件、其他醫療器材與其他非醫療器材產品的描述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06399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器材關鍵功能要素的概述，如其零件</a:t>
                      </a:r>
                      <a:r>
                        <a:rPr lang="en-US" altLang="zh-TW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/</a:t>
                      </a: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組件（包括軟體，若適用）、配方、構成、功能。若適用，應包括：器材的圖示（如架構圖、照片、工程圖），應清楚指示關鍵零件</a:t>
                      </a:r>
                      <a:r>
                        <a:rPr lang="en-US" altLang="zh-TW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/</a:t>
                      </a: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組件，包括工程圖與架構圖的充分解說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15993946"/>
                  </a:ext>
                </a:extLst>
              </a:tr>
              <a:tr h="53199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器材關鍵功能要素所含材料的概述，以及與人體直接或間接接觸之材料的概述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780577016"/>
                  </a:ext>
                </a:extLst>
              </a:tr>
              <a:tr h="51560">
                <a:tc rowSpan="4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適應症及使用方法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適應症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80418712"/>
                  </a:ext>
                </a:extLst>
              </a:tr>
              <a:tr h="1773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器材適用的病患群與病況，及其他考量，如選取病患的標準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773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使用於人體之位置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20801839"/>
                  </a:ext>
                </a:extLst>
              </a:tr>
              <a:tr h="11493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使用該醫療器材場所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306434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361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Target Product Profile</a:t>
            </a:r>
            <a:r>
              <a:rPr lang="zh-TW" altLang="en-US" dirty="0" smtClean="0"/>
              <a:t> </a:t>
            </a:r>
            <a:r>
              <a:rPr lang="en-US" altLang="zh-TW" dirty="0" smtClean="0"/>
              <a:t>(2/2) </a:t>
            </a:r>
            <a:r>
              <a:rPr lang="en-US" altLang="zh-TW" dirty="0" smtClean="0">
                <a:solidFill>
                  <a:srgbClr val="FF0000"/>
                </a:solidFill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</a:rPr>
              <a:t>醫</a:t>
            </a:r>
            <a:r>
              <a:rPr lang="zh-TW" altLang="en-US" dirty="0">
                <a:solidFill>
                  <a:srgbClr val="FF0000"/>
                </a:solidFill>
              </a:rPr>
              <a:t>材</a:t>
            </a:r>
            <a:r>
              <a:rPr lang="zh-TW" altLang="en-US" dirty="0" smtClean="0">
                <a:solidFill>
                  <a:srgbClr val="FF0000"/>
                </a:solidFill>
              </a:rPr>
              <a:t>類填寫</a:t>
            </a:r>
            <a:r>
              <a:rPr lang="en-US" altLang="zh-TW" dirty="0" smtClean="0">
                <a:solidFill>
                  <a:srgbClr val="FF0000"/>
                </a:solidFill>
              </a:rPr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Tx/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CF129285-F4F3-47AF-968F-489E613E55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11891" y="993765"/>
          <a:ext cx="8377879" cy="333459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1121345">
                  <a:extLst>
                    <a:ext uri="{9D8B030D-6E8A-4147-A177-3AD203B41FA5}">
                      <a16:colId xmlns:a16="http://schemas.microsoft.com/office/drawing/2014/main" xmlns="" val="916052386"/>
                    </a:ext>
                  </a:extLst>
                </a:gridCol>
                <a:gridCol w="3112655">
                  <a:extLst>
                    <a:ext uri="{9D8B030D-6E8A-4147-A177-3AD203B41FA5}">
                      <a16:colId xmlns:a16="http://schemas.microsoft.com/office/drawing/2014/main" xmlns="" val="1918230165"/>
                    </a:ext>
                  </a:extLst>
                </a:gridCol>
                <a:gridCol w="1450109">
                  <a:extLst>
                    <a:ext uri="{9D8B030D-6E8A-4147-A177-3AD203B41FA5}">
                      <a16:colId xmlns:a16="http://schemas.microsoft.com/office/drawing/2014/main" xmlns="" val="2687533592"/>
                    </a:ext>
                  </a:extLst>
                </a:gridCol>
                <a:gridCol w="1357745">
                  <a:extLst>
                    <a:ext uri="{9D8B030D-6E8A-4147-A177-3AD203B41FA5}">
                      <a16:colId xmlns:a16="http://schemas.microsoft.com/office/drawing/2014/main" xmlns="" val="262091799"/>
                    </a:ext>
                  </a:extLst>
                </a:gridCol>
                <a:gridCol w="1336025">
                  <a:extLst>
                    <a:ext uri="{9D8B030D-6E8A-4147-A177-3AD203B41FA5}">
                      <a16:colId xmlns:a16="http://schemas.microsoft.com/office/drawing/2014/main" xmlns="" val="2494773315"/>
                    </a:ext>
                  </a:extLst>
                </a:gridCol>
              </a:tblGrid>
              <a:tr h="378310">
                <a:tc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細項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產品目前狀況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algn="ctr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可接受範圍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6675"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競爭者</a:t>
                      </a: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algn="ctr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最佳範圍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</a:t>
                      </a: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98374768"/>
                  </a:ext>
                </a:extLst>
              </a:tr>
              <a:tr h="177333">
                <a:tc rowSpan="4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法規考量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母法</a:t>
                      </a:r>
                      <a:r>
                        <a:rPr lang="en-US" altLang="zh-TW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-</a:t>
                      </a: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藥事法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64934531"/>
                  </a:ext>
                </a:extLst>
              </a:tr>
              <a:tr h="2545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醫療器材管理辦法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5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藥物優良製造準則第三編</a:t>
                      </a:r>
                      <a:r>
                        <a:rPr lang="en-US" altLang="zh-TW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-</a:t>
                      </a: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醫療器材優良製造規範 </a:t>
                      </a:r>
                      <a:r>
                        <a:rPr lang="en-US" altLang="zh-TW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(GMP)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5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醫療器材查驗登記審查準則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84190852"/>
                  </a:ext>
                </a:extLst>
              </a:tr>
              <a:tr h="177333">
                <a:tc rowSpan="3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智慧財產權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自由運用程度</a:t>
                      </a:r>
                      <a:r>
                        <a:rPr lang="en-US" altLang="zh-TW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(Freedom to Operate, FTO)</a:t>
                      </a: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分析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99586510"/>
                  </a:ext>
                </a:extLst>
              </a:tr>
              <a:tr h="1773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可專利性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73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預期授權成果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799266627"/>
                  </a:ext>
                </a:extLst>
              </a:tr>
              <a:tr h="254529">
                <a:tc rowSpan="3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相對競爭技術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相同治療目標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98070100"/>
                  </a:ext>
                </a:extLst>
              </a:tr>
              <a:tr h="2545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相同治療原理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3354214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altLang="en-US" sz="15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相同適應症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033722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533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產業分析</a:t>
            </a:r>
            <a:r>
              <a:rPr lang="en-US" altLang="zh-TW" dirty="0">
                <a:solidFill>
                  <a:srgbClr val="FF0000"/>
                </a:solidFill>
              </a:rPr>
              <a:t>(</a:t>
            </a:r>
            <a:r>
              <a:rPr lang="zh-TW" altLang="en-US" dirty="0">
                <a:solidFill>
                  <a:srgbClr val="FF0000"/>
                </a:solidFill>
              </a:rPr>
              <a:t>生技醫藥類自</a:t>
            </a:r>
            <a:r>
              <a:rPr lang="zh-TW" altLang="en-US" dirty="0" smtClean="0">
                <a:solidFill>
                  <a:srgbClr val="FF0000"/>
                </a:solidFill>
              </a:rPr>
              <a:t>評選</a:t>
            </a:r>
            <a:r>
              <a:rPr lang="zh-TW" altLang="en-US" dirty="0">
                <a:solidFill>
                  <a:srgbClr val="FF0000"/>
                </a:solidFill>
              </a:rPr>
              <a:t>擇</a:t>
            </a:r>
            <a:r>
              <a:rPr lang="zh-TW" altLang="en-US" dirty="0" smtClean="0">
                <a:solidFill>
                  <a:srgbClr val="FF0000"/>
                </a:solidFill>
              </a:rPr>
              <a:t>填寫</a:t>
            </a:r>
            <a:r>
              <a:rPr lang="en-US" altLang="zh-TW" dirty="0">
                <a:solidFill>
                  <a:srgbClr val="FF0000"/>
                </a:solidFill>
              </a:rPr>
              <a:t>)</a:t>
            </a:r>
            <a:r>
              <a:rPr lang="zh-TW" altLang="en-US" dirty="0">
                <a:solidFill>
                  <a:srgbClr val="FF0000"/>
                </a:solidFill>
              </a:rPr>
              <a:t>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 smtClean="0"/>
              <a:t>產業現況如何</a:t>
            </a:r>
            <a:r>
              <a:rPr lang="en-US" altLang="zh-TW" dirty="0" smtClean="0"/>
              <a:t>?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 smtClean="0"/>
              <a:t>產業上中下游價值鏈分析</a:t>
            </a:r>
            <a:r>
              <a:rPr lang="en-US" altLang="zh-TW" dirty="0" smtClean="0"/>
              <a:t>?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 smtClean="0"/>
              <a:t>整</a:t>
            </a:r>
            <a:r>
              <a:rPr lang="zh-TW" altLang="en-US" dirty="0"/>
              <a:t>體</a:t>
            </a:r>
            <a:r>
              <a:rPr lang="zh-TW" altLang="en-US" dirty="0" smtClean="0"/>
              <a:t>市場之規模</a:t>
            </a:r>
            <a:r>
              <a:rPr lang="zh-TW" altLang="en-US" dirty="0"/>
              <a:t>及趨勢分析</a:t>
            </a:r>
            <a:r>
              <a:rPr lang="en-US" altLang="zh-TW" dirty="0"/>
              <a:t>?</a:t>
            </a:r>
          </a:p>
          <a:p>
            <a:pPr marL="0" indent="0">
              <a:buClrTx/>
              <a:buNone/>
            </a:pPr>
            <a:r>
              <a:rPr lang="zh-TW" altLang="en-US" dirty="0" smtClean="0"/>
              <a:t> </a:t>
            </a:r>
            <a:r>
              <a:rPr lang="en-US" altLang="zh-TW" dirty="0" smtClean="0"/>
              <a:t>(</a:t>
            </a:r>
            <a:r>
              <a:rPr lang="zh-TW" altLang="en-US" dirty="0" smtClean="0"/>
              <a:t>產業價值鏈參考</a:t>
            </a:r>
            <a:r>
              <a:rPr lang="en-US" altLang="zh-TW" dirty="0" smtClean="0"/>
              <a:t>:http://ic.tpex.org.tw/)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endParaRPr lang="en-US" altLang="zh-TW" dirty="0" smtClean="0"/>
          </a:p>
          <a:p>
            <a:pPr>
              <a:buClrTx/>
              <a:buFont typeface="Wingdings" panose="05000000000000000000" pitchFamily="2" charset="2"/>
              <a:buChar char="ü"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58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目標市場分析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 smtClean="0"/>
              <a:t>瞄準之目標市場區域</a:t>
            </a:r>
            <a:r>
              <a:rPr lang="en-US" altLang="zh-TW" dirty="0" smtClean="0"/>
              <a:t>(</a:t>
            </a:r>
            <a:r>
              <a:rPr lang="zh-TW" altLang="en-US" dirty="0" smtClean="0"/>
              <a:t>國內或國外</a:t>
            </a:r>
            <a:r>
              <a:rPr lang="en-US" altLang="zh-TW" dirty="0" smtClean="0"/>
              <a:t>)</a:t>
            </a:r>
            <a:r>
              <a:rPr lang="zh-TW" altLang="en-US" dirty="0"/>
              <a:t>市場規模及趨勢</a:t>
            </a:r>
            <a:r>
              <a:rPr lang="zh-TW" altLang="en-US" dirty="0" smtClean="0"/>
              <a:t>分析</a:t>
            </a:r>
            <a:r>
              <a:rPr lang="en-US" altLang="zh-TW" dirty="0" smtClean="0"/>
              <a:t>?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 smtClean="0"/>
              <a:t>選擇該市場應用之原因與分析</a:t>
            </a:r>
            <a:r>
              <a:rPr lang="en-US" altLang="zh-TW" dirty="0" smtClean="0"/>
              <a:t>?</a:t>
            </a:r>
          </a:p>
          <a:p>
            <a:pPr marL="0" indent="0">
              <a:buNone/>
            </a:pPr>
            <a:endParaRPr lang="zh-TW" altLang="en-US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98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前案期末審查</a:t>
            </a:r>
            <a:r>
              <a:rPr lang="en-US" altLang="zh-TW" dirty="0" smtClean="0"/>
              <a:t>-</a:t>
            </a:r>
            <a:r>
              <a:rPr lang="zh-TW" altLang="en-US" dirty="0" smtClean="0"/>
              <a:t>委員意見與回覆說明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14</a:t>
            </a:fld>
            <a:endParaRPr 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053967"/>
              </p:ext>
            </p:extLst>
          </p:nvPr>
        </p:nvGraphicFramePr>
        <p:xfrm>
          <a:off x="411891" y="1352750"/>
          <a:ext cx="8481386" cy="4346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128">
                  <a:extLst>
                    <a:ext uri="{9D8B030D-6E8A-4147-A177-3AD203B41FA5}">
                      <a16:colId xmlns:a16="http://schemas.microsoft.com/office/drawing/2014/main" xmlns="" val="1041970404"/>
                    </a:ext>
                  </a:extLst>
                </a:gridCol>
                <a:gridCol w="6784258">
                  <a:extLst>
                    <a:ext uri="{9D8B030D-6E8A-4147-A177-3AD203B41FA5}">
                      <a16:colId xmlns:a16="http://schemas.microsoft.com/office/drawing/2014/main" xmlns="" val="2662261428"/>
                    </a:ext>
                  </a:extLst>
                </a:gridCol>
              </a:tblGrid>
              <a:tr h="1441791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審查委員意見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AAAAA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BBBBB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CCCCC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DDDDD</a:t>
                      </a:r>
                    </a:p>
                    <a:p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67540198"/>
                  </a:ext>
                </a:extLst>
              </a:tr>
              <a:tr h="2883582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審查意見回覆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AA</a:t>
                      </a: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BB</a:t>
                      </a: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CC</a:t>
                      </a: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DD</a:t>
                      </a: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</a:p>
                    <a:p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須明確說明預定於什麼時間完成，並列入查核項目內</a:t>
                      </a:r>
                      <a:r>
                        <a:rPr lang="en-US" altLang="zh-TW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06618296"/>
                  </a:ext>
                </a:extLst>
              </a:tr>
            </a:tbl>
          </a:graphicData>
        </a:graphic>
      </p:graphicFrame>
      <p:sp>
        <p:nvSpPr>
          <p:cNvPr id="10" name="文字方塊 9"/>
          <p:cNvSpPr txBox="1"/>
          <p:nvPr/>
        </p:nvSpPr>
        <p:spPr>
          <a:xfrm>
            <a:off x="357369" y="933520"/>
            <a:ext cx="8590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待期末審查後填寫，且委員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所提之建議事項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，須列為應達成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的預期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成果</a:t>
            </a:r>
            <a:r>
              <a:rPr lang="en-US" altLang="zh-TW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063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15</a:t>
            </a:fld>
            <a:endParaRPr 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862766"/>
              </p:ext>
            </p:extLst>
          </p:nvPr>
        </p:nvGraphicFramePr>
        <p:xfrm>
          <a:off x="524772" y="1809090"/>
          <a:ext cx="8332790" cy="3836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7116">
                  <a:extLst>
                    <a:ext uri="{9D8B030D-6E8A-4147-A177-3AD203B41FA5}">
                      <a16:colId xmlns:a16="http://schemas.microsoft.com/office/drawing/2014/main" xmlns="" val="1003007090"/>
                    </a:ext>
                  </a:extLst>
                </a:gridCol>
                <a:gridCol w="1117286">
                  <a:extLst>
                    <a:ext uri="{9D8B030D-6E8A-4147-A177-3AD203B41FA5}">
                      <a16:colId xmlns:a16="http://schemas.microsoft.com/office/drawing/2014/main" xmlns="" val="803624466"/>
                    </a:ext>
                  </a:extLst>
                </a:gridCol>
                <a:gridCol w="1504336">
                  <a:extLst>
                    <a:ext uri="{9D8B030D-6E8A-4147-A177-3AD203B41FA5}">
                      <a16:colId xmlns:a16="http://schemas.microsoft.com/office/drawing/2014/main" xmlns="" val="1488463642"/>
                    </a:ext>
                  </a:extLst>
                </a:gridCol>
                <a:gridCol w="4374052">
                  <a:extLst>
                    <a:ext uri="{9D8B030D-6E8A-4147-A177-3AD203B41FA5}">
                      <a16:colId xmlns:a16="http://schemas.microsoft.com/office/drawing/2014/main" xmlns="" val="2898509805"/>
                    </a:ext>
                  </a:extLst>
                </a:gridCol>
              </a:tblGrid>
              <a:tr h="402062">
                <a:tc>
                  <a:txBody>
                    <a:bodyPr/>
                    <a:lstStyle/>
                    <a:p>
                      <a:r>
                        <a:rPr lang="zh-TW" altLang="en-US" sz="18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</a:t>
                      </a:r>
                      <a:endParaRPr lang="zh-TW" altLang="en-US" sz="18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進度</a:t>
                      </a:r>
                      <a:r>
                        <a:rPr lang="en-US" altLang="zh-TW" sz="18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8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累積進度</a:t>
                      </a:r>
                      <a:r>
                        <a:rPr lang="en-US" altLang="zh-TW" sz="18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8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辦理事項</a:t>
                      </a:r>
                      <a:endParaRPr lang="zh-TW" altLang="en-US" sz="18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79245052"/>
                  </a:ext>
                </a:extLst>
              </a:tr>
              <a:tr h="686833">
                <a:tc>
                  <a:txBody>
                    <a:bodyPr/>
                    <a:lstStyle/>
                    <a:p>
                      <a:r>
                        <a:rPr lang="en-US" altLang="zh-TW" sz="16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2018Q2</a:t>
                      </a:r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78747175"/>
                  </a:ext>
                </a:extLst>
              </a:tr>
              <a:tr h="686833">
                <a:tc>
                  <a:txBody>
                    <a:bodyPr/>
                    <a:lstStyle/>
                    <a:p>
                      <a:r>
                        <a:rPr lang="en-US" altLang="zh-TW" sz="16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2018Q3</a:t>
                      </a:r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7442924"/>
                  </a:ext>
                </a:extLst>
              </a:tr>
              <a:tr h="686833">
                <a:tc>
                  <a:txBody>
                    <a:bodyPr/>
                    <a:lstStyle/>
                    <a:p>
                      <a:r>
                        <a:rPr lang="en-US" altLang="zh-TW" sz="16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2018Q4</a:t>
                      </a:r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82140158"/>
                  </a:ext>
                </a:extLst>
              </a:tr>
              <a:tr h="686833">
                <a:tc>
                  <a:txBody>
                    <a:bodyPr/>
                    <a:lstStyle/>
                    <a:p>
                      <a:r>
                        <a:rPr lang="en-US" altLang="zh-TW" sz="16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2019Q1</a:t>
                      </a:r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1015478"/>
                  </a:ext>
                </a:extLst>
              </a:tr>
              <a:tr h="686833"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39563972"/>
                  </a:ext>
                </a:extLst>
              </a:tr>
            </a:tbl>
          </a:graphicData>
        </a:graphic>
      </p:graphicFrame>
      <p:sp>
        <p:nvSpPr>
          <p:cNvPr id="8" name="標題 1"/>
          <p:cNvSpPr>
            <a:spLocks noGrp="1"/>
          </p:cNvSpPr>
          <p:nvPr>
            <p:ph type="title"/>
          </p:nvPr>
        </p:nvSpPr>
        <p:spPr>
          <a:xfrm>
            <a:off x="411891" y="286605"/>
            <a:ext cx="8377881" cy="627796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計畫期程執</a:t>
            </a:r>
            <a:r>
              <a:rPr lang="zh-TW" altLang="en-US" dirty="0"/>
              <a:t>行進度以及達成情形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46240FA9-9200-4E14-BDE0-41BF57739F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16239" y="1142425"/>
          <a:ext cx="5919050" cy="28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905">
                  <a:extLst>
                    <a:ext uri="{9D8B030D-6E8A-4147-A177-3AD203B41FA5}">
                      <a16:colId xmlns:a16="http://schemas.microsoft.com/office/drawing/2014/main" xmlns="" val="1442442634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1942571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059634301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2288153502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241725437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30728795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737370213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85879905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59848439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71455079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1462323"/>
                  </a:ext>
                </a:extLst>
              </a:tr>
            </a:tbl>
          </a:graphicData>
        </a:graphic>
      </p:graphicFrame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F9667E4C-CEC3-4A94-BBFF-EF632E07B6F9}"/>
              </a:ext>
            </a:extLst>
          </p:cNvPr>
          <p:cNvSpPr txBox="1"/>
          <p:nvPr/>
        </p:nvSpPr>
        <p:spPr>
          <a:xfrm>
            <a:off x="867278" y="1428787"/>
            <a:ext cx="82767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10%      20%      30%      40%     50%      60%     70%      80%      90%       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Ready</a:t>
            </a:r>
            <a:r>
              <a:rPr lang="zh-TW" altLang="en-US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to take off!</a:t>
            </a:r>
            <a:r>
              <a:rPr lang="zh-TW" altLang="en-US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已準備好出場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xmlns="" id="{DA5E586D-C872-4C3D-A335-8CEAECDD802F}"/>
              </a:ext>
            </a:extLst>
          </p:cNvPr>
          <p:cNvSpPr txBox="1"/>
          <p:nvPr/>
        </p:nvSpPr>
        <p:spPr>
          <a:xfrm>
            <a:off x="6435292" y="1154270"/>
            <a:ext cx="23412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135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團隊自評</a:t>
            </a:r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目前成熟度</a:t>
            </a:r>
            <a:endParaRPr lang="en-US" altLang="zh-TW" sz="135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490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" name="直線接點 95"/>
          <p:cNvCxnSpPr/>
          <p:nvPr/>
        </p:nvCxnSpPr>
        <p:spPr>
          <a:xfrm>
            <a:off x="5500500" y="3686644"/>
            <a:ext cx="0" cy="1908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xmlns="" id="{46240FA9-9200-4E14-BDE0-41BF57739F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16239" y="980197"/>
          <a:ext cx="5919050" cy="28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905">
                  <a:extLst>
                    <a:ext uri="{9D8B030D-6E8A-4147-A177-3AD203B41FA5}">
                      <a16:colId xmlns:a16="http://schemas.microsoft.com/office/drawing/2014/main" xmlns="" val="1442442634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1942571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059634301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2288153502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241725437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30728795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737370213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85879905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59848439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71455079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1462323"/>
                  </a:ext>
                </a:extLst>
              </a:tr>
            </a:tbl>
          </a:graphicData>
        </a:graphic>
      </p:graphicFrame>
      <p:sp>
        <p:nvSpPr>
          <p:cNvPr id="21" name="文字方塊 20">
            <a:extLst>
              <a:ext uri="{FF2B5EF4-FFF2-40B4-BE49-F238E27FC236}">
                <a16:creationId xmlns:a16="http://schemas.microsoft.com/office/drawing/2014/main" xmlns="" id="{F9667E4C-CEC3-4A94-BBFF-EF632E07B6F9}"/>
              </a:ext>
            </a:extLst>
          </p:cNvPr>
          <p:cNvSpPr txBox="1"/>
          <p:nvPr/>
        </p:nvSpPr>
        <p:spPr>
          <a:xfrm>
            <a:off x="867278" y="1266559"/>
            <a:ext cx="82767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10%      20%      30%      40%     50%      60%     70%      80%      90</a:t>
            </a:r>
            <a:r>
              <a:rPr lang="en-US" altLang="zh-TW" sz="135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endParaRPr lang="en-US" altLang="zh-TW" sz="1350" i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xmlns="" id="{DA5E586D-C872-4C3D-A335-8CEAECDD802F}"/>
              </a:ext>
            </a:extLst>
          </p:cNvPr>
          <p:cNvSpPr txBox="1"/>
          <p:nvPr/>
        </p:nvSpPr>
        <p:spPr>
          <a:xfrm>
            <a:off x="6435292" y="992042"/>
            <a:ext cx="23412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135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團隊自評</a:t>
            </a:r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目前成熟度</a:t>
            </a:r>
            <a:endParaRPr lang="en-US" altLang="zh-TW" sz="135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16</a:t>
            </a:fld>
            <a:endParaRPr lang="en-US" dirty="0"/>
          </a:p>
        </p:txBody>
      </p:sp>
      <p:sp>
        <p:nvSpPr>
          <p:cNvPr id="19" name="矩形 18"/>
          <p:cNvSpPr/>
          <p:nvPr/>
        </p:nvSpPr>
        <p:spPr>
          <a:xfrm>
            <a:off x="406342" y="174798"/>
            <a:ext cx="55579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創業里程碑</a:t>
            </a:r>
            <a:r>
              <a:rPr lang="en-US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公司籌組規劃</a:t>
            </a:r>
            <a:r>
              <a:rPr lang="en-US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5991" y="4624157"/>
            <a:ext cx="13708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執行長聘僱</a:t>
            </a:r>
            <a:endParaRPr lang="zh-TW" altLang="en-US" sz="1400" dirty="0"/>
          </a:p>
        </p:txBody>
      </p:sp>
      <p:sp>
        <p:nvSpPr>
          <p:cNvPr id="57" name="矩形 56"/>
          <p:cNvSpPr/>
          <p:nvPr/>
        </p:nvSpPr>
        <p:spPr>
          <a:xfrm>
            <a:off x="258780" y="1573180"/>
            <a:ext cx="88852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應聚焦於完成公司成立相關規劃，說明技術、商轉、人員籌組、募資相關規劃與預定完成時間</a:t>
            </a:r>
            <a:r>
              <a:rPr lang="en-US" altLang="zh-TW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建議先完成後幾頁，在歸納於此</a:t>
            </a:r>
            <a:r>
              <a:rPr lang="en-US" altLang="zh-TW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)</a:t>
            </a:r>
          </a:p>
        </p:txBody>
      </p:sp>
      <p:grpSp>
        <p:nvGrpSpPr>
          <p:cNvPr id="63" name="群組 62"/>
          <p:cNvGrpSpPr/>
          <p:nvPr/>
        </p:nvGrpSpPr>
        <p:grpSpPr>
          <a:xfrm>
            <a:off x="198181" y="2355167"/>
            <a:ext cx="8792229" cy="1486094"/>
            <a:chOff x="377935" y="2179907"/>
            <a:chExt cx="9960631" cy="1554010"/>
          </a:xfrm>
        </p:grpSpPr>
        <p:grpSp>
          <p:nvGrpSpPr>
            <p:cNvPr id="16" name="群組 15"/>
            <p:cNvGrpSpPr/>
            <p:nvPr/>
          </p:nvGrpSpPr>
          <p:grpSpPr>
            <a:xfrm>
              <a:off x="377935" y="2186063"/>
              <a:ext cx="998334" cy="869400"/>
              <a:chOff x="96473" y="1548757"/>
              <a:chExt cx="998334" cy="869400"/>
            </a:xfrm>
          </p:grpSpPr>
          <p:sp>
            <p:nvSpPr>
              <p:cNvPr id="5" name="流程圖: 換頁接點 4"/>
              <p:cNvSpPr/>
              <p:nvPr/>
            </p:nvSpPr>
            <p:spPr>
              <a:xfrm>
                <a:off x="120014" y="1548757"/>
                <a:ext cx="530942" cy="869400"/>
              </a:xfrm>
              <a:prstGeom prst="flowChartOffpageConnector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2" name="文字方塊 11"/>
              <p:cNvSpPr txBox="1"/>
              <p:nvPr/>
            </p:nvSpPr>
            <p:spPr>
              <a:xfrm>
                <a:off x="96473" y="1594824"/>
                <a:ext cx="998334" cy="5471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1400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計畫</a:t>
                </a:r>
                <a:endPara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r>
                  <a:rPr lang="zh-TW" altLang="en-US" sz="1400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開始</a:t>
                </a:r>
                <a:endPara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sp>
          <p:nvSpPr>
            <p:cNvPr id="10" name="甜甜圈 9"/>
            <p:cNvSpPr/>
            <p:nvPr/>
          </p:nvSpPr>
          <p:spPr>
            <a:xfrm>
              <a:off x="558946" y="3140193"/>
              <a:ext cx="180000" cy="180000"/>
            </a:xfrm>
            <a:prstGeom prst="donu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7" name="甜甜圈 16"/>
            <p:cNvSpPr/>
            <p:nvPr/>
          </p:nvSpPr>
          <p:spPr>
            <a:xfrm>
              <a:off x="1700347" y="3140193"/>
              <a:ext cx="180000" cy="180000"/>
            </a:xfrm>
            <a:prstGeom prst="donu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3" name="直線接點 12"/>
            <p:cNvCxnSpPr>
              <a:stCxn id="10" idx="6"/>
              <a:endCxn id="17" idx="2"/>
            </p:cNvCxnSpPr>
            <p:nvPr/>
          </p:nvCxnSpPr>
          <p:spPr>
            <a:xfrm>
              <a:off x="738946" y="3230193"/>
              <a:ext cx="961401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/>
            <p:nvPr/>
          </p:nvCxnSpPr>
          <p:spPr>
            <a:xfrm>
              <a:off x="1842819" y="3238573"/>
              <a:ext cx="99893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甜甜圈 22"/>
            <p:cNvSpPr/>
            <p:nvPr/>
          </p:nvSpPr>
          <p:spPr>
            <a:xfrm>
              <a:off x="2841748" y="3140193"/>
              <a:ext cx="180000" cy="180000"/>
            </a:xfrm>
            <a:prstGeom prst="donu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24" name="直線接點 23"/>
            <p:cNvCxnSpPr/>
            <p:nvPr/>
          </p:nvCxnSpPr>
          <p:spPr>
            <a:xfrm>
              <a:off x="2973496" y="3238573"/>
              <a:ext cx="99893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甜甜圈 24"/>
            <p:cNvSpPr/>
            <p:nvPr/>
          </p:nvSpPr>
          <p:spPr>
            <a:xfrm>
              <a:off x="3972426" y="3140193"/>
              <a:ext cx="180000" cy="180000"/>
            </a:xfrm>
            <a:prstGeom prst="donu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26" name="直線接點 25"/>
            <p:cNvCxnSpPr/>
            <p:nvPr/>
          </p:nvCxnSpPr>
          <p:spPr>
            <a:xfrm>
              <a:off x="4104174" y="3238573"/>
              <a:ext cx="99893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甜甜圈 26"/>
            <p:cNvSpPr/>
            <p:nvPr/>
          </p:nvSpPr>
          <p:spPr>
            <a:xfrm>
              <a:off x="5103103" y="3140193"/>
              <a:ext cx="180000" cy="180000"/>
            </a:xfrm>
            <a:prstGeom prst="donu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30" name="群組 29"/>
            <p:cNvGrpSpPr/>
            <p:nvPr/>
          </p:nvGrpSpPr>
          <p:grpSpPr>
            <a:xfrm>
              <a:off x="1500433" y="2186063"/>
              <a:ext cx="530942" cy="869400"/>
              <a:chOff x="120014" y="1548757"/>
              <a:chExt cx="530942" cy="869400"/>
            </a:xfrm>
          </p:grpSpPr>
          <p:sp>
            <p:nvSpPr>
              <p:cNvPr id="31" name="流程圖: 換頁接點 30"/>
              <p:cNvSpPr/>
              <p:nvPr/>
            </p:nvSpPr>
            <p:spPr>
              <a:xfrm>
                <a:off x="120014" y="1548757"/>
                <a:ext cx="530942" cy="869400"/>
              </a:xfrm>
              <a:prstGeom prst="flowChartOffpageConnector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32" name="文字方塊 31"/>
              <p:cNvSpPr txBox="1"/>
              <p:nvPr/>
            </p:nvSpPr>
            <p:spPr>
              <a:xfrm>
                <a:off x="210381" y="1559364"/>
                <a:ext cx="370832" cy="3540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600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A</a:t>
                </a:r>
                <a:endParaRPr lang="zh-TW" altLang="en-US" sz="1600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grpSp>
          <p:nvGrpSpPr>
            <p:cNvPr id="36" name="群組 35"/>
            <p:cNvGrpSpPr/>
            <p:nvPr/>
          </p:nvGrpSpPr>
          <p:grpSpPr>
            <a:xfrm>
              <a:off x="7290872" y="2212633"/>
              <a:ext cx="530942" cy="885195"/>
              <a:chOff x="120014" y="1532962"/>
              <a:chExt cx="530942" cy="885195"/>
            </a:xfrm>
          </p:grpSpPr>
          <p:sp>
            <p:nvSpPr>
              <p:cNvPr id="37" name="流程圖: 換頁接點 36"/>
              <p:cNvSpPr/>
              <p:nvPr/>
            </p:nvSpPr>
            <p:spPr>
              <a:xfrm>
                <a:off x="120014" y="1548757"/>
                <a:ext cx="530942" cy="869400"/>
              </a:xfrm>
              <a:prstGeom prst="flowChartOffpageConnector">
                <a:avLst/>
              </a:prstGeom>
              <a:solidFill>
                <a:srgbClr val="00CC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38" name="文字方塊 37"/>
              <p:cNvSpPr txBox="1"/>
              <p:nvPr/>
            </p:nvSpPr>
            <p:spPr>
              <a:xfrm>
                <a:off x="237159" y="1532962"/>
                <a:ext cx="336328" cy="3540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E</a:t>
                </a:r>
                <a:endParaRPr lang="zh-TW" altLang="en-US" sz="16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grpSp>
          <p:nvGrpSpPr>
            <p:cNvPr id="40" name="群組 39"/>
            <p:cNvGrpSpPr/>
            <p:nvPr/>
          </p:nvGrpSpPr>
          <p:grpSpPr>
            <a:xfrm>
              <a:off x="3788511" y="2195197"/>
              <a:ext cx="530942" cy="869400"/>
              <a:chOff x="120014" y="1548757"/>
              <a:chExt cx="530942" cy="869400"/>
            </a:xfrm>
          </p:grpSpPr>
          <p:sp>
            <p:nvSpPr>
              <p:cNvPr id="41" name="流程圖: 換頁接點 40"/>
              <p:cNvSpPr/>
              <p:nvPr/>
            </p:nvSpPr>
            <p:spPr>
              <a:xfrm>
                <a:off x="120014" y="1548757"/>
                <a:ext cx="530942" cy="869400"/>
              </a:xfrm>
              <a:prstGeom prst="flowChartOffpageConnector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42" name="文字方塊 41"/>
              <p:cNvSpPr txBox="1"/>
              <p:nvPr/>
            </p:nvSpPr>
            <p:spPr>
              <a:xfrm>
                <a:off x="219154" y="1571445"/>
                <a:ext cx="365384" cy="3540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600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C</a:t>
                </a:r>
              </a:p>
            </p:txBody>
          </p:sp>
        </p:grpSp>
        <p:grpSp>
          <p:nvGrpSpPr>
            <p:cNvPr id="43" name="群組 42"/>
            <p:cNvGrpSpPr/>
            <p:nvPr/>
          </p:nvGrpSpPr>
          <p:grpSpPr>
            <a:xfrm>
              <a:off x="2654704" y="2194603"/>
              <a:ext cx="530942" cy="869400"/>
              <a:chOff x="120014" y="1548757"/>
              <a:chExt cx="530942" cy="869400"/>
            </a:xfrm>
          </p:grpSpPr>
          <p:sp>
            <p:nvSpPr>
              <p:cNvPr id="44" name="流程圖: 換頁接點 43"/>
              <p:cNvSpPr/>
              <p:nvPr/>
            </p:nvSpPr>
            <p:spPr>
              <a:xfrm>
                <a:off x="120014" y="1548757"/>
                <a:ext cx="530942" cy="869400"/>
              </a:xfrm>
              <a:prstGeom prst="flowChartOffpageConnector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45" name="文字方塊 44"/>
              <p:cNvSpPr txBox="1"/>
              <p:nvPr/>
            </p:nvSpPr>
            <p:spPr>
              <a:xfrm>
                <a:off x="220721" y="1566246"/>
                <a:ext cx="352672" cy="3540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600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B</a:t>
                </a:r>
                <a:endParaRPr lang="zh-TW" altLang="en-US" sz="1600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cxnSp>
          <p:nvCxnSpPr>
            <p:cNvPr id="46" name="直線接點 45"/>
            <p:cNvCxnSpPr/>
            <p:nvPr/>
          </p:nvCxnSpPr>
          <p:spPr>
            <a:xfrm>
              <a:off x="5283103" y="3238573"/>
              <a:ext cx="998930" cy="0"/>
            </a:xfrm>
            <a:prstGeom prst="line">
              <a:avLst/>
            </a:prstGeom>
            <a:ln w="76200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甜甜圈 47"/>
            <p:cNvSpPr/>
            <p:nvPr/>
          </p:nvSpPr>
          <p:spPr>
            <a:xfrm>
              <a:off x="6282032" y="3140499"/>
              <a:ext cx="180000" cy="180000"/>
            </a:xfrm>
            <a:prstGeom prst="donu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49" name="直線接點 48"/>
            <p:cNvCxnSpPr/>
            <p:nvPr/>
          </p:nvCxnSpPr>
          <p:spPr>
            <a:xfrm>
              <a:off x="6462032" y="3238879"/>
              <a:ext cx="998930" cy="0"/>
            </a:xfrm>
            <a:prstGeom prst="line">
              <a:avLst/>
            </a:prstGeom>
            <a:ln w="76200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甜甜圈 49"/>
            <p:cNvSpPr/>
            <p:nvPr/>
          </p:nvSpPr>
          <p:spPr>
            <a:xfrm>
              <a:off x="7422170" y="3140193"/>
              <a:ext cx="180000" cy="180000"/>
            </a:xfrm>
            <a:prstGeom prst="donu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51" name="直線接點 50"/>
            <p:cNvCxnSpPr/>
            <p:nvPr/>
          </p:nvCxnSpPr>
          <p:spPr>
            <a:xfrm>
              <a:off x="7602170" y="3238573"/>
              <a:ext cx="998930" cy="0"/>
            </a:xfrm>
            <a:prstGeom prst="line">
              <a:avLst/>
            </a:prstGeom>
            <a:ln w="76200">
              <a:solidFill>
                <a:srgbClr val="00CC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群組 51"/>
            <p:cNvGrpSpPr/>
            <p:nvPr/>
          </p:nvGrpSpPr>
          <p:grpSpPr>
            <a:xfrm>
              <a:off x="6071119" y="2194603"/>
              <a:ext cx="615996" cy="869400"/>
              <a:chOff x="84572" y="1548757"/>
              <a:chExt cx="615996" cy="869400"/>
            </a:xfrm>
          </p:grpSpPr>
          <p:sp>
            <p:nvSpPr>
              <p:cNvPr id="53" name="流程圖: 換頁接點 52"/>
              <p:cNvSpPr/>
              <p:nvPr/>
            </p:nvSpPr>
            <p:spPr>
              <a:xfrm>
                <a:off x="120014" y="1548757"/>
                <a:ext cx="530942" cy="869400"/>
              </a:xfrm>
              <a:prstGeom prst="flowChartOffpageConnector">
                <a:avLst/>
              </a:prstGeom>
              <a:solidFill>
                <a:srgbClr val="00CC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54" name="文字方塊 53"/>
              <p:cNvSpPr txBox="1"/>
              <p:nvPr/>
            </p:nvSpPr>
            <p:spPr>
              <a:xfrm>
                <a:off x="84572" y="1576527"/>
                <a:ext cx="615996" cy="5471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1400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開始</a:t>
                </a:r>
                <a:r>
                  <a:rPr lang="en-US" altLang="zh-TW" sz="1400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sz="1400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zh-TW" altLang="en-US" sz="1400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募資</a:t>
                </a:r>
                <a:endParaRPr lang="zh-TW" altLang="en-US" sz="14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cxnSp>
          <p:nvCxnSpPr>
            <p:cNvPr id="55" name="直線接點 54"/>
            <p:cNvCxnSpPr/>
            <p:nvPr/>
          </p:nvCxnSpPr>
          <p:spPr>
            <a:xfrm>
              <a:off x="4719496" y="2551465"/>
              <a:ext cx="1047135" cy="0"/>
            </a:xfrm>
            <a:prstGeom prst="line">
              <a:avLst/>
            </a:prstGeom>
            <a:ln w="762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字方塊 61"/>
            <p:cNvSpPr txBox="1"/>
            <p:nvPr/>
          </p:nvSpPr>
          <p:spPr>
            <a:xfrm>
              <a:off x="1578933" y="3336224"/>
              <a:ext cx="452553" cy="289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Q1</a:t>
              </a:r>
              <a:endPara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4" name="文字方塊 63"/>
            <p:cNvSpPr txBox="1"/>
            <p:nvPr/>
          </p:nvSpPr>
          <p:spPr>
            <a:xfrm>
              <a:off x="2757614" y="3351911"/>
              <a:ext cx="452553" cy="289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Q2</a:t>
              </a:r>
              <a:endPara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5" name="文字方塊 64"/>
            <p:cNvSpPr txBox="1"/>
            <p:nvPr/>
          </p:nvSpPr>
          <p:spPr>
            <a:xfrm>
              <a:off x="3936293" y="3365880"/>
              <a:ext cx="452553" cy="289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Q3</a:t>
              </a:r>
              <a:endPara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69" name="群組 68"/>
            <p:cNvGrpSpPr/>
            <p:nvPr/>
          </p:nvGrpSpPr>
          <p:grpSpPr>
            <a:xfrm>
              <a:off x="9517818" y="2179907"/>
              <a:ext cx="615996" cy="917615"/>
              <a:chOff x="87854" y="1500542"/>
              <a:chExt cx="615996" cy="917615"/>
            </a:xfrm>
          </p:grpSpPr>
          <p:sp>
            <p:nvSpPr>
              <p:cNvPr id="70" name="流程圖: 換頁接點 69"/>
              <p:cNvSpPr/>
              <p:nvPr/>
            </p:nvSpPr>
            <p:spPr>
              <a:xfrm>
                <a:off x="120014" y="1548757"/>
                <a:ext cx="530942" cy="869400"/>
              </a:xfrm>
              <a:prstGeom prst="flowChartOffpageConnector">
                <a:avLst/>
              </a:prstGeom>
              <a:solidFill>
                <a:srgbClr val="00CC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71" name="文字方塊 70"/>
              <p:cNvSpPr txBox="1"/>
              <p:nvPr/>
            </p:nvSpPr>
            <p:spPr>
              <a:xfrm>
                <a:off x="87854" y="1500542"/>
                <a:ext cx="615996" cy="772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1400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達成</a:t>
                </a:r>
                <a:r>
                  <a:rPr lang="en-US" altLang="zh-TW" sz="1400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sz="1400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zh-TW" altLang="en-US" sz="1400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出場</a:t>
                </a:r>
                <a:r>
                  <a:rPr lang="en-US" altLang="zh-TW" sz="1400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/>
                </a:r>
                <a:br>
                  <a:rPr lang="en-US" altLang="zh-TW" sz="1400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</a:br>
                <a:r>
                  <a:rPr lang="zh-TW" altLang="en-US" sz="1400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目標</a:t>
                </a:r>
                <a:endParaRPr lang="zh-TW" altLang="en-US" sz="14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sp>
          <p:nvSpPr>
            <p:cNvPr id="72" name="甜甜圈 71"/>
            <p:cNvSpPr/>
            <p:nvPr/>
          </p:nvSpPr>
          <p:spPr>
            <a:xfrm>
              <a:off x="8541138" y="3140193"/>
              <a:ext cx="180000" cy="180000"/>
            </a:xfrm>
            <a:prstGeom prst="donu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73" name="直線接點 72"/>
            <p:cNvCxnSpPr/>
            <p:nvPr/>
          </p:nvCxnSpPr>
          <p:spPr>
            <a:xfrm>
              <a:off x="8721138" y="3238573"/>
              <a:ext cx="998930" cy="0"/>
            </a:xfrm>
            <a:prstGeom prst="line">
              <a:avLst/>
            </a:prstGeom>
            <a:ln w="76200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甜甜圈 73"/>
            <p:cNvSpPr/>
            <p:nvPr/>
          </p:nvSpPr>
          <p:spPr>
            <a:xfrm>
              <a:off x="9681276" y="3139887"/>
              <a:ext cx="180000" cy="180000"/>
            </a:xfrm>
            <a:prstGeom prst="donu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75" name="群組 74"/>
            <p:cNvGrpSpPr/>
            <p:nvPr/>
          </p:nvGrpSpPr>
          <p:grpSpPr>
            <a:xfrm>
              <a:off x="8365667" y="2194297"/>
              <a:ext cx="530942" cy="869400"/>
              <a:chOff x="120014" y="1548757"/>
              <a:chExt cx="530942" cy="869400"/>
            </a:xfrm>
          </p:grpSpPr>
          <p:sp>
            <p:nvSpPr>
              <p:cNvPr id="76" name="流程圖: 換頁接點 75"/>
              <p:cNvSpPr/>
              <p:nvPr/>
            </p:nvSpPr>
            <p:spPr>
              <a:xfrm>
                <a:off x="120014" y="1548757"/>
                <a:ext cx="530942" cy="869400"/>
              </a:xfrm>
              <a:prstGeom prst="flowChartOffpageConnector">
                <a:avLst/>
              </a:prstGeom>
              <a:solidFill>
                <a:srgbClr val="00CC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77" name="文字方塊 76"/>
              <p:cNvSpPr txBox="1"/>
              <p:nvPr/>
            </p:nvSpPr>
            <p:spPr>
              <a:xfrm>
                <a:off x="242596" y="1581075"/>
                <a:ext cx="330881" cy="3540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600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F</a:t>
                </a:r>
                <a:endParaRPr lang="zh-TW" altLang="en-US" sz="16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sp>
          <p:nvSpPr>
            <p:cNvPr id="79" name="文字方塊 78"/>
            <p:cNvSpPr txBox="1"/>
            <p:nvPr/>
          </p:nvSpPr>
          <p:spPr>
            <a:xfrm>
              <a:off x="4827066" y="3395623"/>
              <a:ext cx="732222" cy="289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2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第一年</a:t>
              </a:r>
              <a:endPara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0" name="文字方塊 79"/>
            <p:cNvSpPr txBox="1"/>
            <p:nvPr/>
          </p:nvSpPr>
          <p:spPr>
            <a:xfrm>
              <a:off x="9338879" y="3444259"/>
              <a:ext cx="906560" cy="289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2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最後一年</a:t>
              </a:r>
              <a:endPara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98" name="直線接點 97"/>
            <p:cNvCxnSpPr/>
            <p:nvPr/>
          </p:nvCxnSpPr>
          <p:spPr>
            <a:xfrm>
              <a:off x="9849157" y="3238573"/>
              <a:ext cx="489409" cy="0"/>
            </a:xfrm>
            <a:prstGeom prst="line">
              <a:avLst/>
            </a:prstGeom>
            <a:ln w="76200">
              <a:solidFill>
                <a:srgbClr val="00CC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矩形 82"/>
          <p:cNvSpPr/>
          <p:nvPr/>
        </p:nvSpPr>
        <p:spPr>
          <a:xfrm>
            <a:off x="5343436" y="5491819"/>
            <a:ext cx="1729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完成募資計畫書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開始募資</a:t>
            </a:r>
            <a:endParaRPr lang="zh-TW" altLang="en-US" sz="1400" dirty="0"/>
          </a:p>
        </p:txBody>
      </p:sp>
      <p:cxnSp>
        <p:nvCxnSpPr>
          <p:cNvPr id="90" name="直線接點 89"/>
          <p:cNvCxnSpPr/>
          <p:nvPr/>
        </p:nvCxnSpPr>
        <p:spPr>
          <a:xfrm flipH="1">
            <a:off x="437402" y="3637542"/>
            <a:ext cx="0" cy="98632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線接點 91"/>
          <p:cNvCxnSpPr/>
          <p:nvPr/>
        </p:nvCxnSpPr>
        <p:spPr>
          <a:xfrm>
            <a:off x="2442210" y="3814138"/>
            <a:ext cx="0" cy="31656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線接點 93"/>
          <p:cNvCxnSpPr/>
          <p:nvPr/>
        </p:nvCxnSpPr>
        <p:spPr>
          <a:xfrm>
            <a:off x="3477220" y="3814137"/>
            <a:ext cx="0" cy="1368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3353259" y="5200913"/>
            <a:ext cx="15456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完成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TÜV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認證</a:t>
            </a:r>
            <a:endParaRPr lang="zh-TW" altLang="en-US" sz="1400" dirty="0"/>
          </a:p>
        </p:txBody>
      </p:sp>
      <p:sp>
        <p:nvSpPr>
          <p:cNvPr id="59" name="矩形 58"/>
          <p:cNvSpPr/>
          <p:nvPr/>
        </p:nvSpPr>
        <p:spPr>
          <a:xfrm>
            <a:off x="3331682" y="4624157"/>
            <a:ext cx="1909497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團隊核心成員組成</a:t>
            </a:r>
            <a:endParaRPr lang="zh-TW" altLang="en-US" sz="1400" dirty="0"/>
          </a:p>
        </p:txBody>
      </p:sp>
      <p:cxnSp>
        <p:nvCxnSpPr>
          <p:cNvPr id="101" name="直線接點 100"/>
          <p:cNvCxnSpPr/>
          <p:nvPr/>
        </p:nvCxnSpPr>
        <p:spPr>
          <a:xfrm>
            <a:off x="6509656" y="3460950"/>
            <a:ext cx="0" cy="1908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5343436" y="4100644"/>
            <a:ext cx="1345434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達成服務驗證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(POS)</a:t>
            </a:r>
            <a:endParaRPr lang="zh-TW" altLang="en-US" sz="1400" dirty="0"/>
          </a:p>
        </p:txBody>
      </p:sp>
      <p:sp>
        <p:nvSpPr>
          <p:cNvPr id="100" name="矩形 99"/>
          <p:cNvSpPr/>
          <p:nvPr/>
        </p:nvSpPr>
        <p:spPr>
          <a:xfrm>
            <a:off x="6386558" y="5154633"/>
            <a:ext cx="1854995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與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A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公司洽談代理</a:t>
            </a:r>
            <a:endParaRPr lang="zh-TW" altLang="en-US" sz="1400" dirty="0"/>
          </a:p>
        </p:txBody>
      </p:sp>
      <p:sp>
        <p:nvSpPr>
          <p:cNvPr id="102" name="矩形 101"/>
          <p:cNvSpPr/>
          <p:nvPr/>
        </p:nvSpPr>
        <p:spPr>
          <a:xfrm>
            <a:off x="7314055" y="4058055"/>
            <a:ext cx="1345434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完成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XX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套試量產</a:t>
            </a:r>
            <a:endParaRPr lang="zh-TW" altLang="en-US" sz="1400" dirty="0"/>
          </a:p>
        </p:txBody>
      </p:sp>
      <p:sp>
        <p:nvSpPr>
          <p:cNvPr id="85" name="矩形 84"/>
          <p:cNvSpPr/>
          <p:nvPr/>
        </p:nvSpPr>
        <p:spPr>
          <a:xfrm>
            <a:off x="2293751" y="4102693"/>
            <a:ext cx="1375194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達成概念性驗證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(POC)</a:t>
            </a:r>
            <a:endParaRPr lang="zh-TW" altLang="en-US" sz="1400" dirty="0"/>
          </a:p>
        </p:txBody>
      </p:sp>
      <p:cxnSp>
        <p:nvCxnSpPr>
          <p:cNvPr id="105" name="直線接點 104"/>
          <p:cNvCxnSpPr/>
          <p:nvPr/>
        </p:nvCxnSpPr>
        <p:spPr>
          <a:xfrm>
            <a:off x="7462370" y="3489310"/>
            <a:ext cx="0" cy="648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1763645" y="5937695"/>
            <a:ext cx="74510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出場預計達成項目每個團隊有所不同，依產業特性與公司特性自行衡量</a:t>
            </a:r>
            <a:endParaRPr lang="en-US" altLang="zh-TW" dirty="0" smtClean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1429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字方塊 16">
            <a:extLst>
              <a:ext uri="{FF2B5EF4-FFF2-40B4-BE49-F238E27FC236}">
                <a16:creationId xmlns:a16="http://schemas.microsoft.com/office/drawing/2014/main" xmlns="" id="{D3C9C51C-6AC2-464B-AA89-3A9E35F4FB2A}"/>
              </a:ext>
            </a:extLst>
          </p:cNvPr>
          <p:cNvSpPr txBox="1"/>
          <p:nvPr/>
        </p:nvSpPr>
        <p:spPr>
          <a:xfrm>
            <a:off x="411890" y="1938751"/>
            <a:ext cx="8377881" cy="3300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已完成進度：</a:t>
            </a: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商業模式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Business Model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為何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技術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、樣品、試產、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量產目前進度為何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  <a:p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生產規劃進度？</a:t>
            </a: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說明產能經濟規模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市場拓展進度說明？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說明市場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的推動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由何區域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開始、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後續其他區域拓展計畫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5.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通路規劃進度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?(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市場策略夥伴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未來一年計畫期程內市場發展規畫說明</a:t>
            </a:r>
            <a:r>
              <a: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明訂完成時間</a:t>
            </a:r>
            <a:r>
              <a: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1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b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b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13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13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13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xmlns="" id="{46240FA9-9200-4E14-BDE0-41BF57739F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16239" y="1142425"/>
          <a:ext cx="5919050" cy="28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905">
                  <a:extLst>
                    <a:ext uri="{9D8B030D-6E8A-4147-A177-3AD203B41FA5}">
                      <a16:colId xmlns:a16="http://schemas.microsoft.com/office/drawing/2014/main" xmlns="" val="1442442634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1942571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059634301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2288153502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241725437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30728795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737370213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85879905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59848439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71455079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1462323"/>
                  </a:ext>
                </a:extLst>
              </a:tr>
            </a:tbl>
          </a:graphicData>
        </a:graphic>
      </p:graphicFrame>
      <p:sp>
        <p:nvSpPr>
          <p:cNvPr id="21" name="文字方塊 20">
            <a:extLst>
              <a:ext uri="{FF2B5EF4-FFF2-40B4-BE49-F238E27FC236}">
                <a16:creationId xmlns:a16="http://schemas.microsoft.com/office/drawing/2014/main" xmlns="" id="{F9667E4C-CEC3-4A94-BBFF-EF632E07B6F9}"/>
              </a:ext>
            </a:extLst>
          </p:cNvPr>
          <p:cNvSpPr txBox="1"/>
          <p:nvPr/>
        </p:nvSpPr>
        <p:spPr>
          <a:xfrm>
            <a:off x="867278" y="1428787"/>
            <a:ext cx="82767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10%      20%      30%      40%     50%      60%     70%      80%      90%       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Ready</a:t>
            </a:r>
            <a:r>
              <a:rPr lang="zh-TW" altLang="en-US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to take off!</a:t>
            </a:r>
            <a:r>
              <a:rPr lang="zh-TW" altLang="en-US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已準備好出場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xmlns="" id="{DA5E586D-C872-4C3D-A335-8CEAECDD802F}"/>
              </a:ext>
            </a:extLst>
          </p:cNvPr>
          <p:cNvSpPr txBox="1"/>
          <p:nvPr/>
        </p:nvSpPr>
        <p:spPr>
          <a:xfrm>
            <a:off x="6435292" y="1154270"/>
            <a:ext cx="23412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135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團隊自評</a:t>
            </a:r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目前成熟度</a:t>
            </a:r>
            <a:endParaRPr lang="en-US" altLang="zh-TW" sz="135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17</a:t>
            </a:fld>
            <a:endParaRPr lang="en-US" dirty="0"/>
          </a:p>
        </p:txBody>
      </p:sp>
      <p:grpSp>
        <p:nvGrpSpPr>
          <p:cNvPr id="4" name="群組 3"/>
          <p:cNvGrpSpPr/>
          <p:nvPr/>
        </p:nvGrpSpPr>
        <p:grpSpPr>
          <a:xfrm>
            <a:off x="4511484" y="190509"/>
            <a:ext cx="4268709" cy="669251"/>
            <a:chOff x="4511484" y="190509"/>
            <a:chExt cx="4268709" cy="669251"/>
          </a:xfrm>
        </p:grpSpPr>
        <p:sp>
          <p:nvSpPr>
            <p:cNvPr id="19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5955315" y="212400"/>
              <a:ext cx="1381045" cy="64736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人才</a:t>
              </a:r>
            </a:p>
          </p:txBody>
        </p:sp>
        <p:sp>
          <p:nvSpPr>
            <p:cNvPr id="22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4511484" y="212400"/>
              <a:ext cx="1381045" cy="64736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3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7399148" y="190509"/>
              <a:ext cx="1381045" cy="64736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</a:p>
          </p:txBody>
        </p:sp>
      </p:grpSp>
      <p:sp>
        <p:nvSpPr>
          <p:cNvPr id="13" name="標題 1"/>
          <p:cNvSpPr>
            <a:spLocks noGrp="1"/>
          </p:cNvSpPr>
          <p:nvPr>
            <p:ph type="title"/>
          </p:nvPr>
        </p:nvSpPr>
        <p:spPr>
          <a:xfrm>
            <a:off x="411891" y="286605"/>
            <a:ext cx="8377881" cy="627796"/>
          </a:xfrm>
        </p:spPr>
        <p:txBody>
          <a:bodyPr>
            <a:normAutofit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</p:spTree>
    <p:extLst>
      <p:ext uri="{BB962C8B-B14F-4D97-AF65-F5344CB8AC3E}">
        <p14:creationId xmlns:p14="http://schemas.microsoft.com/office/powerpoint/2010/main" val="415005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xmlns="" id="{46240FA9-9200-4E14-BDE0-41BF57739F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16239" y="1142425"/>
          <a:ext cx="5919050" cy="28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905">
                  <a:extLst>
                    <a:ext uri="{9D8B030D-6E8A-4147-A177-3AD203B41FA5}">
                      <a16:colId xmlns:a16="http://schemas.microsoft.com/office/drawing/2014/main" xmlns="" val="1442442634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1942571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059634301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2288153502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241725437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30728795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737370213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85879905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59848439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71455079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1462323"/>
                  </a:ext>
                </a:extLst>
              </a:tr>
            </a:tbl>
          </a:graphicData>
        </a:graphic>
      </p:graphicFrame>
      <p:sp>
        <p:nvSpPr>
          <p:cNvPr id="21" name="文字方塊 20">
            <a:extLst>
              <a:ext uri="{FF2B5EF4-FFF2-40B4-BE49-F238E27FC236}">
                <a16:creationId xmlns:a16="http://schemas.microsoft.com/office/drawing/2014/main" xmlns="" id="{F9667E4C-CEC3-4A94-BBFF-EF632E07B6F9}"/>
              </a:ext>
            </a:extLst>
          </p:cNvPr>
          <p:cNvSpPr txBox="1"/>
          <p:nvPr/>
        </p:nvSpPr>
        <p:spPr>
          <a:xfrm>
            <a:off x="867278" y="1428787"/>
            <a:ext cx="82767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10%      20%      30%      40%     50%      60%     70%      80%      90%       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Ready</a:t>
            </a:r>
            <a:r>
              <a:rPr lang="zh-TW" altLang="en-US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to take off!</a:t>
            </a:r>
            <a:r>
              <a:rPr lang="zh-TW" altLang="en-US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已準備好出場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xmlns="" id="{DA5E586D-C872-4C3D-A335-8CEAECDD802F}"/>
              </a:ext>
            </a:extLst>
          </p:cNvPr>
          <p:cNvSpPr txBox="1"/>
          <p:nvPr/>
        </p:nvSpPr>
        <p:spPr>
          <a:xfrm>
            <a:off x="6435292" y="1154270"/>
            <a:ext cx="23412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135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團隊自評</a:t>
            </a:r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目前成熟度</a:t>
            </a:r>
            <a:endParaRPr lang="en-US" altLang="zh-TW" sz="135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18</a:t>
            </a:fld>
            <a:endParaRPr lang="en-US" dirty="0"/>
          </a:p>
        </p:txBody>
      </p:sp>
      <p:sp>
        <p:nvSpPr>
          <p:cNvPr id="13" name="標題 1"/>
          <p:cNvSpPr>
            <a:spLocks noGrp="1"/>
          </p:cNvSpPr>
          <p:nvPr>
            <p:ph type="title"/>
          </p:nvPr>
        </p:nvSpPr>
        <p:spPr>
          <a:xfrm>
            <a:off x="411891" y="286605"/>
            <a:ext cx="8377881" cy="627796"/>
          </a:xfrm>
        </p:spPr>
        <p:txBody>
          <a:bodyPr>
            <a:normAutofit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grpSp>
        <p:nvGrpSpPr>
          <p:cNvPr id="12" name="群組 11"/>
          <p:cNvGrpSpPr/>
          <p:nvPr/>
        </p:nvGrpSpPr>
        <p:grpSpPr>
          <a:xfrm>
            <a:off x="4511484" y="190509"/>
            <a:ext cx="4268709" cy="669251"/>
            <a:chOff x="1991658" y="977907"/>
            <a:chExt cx="3917242" cy="349403"/>
          </a:xfrm>
        </p:grpSpPr>
        <p:sp>
          <p:nvSpPr>
            <p:cNvPr id="1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3316610" y="989336"/>
              <a:ext cx="1267336" cy="337974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人才</a:t>
              </a:r>
            </a:p>
          </p:txBody>
        </p:sp>
        <p:sp>
          <p:nvSpPr>
            <p:cNvPr id="15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1991658" y="989336"/>
              <a:ext cx="1267336" cy="3379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16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4641564" y="977907"/>
              <a:ext cx="1267336" cy="3379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</a:p>
          </p:txBody>
        </p:sp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048535"/>
              </p:ext>
            </p:extLst>
          </p:nvPr>
        </p:nvGraphicFramePr>
        <p:xfrm>
          <a:off x="246879" y="1897629"/>
          <a:ext cx="8682941" cy="2498235"/>
        </p:xfrm>
        <a:graphic>
          <a:graphicData uri="http://schemas.openxmlformats.org/drawingml/2006/table">
            <a:tbl>
              <a:tblPr/>
              <a:tblGrid>
                <a:gridCol w="15964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68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64623">
                  <a:extLst>
                    <a:ext uri="{9D8B030D-6E8A-4147-A177-3AD203B41FA5}">
                      <a16:colId xmlns:a16="http://schemas.microsoft.com/office/drawing/2014/main" xmlns="" val="1902677548"/>
                    </a:ext>
                  </a:extLst>
                </a:gridCol>
                <a:gridCol w="5112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12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12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125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125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1125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1125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1125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1254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11254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11254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11254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335728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現況</a:t>
                      </a:r>
                      <a:endParaRPr lang="en-US" altLang="zh-TW" sz="1300" b="1" i="0" u="none" strike="noStrike" dirty="0" smtClean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聘雇狀況</a:t>
                      </a:r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en-US" altLang="zh-TW" sz="13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預計達成時間點</a:t>
                      </a:r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計劃開始</a:t>
                      </a:r>
                      <a:r>
                        <a:rPr lang="zh-TW" altLang="en-US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</a:t>
                      </a:r>
                      <a:r>
                        <a:rPr lang="en-US" altLang="zh-TW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</a:t>
                      </a:r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</a:t>
                      </a:r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en-US" altLang="zh-TW" sz="13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altLang="zh-TW" sz="1300" b="1" i="0" u="none" strike="noStrike">
                        <a:solidFill>
                          <a:srgbClr val="FFFFFF"/>
                        </a:solidFill>
                        <a:effectLst/>
                        <a:latin typeface="細明體" panose="02020509000000000000" pitchFamily="49" charset="-120"/>
                        <a:ea typeface="細明體" panose="02020509000000000000" pitchFamily="49" charset="-120"/>
                      </a:endParaRPr>
                    </a:p>
                  </a:txBody>
                  <a:tcPr marL="5690" marR="5690" marT="569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313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rtl="0" fontAlgn="ctr"/>
                      <a:endParaRPr lang="zh-TW" altLang="en-US" sz="13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個月</a:t>
                      </a:r>
                      <a:endParaRPr lang="zh-TW" altLang="en-US" sz="13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b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b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執行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已聘雇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營運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已聘雇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事業發展主管</a:t>
                      </a:r>
                      <a:r>
                        <a:rPr lang="en-US" altLang="zh-TW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人員</a:t>
                      </a:r>
                      <a:r>
                        <a:rPr lang="en-US" altLang="zh-TW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en-US" altLang="zh-TW" sz="13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待聘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主管</a:t>
                      </a:r>
                      <a:r>
                        <a:rPr lang="en-US" altLang="zh-TW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人員</a:t>
                      </a:r>
                      <a:r>
                        <a:rPr lang="en-US" altLang="zh-TW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已聘雇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財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會主管</a:t>
                      </a:r>
                      <a:r>
                        <a:rPr lang="en-US" altLang="zh-TW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人員</a:t>
                      </a:r>
                      <a:r>
                        <a:rPr lang="en-US" altLang="zh-TW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待聘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專案</a:t>
                      </a:r>
                      <a:r>
                        <a:rPr lang="en-US" altLang="zh-TW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</a:t>
                      </a:r>
                      <a:r>
                        <a:rPr lang="en-US" altLang="zh-TW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經理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已聘雇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fontAlgn="t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25" name="等腰三角形 24"/>
          <p:cNvSpPr/>
          <p:nvPr/>
        </p:nvSpPr>
        <p:spPr>
          <a:xfrm>
            <a:off x="4721264" y="3110702"/>
            <a:ext cx="221226" cy="28021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等腰三角形 25"/>
          <p:cNvSpPr/>
          <p:nvPr/>
        </p:nvSpPr>
        <p:spPr>
          <a:xfrm>
            <a:off x="7281584" y="3594452"/>
            <a:ext cx="221226" cy="28021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文字方塊 26"/>
          <p:cNvSpPr txBox="1"/>
          <p:nvPr/>
        </p:nvSpPr>
        <p:spPr>
          <a:xfrm>
            <a:off x="6922721" y="463481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預計達成聘僱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</a:p>
        </p:txBody>
      </p:sp>
      <p:sp>
        <p:nvSpPr>
          <p:cNvPr id="28" name="等腰三角形 27"/>
          <p:cNvSpPr/>
          <p:nvPr/>
        </p:nvSpPr>
        <p:spPr>
          <a:xfrm>
            <a:off x="6770235" y="4704316"/>
            <a:ext cx="221226" cy="28021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9" name="直線接點 28"/>
          <p:cNvCxnSpPr/>
          <p:nvPr/>
        </p:nvCxnSpPr>
        <p:spPr>
          <a:xfrm>
            <a:off x="7392202" y="3763478"/>
            <a:ext cx="1537613" cy="1116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接點 29"/>
          <p:cNvCxnSpPr/>
          <p:nvPr/>
        </p:nvCxnSpPr>
        <p:spPr>
          <a:xfrm flipV="1">
            <a:off x="4831882" y="3271449"/>
            <a:ext cx="4097933" cy="114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接點 30"/>
          <p:cNvCxnSpPr/>
          <p:nvPr/>
        </p:nvCxnSpPr>
        <p:spPr>
          <a:xfrm>
            <a:off x="2791673" y="2772752"/>
            <a:ext cx="6120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接點 31"/>
          <p:cNvCxnSpPr/>
          <p:nvPr/>
        </p:nvCxnSpPr>
        <p:spPr>
          <a:xfrm>
            <a:off x="2791673" y="3026042"/>
            <a:ext cx="6120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接點 32"/>
          <p:cNvCxnSpPr/>
          <p:nvPr/>
        </p:nvCxnSpPr>
        <p:spPr>
          <a:xfrm>
            <a:off x="2791673" y="3493971"/>
            <a:ext cx="6120000" cy="476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接點 33"/>
          <p:cNvCxnSpPr/>
          <p:nvPr/>
        </p:nvCxnSpPr>
        <p:spPr>
          <a:xfrm flipV="1">
            <a:off x="2810577" y="4002435"/>
            <a:ext cx="6119238" cy="167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01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19</a:t>
            </a:fld>
            <a:endParaRPr lang="en-US" dirty="0"/>
          </a:p>
        </p:txBody>
      </p:sp>
      <p:sp>
        <p:nvSpPr>
          <p:cNvPr id="13" name="標題 1"/>
          <p:cNvSpPr>
            <a:spLocks noGrp="1"/>
          </p:cNvSpPr>
          <p:nvPr>
            <p:ph type="title"/>
          </p:nvPr>
        </p:nvSpPr>
        <p:spPr>
          <a:xfrm>
            <a:off x="411891" y="286605"/>
            <a:ext cx="8377881" cy="627796"/>
          </a:xfrm>
        </p:spPr>
        <p:txBody>
          <a:bodyPr>
            <a:normAutofit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grpSp>
        <p:nvGrpSpPr>
          <p:cNvPr id="12" name="群組 11"/>
          <p:cNvGrpSpPr/>
          <p:nvPr/>
        </p:nvGrpSpPr>
        <p:grpSpPr>
          <a:xfrm>
            <a:off x="4511484" y="190509"/>
            <a:ext cx="4268709" cy="669251"/>
            <a:chOff x="1991658" y="977907"/>
            <a:chExt cx="3917242" cy="349403"/>
          </a:xfrm>
        </p:grpSpPr>
        <p:sp>
          <p:nvSpPr>
            <p:cNvPr id="1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3316610" y="989336"/>
              <a:ext cx="1267336" cy="337974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人才</a:t>
              </a:r>
            </a:p>
          </p:txBody>
        </p:sp>
        <p:sp>
          <p:nvSpPr>
            <p:cNvPr id="15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1991658" y="989336"/>
              <a:ext cx="1267336" cy="3379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16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4641564" y="977907"/>
              <a:ext cx="1267336" cy="3379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</a:p>
          </p:txBody>
        </p:sp>
      </p:grpSp>
      <p:sp>
        <p:nvSpPr>
          <p:cNvPr id="35" name="內容版面配置區 2"/>
          <p:cNvSpPr txBox="1">
            <a:spLocks/>
          </p:cNvSpPr>
          <p:nvPr/>
        </p:nvSpPr>
        <p:spPr>
          <a:xfrm>
            <a:off x="157295" y="1133232"/>
            <a:ext cx="8377881" cy="1646878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>
                <a:solidFill>
                  <a:schemeClr val="tx1"/>
                </a:solidFill>
              </a:rPr>
              <a:t>[</a:t>
            </a:r>
            <a:r>
              <a:rPr lang="zh-TW" altLang="en-US" dirty="0" smtClean="0">
                <a:solidFill>
                  <a:schemeClr val="tx1"/>
                </a:solidFill>
              </a:rPr>
              <a:t>說明</a:t>
            </a:r>
            <a:r>
              <a:rPr lang="en-US" altLang="zh-TW" dirty="0" smtClean="0">
                <a:solidFill>
                  <a:schemeClr val="tx1"/>
                </a:solidFill>
              </a:rPr>
              <a:t>]</a:t>
            </a:r>
          </a:p>
          <a:p>
            <a:pPr lvl="1"/>
            <a:r>
              <a:rPr lang="zh-TW" altLang="en-US" dirty="0" smtClean="0">
                <a:solidFill>
                  <a:schemeClr val="tx1"/>
                </a:solidFill>
              </a:rPr>
              <a:t>詳述目前已聘雇之專職核心成員背景。</a:t>
            </a:r>
            <a:endParaRPr lang="en-US" altLang="zh-TW" dirty="0" smtClean="0">
              <a:solidFill>
                <a:schemeClr val="tx1"/>
              </a:solidFill>
            </a:endParaRPr>
          </a:p>
          <a:p>
            <a:pPr lvl="1"/>
            <a:r>
              <a:rPr lang="zh-TW" altLang="en-US" dirty="0">
                <a:solidFill>
                  <a:schemeClr val="tx1"/>
                </a:solidFill>
              </a:rPr>
              <a:t>籌組創業團隊之</a:t>
            </a:r>
            <a:r>
              <a:rPr lang="zh-TW" altLang="en-US" dirty="0" smtClean="0">
                <a:solidFill>
                  <a:schemeClr val="tx1"/>
                </a:solidFill>
              </a:rPr>
              <a:t>規劃，並說明尚未聘任核心成員之原因，</a:t>
            </a:r>
            <a:endParaRPr lang="zh-TW" altLang="en-US" dirty="0"/>
          </a:p>
        </p:txBody>
      </p:sp>
      <p:sp>
        <p:nvSpPr>
          <p:cNvPr id="36" name="內容版面配置區 2"/>
          <p:cNvSpPr txBox="1">
            <a:spLocks/>
          </p:cNvSpPr>
          <p:nvPr/>
        </p:nvSpPr>
        <p:spPr>
          <a:xfrm>
            <a:off x="436135" y="2115239"/>
            <a:ext cx="8559113" cy="4384713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zh-TW" altLang="en-US" sz="1400" b="1" dirty="0" smtClean="0">
                <a:solidFill>
                  <a:srgbClr val="FF0000"/>
                </a:solidFill>
              </a:rPr>
              <a:t>以下職能建議僅供參考</a:t>
            </a:r>
            <a:r>
              <a:rPr lang="zh-TW" altLang="en-US" sz="1400" dirty="0" smtClean="0">
                <a:solidFill>
                  <a:srgbClr val="FF0000"/>
                </a:solidFill>
              </a:rPr>
              <a:t>：</a:t>
            </a:r>
            <a:endParaRPr lang="en-US" altLang="zh-TW" sz="1400" dirty="0" smtClean="0">
              <a:solidFill>
                <a:srgbClr val="FF0000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r>
              <a:rPr lang="en-US" altLang="zh-TW" sz="1400" dirty="0" smtClean="0">
                <a:solidFill>
                  <a:srgbClr val="FF0000"/>
                </a:solidFill>
              </a:rPr>
              <a:t>CEO</a:t>
            </a:r>
            <a:r>
              <a:rPr lang="zh-HK" altLang="zh-TW" sz="1400" dirty="0" smtClean="0">
                <a:solidFill>
                  <a:srgbClr val="FF0000"/>
                </a:solidFill>
              </a:rPr>
              <a:t>執行長</a:t>
            </a:r>
            <a:r>
              <a:rPr lang="en-US" altLang="zh-HK" sz="1400" dirty="0" smtClean="0">
                <a:solidFill>
                  <a:srgbClr val="FF0000"/>
                </a:solidFill>
              </a:rPr>
              <a:t>  </a:t>
            </a:r>
            <a:r>
              <a:rPr lang="zh-TW" altLang="en-US" sz="1400" dirty="0" smtClean="0">
                <a:solidFill>
                  <a:srgbClr val="FF0000"/>
                </a:solidFill>
              </a:rPr>
              <a:t>建議條件</a:t>
            </a:r>
            <a:endParaRPr lang="en-US" altLang="zh-TW" sz="1400" dirty="0" smtClean="0">
              <a:solidFill>
                <a:srgbClr val="FF0000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rgbClr val="FF0000"/>
                </a:solidFill>
              </a:rPr>
              <a:t>    </a:t>
            </a:r>
            <a:r>
              <a:rPr lang="zh-HK" altLang="zh-TW" sz="1400" dirty="0" smtClean="0">
                <a:solidFill>
                  <a:srgbClr val="FF0000"/>
                </a:solidFill>
              </a:rPr>
              <a:t>行為特質為正直誠信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創新獨立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積極負責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協調溝通。</a:t>
            </a:r>
            <a:endParaRPr lang="en-US" altLang="zh-HK" sz="1400" dirty="0" smtClean="0">
              <a:solidFill>
                <a:srgbClr val="FF0000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r>
              <a:rPr lang="zh-HK" altLang="zh-TW" sz="1400" dirty="0" smtClean="0">
                <a:solidFill>
                  <a:srgbClr val="FF0000"/>
                </a:solidFill>
              </a:rPr>
              <a:t>管理技能為</a:t>
            </a:r>
            <a:r>
              <a:rPr lang="zh-TW" altLang="en-US" sz="1400" dirty="0" smtClean="0">
                <a:solidFill>
                  <a:srgbClr val="FF0000"/>
                </a:solidFill>
              </a:rPr>
              <a:t>具備有</a:t>
            </a:r>
            <a:r>
              <a:rPr lang="zh-HK" altLang="zh-TW" sz="1400" dirty="0" smtClean="0">
                <a:solidFill>
                  <a:srgbClr val="FF0000"/>
                </a:solidFill>
              </a:rPr>
              <a:t>相關業界</a:t>
            </a:r>
            <a:r>
              <a:rPr lang="zh-TW" altLang="en-US" sz="1400" dirty="0" smtClean="0">
                <a:solidFill>
                  <a:srgbClr val="FF0000"/>
                </a:solidFill>
              </a:rPr>
              <a:t>領域成功</a:t>
            </a:r>
            <a:r>
              <a:rPr lang="zh-HK" altLang="zh-TW" sz="1400" dirty="0" smtClean="0">
                <a:solidFill>
                  <a:srgbClr val="FF0000"/>
                </a:solidFill>
              </a:rPr>
              <a:t>經驗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並具策略規劃</a:t>
            </a:r>
            <a:r>
              <a:rPr lang="en-US" altLang="zh-HK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目標管理</a:t>
            </a:r>
            <a:r>
              <a:rPr lang="zh-TW" altLang="en-US" sz="1400" dirty="0" smtClean="0">
                <a:solidFill>
                  <a:srgbClr val="FF0000"/>
                </a:solidFill>
              </a:rPr>
              <a:t>及</a:t>
            </a:r>
            <a:r>
              <a:rPr lang="zh-HK" altLang="zh-TW" sz="1400" dirty="0" smtClean="0">
                <a:solidFill>
                  <a:srgbClr val="FF0000"/>
                </a:solidFill>
              </a:rPr>
              <a:t>團隊領導能力。</a:t>
            </a:r>
            <a:endParaRPr lang="en-US" altLang="zh-HK" sz="1400" dirty="0" smtClean="0">
              <a:solidFill>
                <a:srgbClr val="FF0000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r>
              <a:rPr lang="zh-HK" altLang="zh-TW" sz="1400" dirty="0" smtClean="0">
                <a:solidFill>
                  <a:srgbClr val="FF0000"/>
                </a:solidFill>
              </a:rPr>
              <a:t>具備知識為熟悉商業語言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開發產品的商業資訊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TW" altLang="en-US" sz="1400" dirty="0" smtClean="0">
                <a:solidFill>
                  <a:srgbClr val="FF0000"/>
                </a:solidFill>
              </a:rPr>
              <a:t>價值提升</a:t>
            </a:r>
            <a:r>
              <a:rPr lang="en-US" altLang="zh-TW" sz="1400" dirty="0" smtClean="0">
                <a:solidFill>
                  <a:srgbClr val="FF0000"/>
                </a:solidFill>
              </a:rPr>
              <a:t>,  </a:t>
            </a:r>
            <a:r>
              <a:rPr lang="zh-HK" altLang="zh-TW" sz="1400" dirty="0" smtClean="0">
                <a:solidFill>
                  <a:srgbClr val="FF0000"/>
                </a:solidFill>
              </a:rPr>
              <a:t>同業情報及財務政策制定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預算管理能力</a:t>
            </a:r>
            <a:r>
              <a:rPr lang="zh-TW" altLang="en-US" sz="1400" dirty="0" smtClean="0">
                <a:solidFill>
                  <a:srgbClr val="FF0000"/>
                </a:solidFill>
              </a:rPr>
              <a:t>。</a:t>
            </a:r>
            <a:endParaRPr lang="en-US" altLang="zh-HK" sz="1400" dirty="0" smtClean="0">
              <a:solidFill>
                <a:srgbClr val="FF0000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r>
              <a:rPr lang="en-US" altLang="zh-TW" sz="1400" dirty="0" smtClean="0">
                <a:solidFill>
                  <a:srgbClr val="FF0000"/>
                </a:solidFill>
              </a:rPr>
              <a:t>COO</a:t>
            </a:r>
            <a:r>
              <a:rPr lang="zh-TW" altLang="en-US" sz="1400" dirty="0" smtClean="0">
                <a:solidFill>
                  <a:srgbClr val="FF0000"/>
                </a:solidFill>
              </a:rPr>
              <a:t>營運</a:t>
            </a:r>
            <a:r>
              <a:rPr lang="zh-HK" altLang="zh-TW" sz="1400" dirty="0" smtClean="0">
                <a:solidFill>
                  <a:srgbClr val="FF0000"/>
                </a:solidFill>
              </a:rPr>
              <a:t>長</a:t>
            </a:r>
            <a:r>
              <a:rPr lang="en-US" altLang="zh-HK" sz="1400" dirty="0" smtClean="0">
                <a:solidFill>
                  <a:srgbClr val="FF0000"/>
                </a:solidFill>
              </a:rPr>
              <a:t>  </a:t>
            </a:r>
            <a:r>
              <a:rPr lang="zh-TW" altLang="en-US" sz="1400" dirty="0" smtClean="0">
                <a:solidFill>
                  <a:srgbClr val="FF0000"/>
                </a:solidFill>
              </a:rPr>
              <a:t>建議條件</a:t>
            </a:r>
            <a:endParaRPr lang="en-US" altLang="zh-TW" sz="1400" dirty="0" smtClean="0">
              <a:solidFill>
                <a:srgbClr val="FF0000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rgbClr val="FF0000"/>
                </a:solidFill>
              </a:rPr>
              <a:t>    </a:t>
            </a:r>
            <a:r>
              <a:rPr lang="zh-HK" altLang="zh-TW" sz="1400" dirty="0" smtClean="0">
                <a:solidFill>
                  <a:srgbClr val="FF0000"/>
                </a:solidFill>
              </a:rPr>
              <a:t>行為特質為正直誠信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創新獨立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積極負責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協調溝通。</a:t>
            </a:r>
            <a:endParaRPr lang="en-US" altLang="zh-HK" sz="1400" dirty="0" smtClean="0">
              <a:solidFill>
                <a:srgbClr val="FF0000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r>
              <a:rPr lang="zh-HK" altLang="zh-TW" sz="1400" dirty="0" smtClean="0">
                <a:solidFill>
                  <a:srgbClr val="FF0000"/>
                </a:solidFill>
              </a:rPr>
              <a:t>管理技能為</a:t>
            </a:r>
            <a:r>
              <a:rPr lang="zh-TW" altLang="en-US" sz="1400" dirty="0" smtClean="0">
                <a:solidFill>
                  <a:srgbClr val="FF0000"/>
                </a:solidFill>
              </a:rPr>
              <a:t>具備有</a:t>
            </a:r>
            <a:r>
              <a:rPr lang="zh-HK" altLang="zh-TW" sz="1400" dirty="0" smtClean="0">
                <a:solidFill>
                  <a:srgbClr val="FF0000"/>
                </a:solidFill>
              </a:rPr>
              <a:t>相關業界</a:t>
            </a:r>
            <a:r>
              <a:rPr lang="zh-TW" altLang="en-US" sz="1400" dirty="0" smtClean="0">
                <a:solidFill>
                  <a:srgbClr val="FF0000"/>
                </a:solidFill>
              </a:rPr>
              <a:t>領域跨部門領導</a:t>
            </a:r>
            <a:r>
              <a:rPr lang="zh-HK" altLang="zh-TW" sz="1400" dirty="0" smtClean="0">
                <a:solidFill>
                  <a:srgbClr val="FF0000"/>
                </a:solidFill>
              </a:rPr>
              <a:t>經驗</a:t>
            </a:r>
            <a:r>
              <a:rPr lang="zh-TW" altLang="en-US" sz="1400" dirty="0" smtClean="0">
                <a:solidFill>
                  <a:srgbClr val="FF0000"/>
                </a:solidFill>
              </a:rPr>
              <a:t>及能力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並具</a:t>
            </a:r>
            <a:r>
              <a:rPr lang="zh-TW" altLang="en-US" sz="1400" dirty="0" smtClean="0">
                <a:solidFill>
                  <a:srgbClr val="FF0000"/>
                </a:solidFill>
              </a:rPr>
              <a:t>內部流程規劃及控制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策略規劃</a:t>
            </a:r>
            <a:r>
              <a:rPr lang="en-US" altLang="zh-HK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目標</a:t>
            </a:r>
            <a:r>
              <a:rPr lang="zh-TW" altLang="en-US" sz="1400" dirty="0" smtClean="0">
                <a:solidFill>
                  <a:srgbClr val="FF0000"/>
                </a:solidFill>
              </a:rPr>
              <a:t>及績效指標</a:t>
            </a:r>
            <a:r>
              <a:rPr lang="zh-HK" altLang="zh-TW" sz="1400" dirty="0" smtClean="0">
                <a:solidFill>
                  <a:srgbClr val="FF0000"/>
                </a:solidFill>
              </a:rPr>
              <a:t>管理。</a:t>
            </a:r>
            <a:endParaRPr lang="en-US" altLang="zh-HK" sz="1400" dirty="0" smtClean="0">
              <a:solidFill>
                <a:srgbClr val="FF0000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r>
              <a:rPr lang="zh-HK" altLang="zh-TW" sz="1400" dirty="0" smtClean="0">
                <a:solidFill>
                  <a:srgbClr val="FF0000"/>
                </a:solidFill>
              </a:rPr>
              <a:t>具備知識為</a:t>
            </a:r>
            <a:r>
              <a:rPr lang="en-US" altLang="zh-TW" sz="1400" dirty="0" smtClean="0">
                <a:solidFill>
                  <a:srgbClr val="FF0000"/>
                </a:solidFill>
              </a:rPr>
              <a:t> </a:t>
            </a:r>
            <a:r>
              <a:rPr lang="zh-HK" altLang="zh-TW" sz="1400" dirty="0" smtClean="0">
                <a:solidFill>
                  <a:srgbClr val="FF0000"/>
                </a:solidFill>
              </a:rPr>
              <a:t>開發產品的商業資訊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TW" altLang="en-US" sz="1400" dirty="0" smtClean="0">
                <a:solidFill>
                  <a:srgbClr val="FF0000"/>
                </a:solidFill>
              </a:rPr>
              <a:t>產品量產及法規認證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TW" altLang="en-US" sz="1400" dirty="0" smtClean="0">
                <a:solidFill>
                  <a:srgbClr val="FF0000"/>
                </a:solidFill>
              </a:rPr>
              <a:t>供應鏈管理</a:t>
            </a:r>
            <a:r>
              <a:rPr lang="en-US" altLang="zh-TW" sz="1400" dirty="0" smtClean="0">
                <a:solidFill>
                  <a:srgbClr val="FF0000"/>
                </a:solidFill>
              </a:rPr>
              <a:t>,  </a:t>
            </a:r>
            <a:r>
              <a:rPr lang="zh-HK" altLang="zh-TW" sz="1400" dirty="0" smtClean="0">
                <a:solidFill>
                  <a:srgbClr val="FF0000"/>
                </a:solidFill>
              </a:rPr>
              <a:t>同業情報及財務政策制定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預算管理能力</a:t>
            </a:r>
            <a:r>
              <a:rPr lang="zh-TW" altLang="en-US" sz="1400" dirty="0" smtClean="0">
                <a:solidFill>
                  <a:srgbClr val="FF0000"/>
                </a:solidFill>
              </a:rPr>
              <a:t>。</a:t>
            </a:r>
            <a:endParaRPr lang="en-US" altLang="zh-HK" sz="1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TW" sz="1400" dirty="0" smtClean="0">
                <a:solidFill>
                  <a:srgbClr val="FF0000"/>
                </a:solidFill>
              </a:rPr>
              <a:t>BD</a:t>
            </a:r>
            <a:r>
              <a:rPr lang="zh-TW" altLang="en-US" sz="1400" dirty="0" smtClean="0">
                <a:solidFill>
                  <a:srgbClr val="FF0000"/>
                </a:solidFill>
              </a:rPr>
              <a:t> 事業發展主管 建議條件</a:t>
            </a:r>
            <a:endParaRPr lang="en-US" altLang="zh-TW" sz="1400" dirty="0" smtClean="0">
              <a:solidFill>
                <a:srgbClr val="FF0000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zh-TW" altLang="en-US" sz="1400" dirty="0" smtClean="0">
                <a:solidFill>
                  <a:srgbClr val="FF0000"/>
                </a:solidFill>
              </a:rPr>
              <a:t>    相關產品業界市場開發經驗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TW" altLang="en-US" sz="1400" dirty="0" smtClean="0">
                <a:solidFill>
                  <a:srgbClr val="FF0000"/>
                </a:solidFill>
              </a:rPr>
              <a:t>引領產品及市場開發方向</a:t>
            </a:r>
            <a:r>
              <a:rPr lang="en-US" altLang="zh-TW" sz="1400" dirty="0" smtClean="0">
                <a:solidFill>
                  <a:srgbClr val="FF0000"/>
                </a:solidFill>
              </a:rPr>
              <a:t>(POB)</a:t>
            </a:r>
            <a:endParaRPr lang="en-US" altLang="zh-HK" sz="1400" dirty="0" smtClean="0">
              <a:solidFill>
                <a:srgbClr val="FF0000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r>
              <a:rPr lang="zh-HK" altLang="zh-TW" sz="1400" dirty="0" smtClean="0">
                <a:solidFill>
                  <a:srgbClr val="FF0000"/>
                </a:solidFill>
              </a:rPr>
              <a:t>熟悉商業語言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TW" altLang="en-US" sz="1400" dirty="0" smtClean="0">
                <a:solidFill>
                  <a:srgbClr val="FF0000"/>
                </a:solidFill>
              </a:rPr>
              <a:t>開發</a:t>
            </a:r>
            <a:r>
              <a:rPr lang="zh-HK" altLang="zh-TW" sz="1400" dirty="0" smtClean="0">
                <a:solidFill>
                  <a:srgbClr val="FF0000"/>
                </a:solidFill>
              </a:rPr>
              <a:t>產品的</a:t>
            </a:r>
            <a:r>
              <a:rPr lang="zh-TW" altLang="en-US" sz="1400" dirty="0" smtClean="0">
                <a:solidFill>
                  <a:srgbClr val="FF0000"/>
                </a:solidFill>
              </a:rPr>
              <a:t>市場資訊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TW" altLang="en-US" sz="1400" dirty="0" smtClean="0">
                <a:solidFill>
                  <a:srgbClr val="FF0000"/>
                </a:solidFill>
              </a:rPr>
              <a:t>行銷通路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同業情報</a:t>
            </a:r>
            <a:r>
              <a:rPr lang="zh-TW" altLang="en-US" sz="1400" dirty="0" smtClean="0">
                <a:solidFill>
                  <a:srgbClr val="FF0000"/>
                </a:solidFill>
              </a:rPr>
              <a:t>及營收</a:t>
            </a:r>
            <a:r>
              <a:rPr lang="zh-HK" altLang="zh-TW" sz="1400" dirty="0" smtClean="0">
                <a:solidFill>
                  <a:srgbClr val="FF0000"/>
                </a:solidFill>
              </a:rPr>
              <a:t>預算管理能力</a:t>
            </a:r>
            <a:r>
              <a:rPr lang="zh-TW" altLang="en-US" sz="1400" dirty="0" smtClean="0">
                <a:solidFill>
                  <a:srgbClr val="FF0000"/>
                </a:solidFill>
              </a:rPr>
              <a:t>。</a:t>
            </a:r>
            <a:endParaRPr lang="en-US" altLang="zh-HK" sz="1400" dirty="0" smtClean="0">
              <a:solidFill>
                <a:srgbClr val="FF0000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r>
              <a:rPr lang="zh-TW" altLang="zh-TW" sz="1400" dirty="0" smtClean="0">
                <a:solidFill>
                  <a:srgbClr val="FF0000"/>
                </a:solidFill>
              </a:rPr>
              <a:t>帶領</a:t>
            </a:r>
            <a:r>
              <a:rPr lang="zh-TW" altLang="en-US" sz="1400" dirty="0" smtClean="0">
                <a:solidFill>
                  <a:srgbClr val="FF0000"/>
                </a:solidFill>
              </a:rPr>
              <a:t>團隊</a:t>
            </a:r>
            <a:r>
              <a:rPr lang="zh-TW" altLang="zh-TW" sz="1400" dirty="0" smtClean="0">
                <a:solidFill>
                  <a:srgbClr val="FF0000"/>
                </a:solidFill>
              </a:rPr>
              <a:t>達到預訂之業績目標，負責客戶維護及開發新客戶。</a:t>
            </a:r>
            <a:endParaRPr lang="en-US" altLang="zh-TW" sz="1400" dirty="0" smtClean="0">
              <a:solidFill>
                <a:srgbClr val="FF0000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r>
              <a:rPr lang="zh-TW" altLang="en-US" sz="1400" dirty="0" smtClean="0">
                <a:solidFill>
                  <a:srgbClr val="FF0000"/>
                </a:solidFill>
              </a:rPr>
              <a:t>技術主管</a:t>
            </a:r>
            <a:r>
              <a:rPr lang="en-US" altLang="zh-HK" sz="1400" dirty="0" smtClean="0">
                <a:solidFill>
                  <a:srgbClr val="FF0000"/>
                </a:solidFill>
              </a:rPr>
              <a:t>  </a:t>
            </a:r>
            <a:r>
              <a:rPr lang="zh-TW" altLang="en-US" sz="1400" dirty="0" smtClean="0">
                <a:solidFill>
                  <a:srgbClr val="FF0000"/>
                </a:solidFill>
              </a:rPr>
              <a:t>建議條件</a:t>
            </a:r>
            <a:endParaRPr lang="en-US" altLang="zh-TW" sz="1400" dirty="0" smtClean="0">
              <a:solidFill>
                <a:srgbClr val="FF0000"/>
              </a:solidFill>
            </a:endParaRPr>
          </a:p>
          <a:p>
            <a:pPr marL="628650" lvl="1" indent="-336550">
              <a:buFont typeface="+mj-lt"/>
              <a:buAutoNum type="arabicPeriod"/>
            </a:pPr>
            <a:r>
              <a:rPr lang="zh-HK" altLang="zh-TW" sz="1400" dirty="0" smtClean="0">
                <a:solidFill>
                  <a:srgbClr val="FF0000"/>
                </a:solidFill>
              </a:rPr>
              <a:t>對研發產品作價值策略分析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並作相關的技術</a:t>
            </a:r>
            <a:r>
              <a:rPr lang="en-US" altLang="zh-TW" sz="1400" dirty="0" smtClean="0">
                <a:solidFill>
                  <a:srgbClr val="FF0000"/>
                </a:solidFill>
              </a:rPr>
              <a:t>(POC)</a:t>
            </a:r>
            <a:r>
              <a:rPr lang="zh-HK" altLang="zh-TW" sz="1400" dirty="0" smtClean="0">
                <a:solidFill>
                  <a:srgbClr val="FF0000"/>
                </a:solidFill>
              </a:rPr>
              <a:t>及市場</a:t>
            </a:r>
            <a:r>
              <a:rPr lang="en-US" altLang="zh-TW" sz="1400" dirty="0" smtClean="0">
                <a:solidFill>
                  <a:srgbClr val="FF0000"/>
                </a:solidFill>
              </a:rPr>
              <a:t>(POS)</a:t>
            </a:r>
            <a:r>
              <a:rPr lang="zh-HK" altLang="zh-TW" sz="1400" dirty="0" smtClean="0">
                <a:solidFill>
                  <a:srgbClr val="FF0000"/>
                </a:solidFill>
              </a:rPr>
              <a:t>可行性驗證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研擬產品策略地圖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里程碑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HK" altLang="zh-TW" sz="1400" dirty="0" smtClean="0">
                <a:solidFill>
                  <a:srgbClr val="FF0000"/>
                </a:solidFill>
              </a:rPr>
              <a:t>研發進度控管</a:t>
            </a:r>
            <a:r>
              <a:rPr lang="zh-TW" altLang="en-US" sz="1400" dirty="0" smtClean="0">
                <a:solidFill>
                  <a:srgbClr val="FF0000"/>
                </a:solidFill>
              </a:rPr>
              <a:t>。</a:t>
            </a:r>
            <a:endParaRPr lang="en-US" altLang="zh-HK" sz="1400" dirty="0" smtClean="0">
              <a:solidFill>
                <a:srgbClr val="FF0000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rgbClr val="FF0000"/>
                </a:solidFill>
              </a:rPr>
              <a:t>    </a:t>
            </a:r>
            <a:r>
              <a:rPr lang="zh-HK" altLang="zh-TW" sz="1400" dirty="0" smtClean="0">
                <a:solidFill>
                  <a:srgbClr val="FF0000"/>
                </a:solidFill>
              </a:rPr>
              <a:t>熟悉技術專利佈局及研發產品策略方向佈局</a:t>
            </a:r>
            <a:r>
              <a:rPr lang="en-US" altLang="zh-TW" sz="1400" dirty="0" smtClean="0">
                <a:solidFill>
                  <a:srgbClr val="FF0000"/>
                </a:solidFill>
              </a:rPr>
              <a:t>, </a:t>
            </a:r>
            <a:r>
              <a:rPr lang="zh-TW" altLang="en-US" sz="1400" dirty="0" smtClean="0">
                <a:solidFill>
                  <a:srgbClr val="FF0000"/>
                </a:solidFill>
              </a:rPr>
              <a:t>研發知識管理</a:t>
            </a:r>
            <a:r>
              <a:rPr lang="zh-HK" altLang="zh-TW" sz="1400" dirty="0" smtClean="0">
                <a:solidFill>
                  <a:srgbClr val="FF0000"/>
                </a:solidFill>
              </a:rPr>
              <a:t>。</a:t>
            </a:r>
            <a:endParaRPr lang="en-US" altLang="zh-HK" sz="1400" dirty="0" smtClean="0">
              <a:solidFill>
                <a:srgbClr val="FF0000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rgbClr val="FF0000"/>
                </a:solidFill>
              </a:rPr>
              <a:t>   </a:t>
            </a:r>
            <a:r>
              <a:rPr lang="zh-TW" altLang="en-US" sz="1400" dirty="0" smtClean="0">
                <a:solidFill>
                  <a:srgbClr val="FF0000"/>
                </a:solidFill>
              </a:rPr>
              <a:t> </a:t>
            </a:r>
            <a:r>
              <a:rPr lang="zh-HK" altLang="zh-TW" sz="1400" dirty="0" smtClean="0">
                <a:solidFill>
                  <a:srgbClr val="FF0000"/>
                </a:solidFill>
              </a:rPr>
              <a:t>負責新的應用方法、新材料或新產品的研究與開發流程作業。</a:t>
            </a:r>
            <a:endParaRPr lang="en-US" altLang="zh-HK" sz="1400" dirty="0" smtClean="0">
              <a:solidFill>
                <a:srgbClr val="FF0000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r>
              <a:rPr lang="zh-TW" altLang="en-US" sz="1400" dirty="0" smtClean="0">
                <a:solidFill>
                  <a:srgbClr val="FF0000"/>
                </a:solidFill>
              </a:rPr>
              <a:t>財務主管</a:t>
            </a:r>
            <a:r>
              <a:rPr lang="en-US" altLang="zh-TW" sz="1400" dirty="0" smtClean="0">
                <a:solidFill>
                  <a:srgbClr val="FF0000"/>
                </a:solidFill>
              </a:rPr>
              <a:t> </a:t>
            </a:r>
            <a:r>
              <a:rPr lang="en-US" altLang="zh-HK" sz="1400" dirty="0" smtClean="0">
                <a:solidFill>
                  <a:srgbClr val="FF0000"/>
                </a:solidFill>
              </a:rPr>
              <a:t> </a:t>
            </a:r>
            <a:r>
              <a:rPr lang="zh-TW" altLang="en-US" sz="1400" dirty="0" smtClean="0">
                <a:solidFill>
                  <a:srgbClr val="FF0000"/>
                </a:solidFill>
              </a:rPr>
              <a:t>建議條件</a:t>
            </a:r>
            <a:endParaRPr lang="en-US" altLang="zh-TW" sz="1400" dirty="0" smtClean="0">
              <a:solidFill>
                <a:srgbClr val="FF0000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rgbClr val="FF0000"/>
                </a:solidFill>
              </a:rPr>
              <a:t>   </a:t>
            </a:r>
            <a:r>
              <a:rPr lang="zh-HK" altLang="zh-TW" sz="1400" dirty="0" smtClean="0">
                <a:solidFill>
                  <a:srgbClr val="FF0000"/>
                </a:solidFill>
              </a:rPr>
              <a:t>至少擁有財務、會計及資訊相關工作歷練。</a:t>
            </a:r>
            <a:endParaRPr lang="en-US" altLang="zh-HK" sz="1400" dirty="0" smtClean="0">
              <a:solidFill>
                <a:srgbClr val="FF0000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rgbClr val="FF0000"/>
                </a:solidFill>
              </a:rPr>
              <a:t>  </a:t>
            </a:r>
            <a:r>
              <a:rPr lang="zh-TW" altLang="en-US" sz="1400" dirty="0" smtClean="0">
                <a:solidFill>
                  <a:srgbClr val="FF0000"/>
                </a:solidFill>
              </a:rPr>
              <a:t> </a:t>
            </a:r>
            <a:r>
              <a:rPr lang="zh-HK" altLang="zh-TW" sz="1400" dirty="0" smtClean="0">
                <a:solidFill>
                  <a:srgbClr val="FF0000"/>
                </a:solidFill>
              </a:rPr>
              <a:t>具有財務策略規劃及執行內稽內控等財務政策、資訊系統、制度、流程的運作。</a:t>
            </a:r>
            <a:endParaRPr lang="en-US" altLang="zh-HK" sz="1400" dirty="0" smtClean="0">
              <a:solidFill>
                <a:srgbClr val="FF0000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rgbClr val="FF0000"/>
                </a:solidFill>
              </a:rPr>
              <a:t>  </a:t>
            </a:r>
            <a:r>
              <a:rPr lang="zh-TW" altLang="en-US" sz="1400" dirty="0" smtClean="0">
                <a:solidFill>
                  <a:srgbClr val="FF0000"/>
                </a:solidFill>
              </a:rPr>
              <a:t> </a:t>
            </a:r>
            <a:r>
              <a:rPr lang="zh-HK" altLang="zh-TW" sz="1400" dirty="0" smtClean="0">
                <a:solidFill>
                  <a:srgbClr val="FF0000"/>
                </a:solidFill>
              </a:rPr>
              <a:t>具有財務分析、預算管理、資金募集及調度、稅務規劃、外匯風控等實務經驗。</a:t>
            </a:r>
            <a:endParaRPr lang="zh-TW" altLang="zh-TW" sz="1400" dirty="0" smtClean="0">
              <a:solidFill>
                <a:srgbClr val="FF0000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endParaRPr lang="en-US" altLang="zh-TW" sz="1200" dirty="0" smtClean="0">
              <a:solidFill>
                <a:srgbClr val="FF0000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endParaRPr lang="zh-TW" altLang="zh-TW" sz="1200" dirty="0" smtClean="0">
              <a:solidFill>
                <a:srgbClr val="FF0000"/>
              </a:solidFill>
            </a:endParaRPr>
          </a:p>
          <a:p>
            <a:pPr marL="292608" lvl="1" indent="0">
              <a:buFont typeface="Calibri" pitchFamily="34" charset="0"/>
              <a:buNone/>
            </a:pPr>
            <a:endParaRPr lang="zh-TW" altLang="zh-TW" sz="1200" dirty="0" smtClean="0">
              <a:solidFill>
                <a:srgbClr val="FF0000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endParaRPr lang="en-US" altLang="zh-HK" dirty="0" smtClean="0"/>
          </a:p>
          <a:p>
            <a:pPr marL="635508" lvl="1" indent="-342900">
              <a:buFont typeface="+mj-lt"/>
              <a:buAutoNum type="arabicPeriod"/>
            </a:pPr>
            <a:endParaRPr lang="zh-TW" altLang="zh-TW" dirty="0" smtClean="0"/>
          </a:p>
          <a:p>
            <a:pPr marL="635508" lvl="1" indent="-342900">
              <a:buFont typeface="+mj-lt"/>
              <a:buAutoNum type="arabicPeriod"/>
            </a:pPr>
            <a:endParaRPr lang="zh-TW" altLang="zh-TW" dirty="0" smtClean="0"/>
          </a:p>
          <a:p>
            <a:pPr marL="0" indent="0">
              <a:buFont typeface="Calibri" panose="020F0502020204030204" pitchFamily="34" charset="0"/>
              <a:buNone/>
            </a:pPr>
            <a:endParaRPr lang="en-US" altLang="zh-TW" dirty="0" smtClean="0"/>
          </a:p>
          <a:p>
            <a:pPr marL="635508" lvl="1" indent="-342900">
              <a:buFont typeface="+mj-lt"/>
              <a:buAutoNum type="arabicPeriod"/>
            </a:pPr>
            <a:endParaRPr lang="zh-TW" altLang="zh-TW" dirty="0" smtClean="0"/>
          </a:p>
          <a:p>
            <a:pPr marL="635508" lvl="1" indent="-342900">
              <a:buFont typeface="+mj-lt"/>
              <a:buAutoNum type="arabicPeriod"/>
            </a:pPr>
            <a:endParaRPr lang="zh-TW" altLang="zh-TW" dirty="0" smtClean="0"/>
          </a:p>
          <a:p>
            <a:pPr marL="635508" lvl="1" indent="-342900">
              <a:buFont typeface="+mj-lt"/>
              <a:buAutoNum type="arabicPeriod"/>
            </a:pPr>
            <a:endParaRPr lang="en-US" altLang="zh-HK" dirty="0" smtClean="0"/>
          </a:p>
          <a:p>
            <a:pPr marL="292608" lvl="1" indent="0">
              <a:buFont typeface="Calibri" pitchFamily="34" charset="0"/>
              <a:buNone/>
            </a:pPr>
            <a:endParaRPr lang="zh-TW" altLang="zh-TW" dirty="0" smtClean="0"/>
          </a:p>
          <a:p>
            <a:pPr marL="0" indent="0">
              <a:buFont typeface="Calibri" panose="020F0502020204030204" pitchFamily="34" charset="0"/>
              <a:buNone/>
            </a:pPr>
            <a:endParaRPr lang="en-US" altLang="zh-TW" dirty="0" smtClean="0"/>
          </a:p>
          <a:p>
            <a:pPr marL="0" indent="0">
              <a:buFont typeface="Calibri" panose="020F0502020204030204" pitchFamily="34" charset="0"/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5996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大綱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TW" altLang="en-US" dirty="0" smtClean="0"/>
              <a:t> 技術或產品說明</a:t>
            </a:r>
            <a:endParaRPr lang="en-US" altLang="zh-TW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TW" altLang="en-US" dirty="0" smtClean="0"/>
              <a:t> 核心</a:t>
            </a:r>
            <a:r>
              <a:rPr lang="zh-TW" altLang="en-US" dirty="0"/>
              <a:t>競爭力</a:t>
            </a:r>
            <a:endParaRPr lang="en-US" altLang="zh-TW" dirty="0" smtClean="0"/>
          </a:p>
          <a:p>
            <a:pPr lvl="1">
              <a:buFont typeface="Wingdings" panose="05000000000000000000" pitchFamily="2" charset="2"/>
              <a:buChar char="u"/>
            </a:pPr>
            <a:r>
              <a:rPr lang="zh-TW" altLang="en-US" dirty="0" smtClean="0"/>
              <a:t> 核心</a:t>
            </a:r>
            <a:r>
              <a:rPr lang="zh-TW" altLang="en-US" dirty="0"/>
              <a:t>競爭力與競爭</a:t>
            </a:r>
            <a:r>
              <a:rPr lang="zh-TW" altLang="en-US" dirty="0" smtClean="0"/>
              <a:t>對手說</a:t>
            </a:r>
            <a:r>
              <a:rPr lang="zh-TW" altLang="en-US" dirty="0"/>
              <a:t>明</a:t>
            </a:r>
            <a:endParaRPr lang="en-US" altLang="zh-TW" dirty="0" smtClean="0"/>
          </a:p>
          <a:p>
            <a:pPr lvl="1">
              <a:buFont typeface="Wingdings" panose="05000000000000000000" pitchFamily="2" charset="2"/>
              <a:buChar char="u"/>
            </a:pPr>
            <a:r>
              <a:rPr lang="zh-TW" altLang="en-US" dirty="0" smtClean="0"/>
              <a:t> </a:t>
            </a:r>
            <a:r>
              <a:rPr lang="en-US" altLang="zh-TW" dirty="0" smtClean="0"/>
              <a:t>SWOT</a:t>
            </a:r>
            <a:r>
              <a:rPr lang="zh-TW" altLang="en-US" dirty="0" smtClean="0"/>
              <a:t>分析</a:t>
            </a:r>
            <a:endParaRPr lang="en-US" altLang="zh-TW" dirty="0" smtClean="0"/>
          </a:p>
          <a:p>
            <a:pPr lvl="1">
              <a:buFont typeface="Wingdings" panose="05000000000000000000" pitchFamily="2" charset="2"/>
              <a:buChar char="u"/>
            </a:pPr>
            <a:r>
              <a:rPr lang="zh-TW" altLang="en-US" dirty="0" smtClean="0"/>
              <a:t> 商業</a:t>
            </a:r>
            <a:r>
              <a:rPr lang="zh-TW" altLang="en-US" dirty="0"/>
              <a:t>模式匯總</a:t>
            </a:r>
            <a:r>
              <a:rPr lang="zh-TW" altLang="en-US" dirty="0" smtClean="0"/>
              <a:t>分析</a:t>
            </a:r>
            <a:endParaRPr lang="en-US" altLang="zh-TW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TW" altLang="en-US" dirty="0" smtClean="0"/>
              <a:t> 產業分析</a:t>
            </a:r>
            <a:endParaRPr lang="en-US" altLang="zh-TW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TW" altLang="en-US" dirty="0" smtClean="0"/>
              <a:t> 目標市場分</a:t>
            </a:r>
            <a:r>
              <a:rPr lang="zh-TW" altLang="en-US" dirty="0"/>
              <a:t>析</a:t>
            </a:r>
            <a:endParaRPr lang="en-US" altLang="zh-TW" dirty="0"/>
          </a:p>
          <a:p>
            <a:pPr>
              <a:buFont typeface="Wingdings" panose="05000000000000000000" pitchFamily="2" charset="2"/>
              <a:buChar char="Ø"/>
            </a:pPr>
            <a:r>
              <a:rPr lang="zh-TW" altLang="en-US" dirty="0" smtClean="0"/>
              <a:t> 前案審查意見說明</a:t>
            </a:r>
            <a:r>
              <a:rPr lang="zh-TW" altLang="en-US" dirty="0"/>
              <a:t>與</a:t>
            </a:r>
            <a:r>
              <a:rPr lang="zh-TW" altLang="en-US" dirty="0" smtClean="0"/>
              <a:t>執行現況</a:t>
            </a:r>
            <a:endParaRPr lang="zh-TW" alt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zh-TW" altLang="en-US" dirty="0" smtClean="0"/>
              <a:t> 附件</a:t>
            </a:r>
            <a:r>
              <a:rPr lang="en-US" altLang="zh-TW" dirty="0" smtClean="0"/>
              <a:t>(</a:t>
            </a:r>
            <a:r>
              <a:rPr lang="zh-TW" altLang="en-US" dirty="0" smtClean="0"/>
              <a:t>建議可以先填寫附件，再填寫上述內容</a:t>
            </a:r>
            <a:r>
              <a:rPr lang="en-US" altLang="zh-TW" dirty="0" smtClean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zh-TW" dirty="0" smtClean="0"/>
          </a:p>
          <a:p>
            <a:pPr>
              <a:buFont typeface="Wingdings" panose="05000000000000000000" pitchFamily="2" charset="2"/>
              <a:buChar char="Ø"/>
            </a:pP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61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字方塊 16">
            <a:extLst>
              <a:ext uri="{FF2B5EF4-FFF2-40B4-BE49-F238E27FC236}">
                <a16:creationId xmlns:a16="http://schemas.microsoft.com/office/drawing/2014/main" xmlns="" id="{D3C9C51C-6AC2-464B-AA89-3A9E35F4FB2A}"/>
              </a:ext>
            </a:extLst>
          </p:cNvPr>
          <p:cNvSpPr txBox="1"/>
          <p:nvPr/>
        </p:nvSpPr>
        <p:spPr>
          <a:xfrm>
            <a:off x="411890" y="1938751"/>
            <a:ext cx="8377881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已完成進度說明： </a:t>
            </a: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若已與策略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性投資人或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創投洽談，請填寫第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31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endParaRPr lang="en-US" altLang="zh-TW" sz="1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</a:p>
          <a:p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未來規劃工作項目說明</a:t>
            </a:r>
            <a:r>
              <a: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明訂完成時間</a:t>
            </a:r>
            <a:r>
              <a: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1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若未與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策略性投資人或創投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洽談，請說明目前規劃</a:t>
            </a: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b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</a:p>
          <a:p>
            <a:endParaRPr lang="en-US" altLang="zh-TW" sz="13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13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xmlns="" id="{46240FA9-9200-4E14-BDE0-41BF57739F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16239" y="1142425"/>
          <a:ext cx="5919050" cy="28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905">
                  <a:extLst>
                    <a:ext uri="{9D8B030D-6E8A-4147-A177-3AD203B41FA5}">
                      <a16:colId xmlns:a16="http://schemas.microsoft.com/office/drawing/2014/main" xmlns="" val="1442442634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1942571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059634301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2288153502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241725437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30728795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737370213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85879905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59848439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71455079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1462323"/>
                  </a:ext>
                </a:extLst>
              </a:tr>
            </a:tbl>
          </a:graphicData>
        </a:graphic>
      </p:graphicFrame>
      <p:sp>
        <p:nvSpPr>
          <p:cNvPr id="21" name="文字方塊 20">
            <a:extLst>
              <a:ext uri="{FF2B5EF4-FFF2-40B4-BE49-F238E27FC236}">
                <a16:creationId xmlns:a16="http://schemas.microsoft.com/office/drawing/2014/main" xmlns="" id="{F9667E4C-CEC3-4A94-BBFF-EF632E07B6F9}"/>
              </a:ext>
            </a:extLst>
          </p:cNvPr>
          <p:cNvSpPr txBox="1"/>
          <p:nvPr/>
        </p:nvSpPr>
        <p:spPr>
          <a:xfrm>
            <a:off x="867278" y="1428787"/>
            <a:ext cx="82767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10%      20%      30%      40%     50%      60%     70%      80%      90%       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Ready</a:t>
            </a:r>
            <a:r>
              <a:rPr lang="zh-TW" altLang="en-US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to take off!</a:t>
            </a:r>
            <a:r>
              <a:rPr lang="zh-TW" altLang="en-US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已準備好出場</a:t>
            </a:r>
            <a:r>
              <a:rPr lang="en-US" altLang="zh-TW" sz="1350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xmlns="" id="{DA5E586D-C872-4C3D-A335-8CEAECDD802F}"/>
              </a:ext>
            </a:extLst>
          </p:cNvPr>
          <p:cNvSpPr txBox="1"/>
          <p:nvPr/>
        </p:nvSpPr>
        <p:spPr>
          <a:xfrm>
            <a:off x="6435292" y="1154270"/>
            <a:ext cx="23412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135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團隊自評</a:t>
            </a:r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目前成熟度</a:t>
            </a:r>
            <a:endParaRPr lang="en-US" altLang="zh-TW" sz="135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20</a:t>
            </a:fld>
            <a:endParaRPr lang="en-US" dirty="0"/>
          </a:p>
        </p:txBody>
      </p:sp>
      <p:grpSp>
        <p:nvGrpSpPr>
          <p:cNvPr id="24" name="群組 23"/>
          <p:cNvGrpSpPr/>
          <p:nvPr/>
        </p:nvGrpSpPr>
        <p:grpSpPr>
          <a:xfrm>
            <a:off x="4511484" y="190509"/>
            <a:ext cx="4268709" cy="669251"/>
            <a:chOff x="1991658" y="977907"/>
            <a:chExt cx="3917242" cy="349403"/>
          </a:xfrm>
        </p:grpSpPr>
        <p:sp>
          <p:nvSpPr>
            <p:cNvPr id="26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3316610" y="989336"/>
              <a:ext cx="1267336" cy="3379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人才</a:t>
              </a:r>
            </a:p>
          </p:txBody>
        </p:sp>
        <p:sp>
          <p:nvSpPr>
            <p:cNvPr id="27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1991658" y="989336"/>
              <a:ext cx="1267336" cy="3379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8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4641564" y="977907"/>
              <a:ext cx="1267336" cy="337974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</a:p>
          </p:txBody>
        </p:sp>
      </p:grp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411891" y="286605"/>
            <a:ext cx="8377881" cy="627796"/>
          </a:xfrm>
        </p:spPr>
        <p:txBody>
          <a:bodyPr>
            <a:normAutofit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</p:spTree>
    <p:extLst>
      <p:ext uri="{BB962C8B-B14F-4D97-AF65-F5344CB8AC3E}">
        <p14:creationId xmlns:p14="http://schemas.microsoft.com/office/powerpoint/2010/main" val="324878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5781" y="2054403"/>
            <a:ext cx="47865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TW" altLang="en-US" sz="1400" dirty="0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277129"/>
              </p:ext>
            </p:extLst>
          </p:nvPr>
        </p:nvGraphicFramePr>
        <p:xfrm>
          <a:off x="490625" y="3717710"/>
          <a:ext cx="7610948" cy="2465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27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027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027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027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99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必要認證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預計達成時間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預估認證成本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7634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認證</a:t>
                      </a:r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altLang="en-US" sz="1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725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認證</a:t>
                      </a:r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lang="zh-TW" altLang="en-US" sz="1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913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….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8009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認證</a:t>
                      </a:r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altLang="en-US" sz="1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76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認證</a:t>
                      </a:r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lang="zh-TW" altLang="en-US" sz="1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4993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….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產品具商業化</a:t>
            </a:r>
            <a:r>
              <a:rPr lang="zh-TW" altLang="en-US" dirty="0" smtClean="0"/>
              <a:t>規格進度</a:t>
            </a:r>
            <a:r>
              <a:rPr lang="en-US" altLang="zh-TW" dirty="0">
                <a:solidFill>
                  <a:srgbClr val="FF0000"/>
                </a:solidFill>
              </a:rPr>
              <a:t>(</a:t>
            </a:r>
            <a:r>
              <a:rPr lang="zh-TW" altLang="en-US" dirty="0">
                <a:solidFill>
                  <a:srgbClr val="FF0000"/>
                </a:solidFill>
              </a:rPr>
              <a:t>生技醫藥自評選擇填寫</a:t>
            </a:r>
            <a:r>
              <a:rPr lang="en-US" altLang="zh-TW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</a:t>
            </a:r>
            <a:endParaRPr lang="zh-TW" altLang="en-US" dirty="0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554411" y="1882750"/>
            <a:ext cx="8377881" cy="1116530"/>
          </a:xfrm>
        </p:spPr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 smtClean="0"/>
              <a:t>請詳細說明可能遇到的挑戰與困難點</a:t>
            </a:r>
            <a:endParaRPr lang="en-US" altLang="zh-TW" dirty="0" smtClean="0"/>
          </a:p>
          <a:p>
            <a:endParaRPr lang="en-US" altLang="zh-TW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46240FA9-9200-4E14-BDE0-41BF57739F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376799"/>
              </p:ext>
            </p:extLst>
          </p:nvPr>
        </p:nvGraphicFramePr>
        <p:xfrm>
          <a:off x="516239" y="1142425"/>
          <a:ext cx="5919050" cy="28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905">
                  <a:extLst>
                    <a:ext uri="{9D8B030D-6E8A-4147-A177-3AD203B41FA5}">
                      <a16:colId xmlns:a16="http://schemas.microsoft.com/office/drawing/2014/main" xmlns="" val="1442442634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1942571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059634301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2288153502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241725437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30728795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737370213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85879905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59848439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71455079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1462323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xmlns="" id="{F9667E4C-CEC3-4A94-BBFF-EF632E07B6F9}"/>
              </a:ext>
            </a:extLst>
          </p:cNvPr>
          <p:cNvSpPr txBox="1"/>
          <p:nvPr/>
        </p:nvSpPr>
        <p:spPr>
          <a:xfrm>
            <a:off x="867278" y="1428787"/>
            <a:ext cx="82767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10%      20%      30%      40%     50%      60%     70%      80%      90</a:t>
            </a:r>
            <a:r>
              <a:rPr lang="en-US" altLang="zh-TW" sz="135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r>
              <a:rPr lang="zh-TW" altLang="en-US" sz="135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135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100%</a:t>
            </a:r>
            <a:endParaRPr lang="en-US" altLang="zh-TW" sz="1350" i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DA5E586D-C872-4C3D-A335-8CEAECDD802F}"/>
              </a:ext>
            </a:extLst>
          </p:cNvPr>
          <p:cNvSpPr txBox="1"/>
          <p:nvPr/>
        </p:nvSpPr>
        <p:spPr>
          <a:xfrm>
            <a:off x="6435292" y="1154270"/>
            <a:ext cx="23412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135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團隊自評</a:t>
            </a:r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目前成熟度</a:t>
            </a:r>
            <a:endParaRPr lang="en-US" altLang="zh-TW" sz="135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9246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5781" y="2054403"/>
            <a:ext cx="47865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TW" altLang="en-US" sz="1400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TPP</a:t>
            </a:r>
            <a:r>
              <a:rPr lang="zh-TW" altLang="en-US" dirty="0"/>
              <a:t>展開規劃</a:t>
            </a:r>
            <a:r>
              <a:rPr lang="en-US" altLang="zh-TW" dirty="0">
                <a:solidFill>
                  <a:srgbClr val="FF0000"/>
                </a:solidFill>
              </a:rPr>
              <a:t>(</a:t>
            </a:r>
            <a:r>
              <a:rPr lang="zh-TW" altLang="en-US" dirty="0">
                <a:solidFill>
                  <a:srgbClr val="FF0000"/>
                </a:solidFill>
              </a:rPr>
              <a:t>生技</a:t>
            </a:r>
            <a:r>
              <a:rPr lang="zh-TW" altLang="en-US" dirty="0" smtClean="0">
                <a:solidFill>
                  <a:srgbClr val="FF0000"/>
                </a:solidFill>
              </a:rPr>
              <a:t>醫藥</a:t>
            </a:r>
            <a:r>
              <a:rPr lang="zh-TW" altLang="en-US" dirty="0">
                <a:solidFill>
                  <a:srgbClr val="FF0000"/>
                </a:solidFill>
              </a:rPr>
              <a:t>類</a:t>
            </a:r>
            <a:r>
              <a:rPr lang="zh-TW" altLang="en-US" dirty="0" smtClean="0">
                <a:solidFill>
                  <a:srgbClr val="FF0000"/>
                </a:solidFill>
              </a:rPr>
              <a:t>填寫</a:t>
            </a:r>
            <a:r>
              <a:rPr lang="en-US" altLang="zh-TW" dirty="0">
                <a:solidFill>
                  <a:srgbClr val="FF0000"/>
                </a:solidFill>
              </a:rPr>
              <a:t>)</a:t>
            </a:r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46240FA9-9200-4E14-BDE0-41BF57739F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16239" y="1142425"/>
          <a:ext cx="5919050" cy="28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905">
                  <a:extLst>
                    <a:ext uri="{9D8B030D-6E8A-4147-A177-3AD203B41FA5}">
                      <a16:colId xmlns:a16="http://schemas.microsoft.com/office/drawing/2014/main" xmlns="" val="1442442634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1942571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059634301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2288153502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241725437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30728795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737370213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85879905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59848439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71455079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1462323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xmlns="" id="{F9667E4C-CEC3-4A94-BBFF-EF632E07B6F9}"/>
              </a:ext>
            </a:extLst>
          </p:cNvPr>
          <p:cNvSpPr txBox="1"/>
          <p:nvPr/>
        </p:nvSpPr>
        <p:spPr>
          <a:xfrm>
            <a:off x="867278" y="1428787"/>
            <a:ext cx="82767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10%      20%      30%      40%     50%      60%     70%      80%      90</a:t>
            </a:r>
            <a:r>
              <a:rPr lang="en-US" altLang="zh-TW" sz="135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r>
              <a:rPr lang="zh-TW" altLang="en-US" sz="135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135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100%</a:t>
            </a:r>
            <a:endParaRPr lang="en-US" altLang="zh-TW" sz="1350" i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DA5E586D-C872-4C3D-A335-8CEAECDD802F}"/>
              </a:ext>
            </a:extLst>
          </p:cNvPr>
          <p:cNvSpPr txBox="1"/>
          <p:nvPr/>
        </p:nvSpPr>
        <p:spPr>
          <a:xfrm>
            <a:off x="6435292" y="1154270"/>
            <a:ext cx="23412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135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團隊自評</a:t>
            </a:r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目前成熟度</a:t>
            </a:r>
            <a:endParaRPr lang="en-US" altLang="zh-TW" sz="135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8907" y="5599745"/>
            <a:ext cx="78509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/>
              <a:t>(Ref. P25, Fig. 1.2, 2014, A Practical Guide to Drug Development in Academia - The SPARK Approach, Editors: Mochly-Rosen, Daria, Grimes, Kevin (Eds.))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 rotWithShape="1">
          <a:blip r:embed="rId2"/>
          <a:srcRect b="15808"/>
          <a:stretch/>
        </p:blipFill>
        <p:spPr>
          <a:xfrm>
            <a:off x="501267" y="1685095"/>
            <a:ext cx="5259319" cy="3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2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專利自評 </a:t>
            </a:r>
            <a:r>
              <a:rPr lang="en-US" altLang="zh-TW" dirty="0" smtClean="0">
                <a:solidFill>
                  <a:schemeClr val="tx1"/>
                </a:solidFill>
              </a:rPr>
              <a:t>(1/2)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1274" y="1082047"/>
            <a:ext cx="8559113" cy="5141772"/>
          </a:xfrm>
        </p:spPr>
        <p:txBody>
          <a:bodyPr>
            <a:normAutofit fontScale="92500" lnSpcReduction="10000"/>
          </a:bodyPr>
          <a:lstStyle/>
          <a:p>
            <a:r>
              <a:rPr lang="en-US" altLang="zh-TW" dirty="0"/>
              <a:t>(</a:t>
            </a:r>
            <a:r>
              <a:rPr lang="zh-TW" altLang="en-US" dirty="0"/>
              <a:t>請針對</a:t>
            </a:r>
            <a:r>
              <a:rPr lang="zh-TW" altLang="en-US" dirty="0" smtClean="0"/>
              <a:t>團隊與本計畫相關</a:t>
            </a:r>
            <a:r>
              <a:rPr lang="zh-TW" altLang="en-US" b="1" dirty="0" smtClean="0"/>
              <a:t>已</a:t>
            </a:r>
            <a:r>
              <a:rPr lang="zh-TW" altLang="en-US" b="1" dirty="0"/>
              <a:t>獲證</a:t>
            </a:r>
            <a:r>
              <a:rPr lang="zh-TW" altLang="en-US" dirty="0"/>
              <a:t>或</a:t>
            </a:r>
            <a:r>
              <a:rPr lang="zh-TW" altLang="en-US" b="1" dirty="0"/>
              <a:t>申請</a:t>
            </a:r>
            <a:r>
              <a:rPr lang="zh-TW" altLang="en-US" b="1" dirty="0" smtClean="0"/>
              <a:t>中</a:t>
            </a:r>
            <a:r>
              <a:rPr lang="zh-TW" altLang="en-US" dirty="0" smtClean="0"/>
              <a:t>相關</a:t>
            </a:r>
            <a:r>
              <a:rPr lang="zh-TW" altLang="en-US" dirty="0"/>
              <a:t>專利之申請日、申請人</a:t>
            </a:r>
            <a:r>
              <a:rPr lang="en-US" altLang="zh-TW" dirty="0"/>
              <a:t>(</a:t>
            </a:r>
            <a:r>
              <a:rPr lang="zh-TW" altLang="en-US" dirty="0"/>
              <a:t>專利權人</a:t>
            </a:r>
            <a:r>
              <a:rPr lang="en-US" altLang="zh-TW" dirty="0"/>
              <a:t>)</a:t>
            </a:r>
            <a:r>
              <a:rPr lang="zh-TW" altLang="en-US" dirty="0"/>
              <a:t>以及未來授權於新創公司</a:t>
            </a:r>
            <a:r>
              <a:rPr lang="zh-TW" altLang="en-US" dirty="0" smtClean="0"/>
              <a:t>評估等項目填寫，若無</a:t>
            </a:r>
            <a:r>
              <a:rPr lang="zh-TW" altLang="en-US" dirty="0"/>
              <a:t>則免填</a:t>
            </a:r>
            <a:r>
              <a:rPr lang="en-US" altLang="zh-TW" dirty="0" smtClean="0"/>
              <a:t>)</a:t>
            </a:r>
          </a:p>
          <a:p>
            <a:endParaRPr lang="en-US" altLang="zh-TW" dirty="0" smtClean="0">
              <a:solidFill>
                <a:srgbClr val="FF0000"/>
              </a:solidFill>
            </a:endParaRPr>
          </a:p>
          <a:p>
            <a:endParaRPr lang="en-US" altLang="zh-TW" dirty="0">
              <a:solidFill>
                <a:srgbClr val="FF0000"/>
              </a:solidFill>
            </a:endParaRPr>
          </a:p>
          <a:p>
            <a:endParaRPr lang="en-US" altLang="zh-TW" dirty="0" smtClean="0">
              <a:solidFill>
                <a:srgbClr val="FF0000"/>
              </a:solidFill>
            </a:endParaRPr>
          </a:p>
          <a:p>
            <a:endParaRPr lang="en-US" altLang="zh-TW" dirty="0">
              <a:solidFill>
                <a:srgbClr val="FF0000"/>
              </a:solidFill>
            </a:endParaRPr>
          </a:p>
          <a:p>
            <a:endParaRPr lang="en-US" altLang="zh-TW" dirty="0" smtClean="0">
              <a:solidFill>
                <a:srgbClr val="FF0000"/>
              </a:solidFill>
            </a:endParaRPr>
          </a:p>
          <a:p>
            <a:endParaRPr lang="en-US" altLang="zh-TW" dirty="0">
              <a:solidFill>
                <a:srgbClr val="FF0000"/>
              </a:solidFill>
            </a:endParaRPr>
          </a:p>
          <a:p>
            <a:r>
              <a:rPr lang="en-US" altLang="zh-TW" dirty="0" smtClean="0">
                <a:solidFill>
                  <a:srgbClr val="FF0000"/>
                </a:solidFill>
              </a:rPr>
              <a:t>[</a:t>
            </a:r>
            <a:r>
              <a:rPr lang="zh-TW" altLang="en-US" dirty="0">
                <a:solidFill>
                  <a:srgbClr val="FF0000"/>
                </a:solidFill>
              </a:rPr>
              <a:t>專利</a:t>
            </a:r>
            <a:r>
              <a:rPr lang="en-US" altLang="zh-TW" dirty="0">
                <a:solidFill>
                  <a:srgbClr val="FF0000"/>
                </a:solidFill>
              </a:rPr>
              <a:t>]</a:t>
            </a:r>
          </a:p>
          <a:p>
            <a:pPr lvl="1"/>
            <a:r>
              <a:rPr lang="zh-TW" altLang="en-US" dirty="0">
                <a:solidFill>
                  <a:srgbClr val="FF0000"/>
                </a:solidFill>
              </a:rPr>
              <a:t>技術為自有還是技術委辦服務</a:t>
            </a:r>
            <a:endParaRPr lang="en-US" altLang="zh-TW" dirty="0">
              <a:solidFill>
                <a:srgbClr val="FF0000"/>
              </a:solidFill>
            </a:endParaRPr>
          </a:p>
          <a:p>
            <a:pPr lvl="1"/>
            <a:r>
              <a:rPr lang="zh-TW" altLang="en-US" dirty="0">
                <a:solidFill>
                  <a:srgbClr val="FF0000"/>
                </a:solidFill>
              </a:rPr>
              <a:t>重點技術專利為何</a:t>
            </a:r>
            <a:endParaRPr lang="en-US" altLang="zh-TW" dirty="0">
              <a:solidFill>
                <a:srgbClr val="FF0000"/>
              </a:solidFill>
            </a:endParaRPr>
          </a:p>
          <a:p>
            <a:pPr lvl="1"/>
            <a:r>
              <a:rPr lang="zh-TW" altLang="en-US" dirty="0">
                <a:solidFill>
                  <a:srgbClr val="FF0000"/>
                </a:solidFill>
              </a:rPr>
              <a:t>重點市場的專利布局如何</a:t>
            </a:r>
            <a:endParaRPr lang="en-US" altLang="zh-TW" dirty="0">
              <a:solidFill>
                <a:srgbClr val="FF0000"/>
              </a:solidFill>
            </a:endParaRPr>
          </a:p>
          <a:p>
            <a:pPr lvl="1"/>
            <a:r>
              <a:rPr lang="zh-TW" altLang="en-US" dirty="0">
                <a:solidFill>
                  <a:srgbClr val="FF0000"/>
                </a:solidFill>
              </a:rPr>
              <a:t>申請專利的資金規劃</a:t>
            </a:r>
            <a:r>
              <a:rPr lang="en-US" altLang="zh-TW" dirty="0">
                <a:solidFill>
                  <a:srgbClr val="FF0000"/>
                </a:solidFill>
              </a:rPr>
              <a:t>,</a:t>
            </a:r>
            <a:r>
              <a:rPr lang="zh-TW" altLang="en-US" dirty="0">
                <a:solidFill>
                  <a:srgbClr val="FF0000"/>
                </a:solidFill>
              </a:rPr>
              <a:t> 資金不足如何取捨 </a:t>
            </a:r>
            <a:r>
              <a:rPr lang="en-US" altLang="zh-TW" dirty="0">
                <a:solidFill>
                  <a:srgbClr val="FF0000"/>
                </a:solidFill>
              </a:rPr>
              <a:t>; </a:t>
            </a:r>
            <a:r>
              <a:rPr lang="zh-TW" altLang="en-US" dirty="0">
                <a:solidFill>
                  <a:srgbClr val="FF0000"/>
                </a:solidFill>
              </a:rPr>
              <a:t> </a:t>
            </a:r>
            <a:endParaRPr lang="en-US" altLang="zh-TW" dirty="0">
              <a:solidFill>
                <a:srgbClr val="FF0000"/>
              </a:solidFill>
            </a:endParaRPr>
          </a:p>
          <a:p>
            <a:pPr lvl="1"/>
            <a:r>
              <a:rPr lang="zh-TW" altLang="en-US" dirty="0">
                <a:solidFill>
                  <a:srgbClr val="FF0000"/>
                </a:solidFill>
              </a:rPr>
              <a:t>未來專利佈局規劃 </a:t>
            </a:r>
            <a:endParaRPr lang="en-US" altLang="zh-TW" dirty="0">
              <a:solidFill>
                <a:srgbClr val="FF0000"/>
              </a:solidFill>
            </a:endParaRPr>
          </a:p>
          <a:p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792705"/>
              </p:ext>
            </p:extLst>
          </p:nvPr>
        </p:nvGraphicFramePr>
        <p:xfrm>
          <a:off x="107305" y="1626557"/>
          <a:ext cx="8987051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5910">
                  <a:extLst>
                    <a:ext uri="{9D8B030D-6E8A-4147-A177-3AD203B41FA5}">
                      <a16:colId xmlns:a16="http://schemas.microsoft.com/office/drawing/2014/main" xmlns="" val="3090596883"/>
                    </a:ext>
                  </a:extLst>
                </a:gridCol>
                <a:gridCol w="700022">
                  <a:extLst>
                    <a:ext uri="{9D8B030D-6E8A-4147-A177-3AD203B41FA5}">
                      <a16:colId xmlns:a16="http://schemas.microsoft.com/office/drawing/2014/main" xmlns="" val="1537242260"/>
                    </a:ext>
                  </a:extLst>
                </a:gridCol>
                <a:gridCol w="666080">
                  <a:extLst>
                    <a:ext uri="{9D8B030D-6E8A-4147-A177-3AD203B41FA5}">
                      <a16:colId xmlns:a16="http://schemas.microsoft.com/office/drawing/2014/main" xmlns="" val="1547465762"/>
                    </a:ext>
                  </a:extLst>
                </a:gridCol>
                <a:gridCol w="823865">
                  <a:extLst>
                    <a:ext uri="{9D8B030D-6E8A-4147-A177-3AD203B41FA5}">
                      <a16:colId xmlns:a16="http://schemas.microsoft.com/office/drawing/2014/main" xmlns="" val="1658144778"/>
                    </a:ext>
                  </a:extLst>
                </a:gridCol>
                <a:gridCol w="769686">
                  <a:extLst>
                    <a:ext uri="{9D8B030D-6E8A-4147-A177-3AD203B41FA5}">
                      <a16:colId xmlns:a16="http://schemas.microsoft.com/office/drawing/2014/main" xmlns="" val="3154500772"/>
                    </a:ext>
                  </a:extLst>
                </a:gridCol>
                <a:gridCol w="5792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7077">
                  <a:extLst>
                    <a:ext uri="{9D8B030D-6E8A-4147-A177-3AD203B41FA5}">
                      <a16:colId xmlns:a16="http://schemas.microsoft.com/office/drawing/2014/main" xmlns="" val="1622469560"/>
                    </a:ext>
                  </a:extLst>
                </a:gridCol>
                <a:gridCol w="1976533">
                  <a:extLst>
                    <a:ext uri="{9D8B030D-6E8A-4147-A177-3AD203B41FA5}">
                      <a16:colId xmlns:a16="http://schemas.microsoft.com/office/drawing/2014/main" xmlns="" val="1317746249"/>
                    </a:ext>
                  </a:extLst>
                </a:gridCol>
                <a:gridCol w="2048596">
                  <a:extLst>
                    <a:ext uri="{9D8B030D-6E8A-4147-A177-3AD203B41FA5}">
                      <a16:colId xmlns:a16="http://schemas.microsoft.com/office/drawing/2014/main" xmlns="" val="2276403219"/>
                    </a:ext>
                  </a:extLst>
                </a:gridCol>
              </a:tblGrid>
              <a:tr h="1203543"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申請類別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專利名稱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證書號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申請日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申請人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申請國家</a:t>
                      </a:r>
                    </a:p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發明人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未來授權於新創公司之模式自評</a:t>
                      </a:r>
                      <a:endParaRPr lang="en-US" altLang="zh-TW" sz="1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專利授權狀態</a:t>
                      </a:r>
                      <a:endParaRPr lang="en-US" altLang="zh-TW" sz="1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若已有授權需特別說明專屬授權或非專屬授權、授權使用範圍、授權使用地區、授權金額</a:t>
                      </a:r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  <a:p>
                      <a:endParaRPr lang="en-US" altLang="zh-TW" sz="1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562620239"/>
                  </a:ext>
                </a:extLst>
              </a:tr>
              <a:tr h="441979"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發明專利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xxx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I599752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2014/06/06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國立台灣大學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台灣</a:t>
                      </a:r>
                      <a:endParaRPr lang="zh-TW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王小明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使用於新創公司，需取得專屬授權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尚未授權予任何人使用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40712746"/>
                  </a:ext>
                </a:extLst>
              </a:tr>
              <a:tr h="251588"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4090393931"/>
                  </a:ext>
                </a:extLst>
              </a:tr>
              <a:tr h="251588"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036675415"/>
                  </a:ext>
                </a:extLst>
              </a:tr>
            </a:tbl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83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2"/>
          <p:cNvSpPr txBox="1">
            <a:spLocks/>
          </p:cNvSpPr>
          <p:nvPr/>
        </p:nvSpPr>
        <p:spPr>
          <a:xfrm>
            <a:off x="321274" y="1082047"/>
            <a:ext cx="8559113" cy="514177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1.</a:t>
            </a:r>
            <a:r>
              <a:rPr lang="zh-TW" altLang="zh-TW" dirty="0"/>
              <a:t>專利權是否全部歸屬於</a:t>
            </a:r>
            <a:r>
              <a:rPr lang="zh-TW" altLang="en-US" dirty="0"/>
              <a:t>計畫申請之學校</a:t>
            </a:r>
            <a:endParaRPr lang="en-US" altLang="zh-TW" dirty="0"/>
          </a:p>
          <a:p>
            <a:r>
              <a:rPr lang="en-US" altLang="zh-TW" sz="1800" dirty="0"/>
              <a:t>□</a:t>
            </a:r>
            <a:r>
              <a:rPr lang="zh-TW" altLang="zh-TW" sz="1800" dirty="0"/>
              <a:t>是</a:t>
            </a:r>
            <a:endParaRPr lang="en-US" altLang="zh-TW" sz="1800" dirty="0"/>
          </a:p>
          <a:p>
            <a:r>
              <a:rPr lang="en-US" altLang="zh-TW" sz="1800" dirty="0"/>
              <a:t>□</a:t>
            </a:r>
            <a:r>
              <a:rPr lang="zh-TW" altLang="zh-TW" sz="1800" dirty="0"/>
              <a:t>否</a:t>
            </a:r>
            <a:r>
              <a:rPr lang="en-US" altLang="zh-TW" sz="1800" dirty="0"/>
              <a:t>,</a:t>
            </a:r>
            <a:r>
              <a:rPr lang="zh-TW" altLang="en-US" sz="1800" dirty="0"/>
              <a:t>則請說明如何達成相關專利的</a:t>
            </a:r>
            <a:r>
              <a:rPr lang="zh-TW" altLang="zh-TW" sz="1800" dirty="0"/>
              <a:t>專屬授權</a:t>
            </a:r>
            <a:r>
              <a:rPr lang="zh-TW" altLang="en-US" sz="1800" dirty="0"/>
              <a:t>，</a:t>
            </a:r>
            <a:r>
              <a:rPr lang="en-US" altLang="zh-TW" sz="1800" dirty="0"/>
              <a:t>(</a:t>
            </a:r>
            <a:r>
              <a:rPr lang="zh-TW" altLang="en-US" sz="1800" dirty="0"/>
              <a:t>若需要額外支付權利金也請說明</a:t>
            </a:r>
            <a:r>
              <a:rPr lang="en-US" altLang="zh-TW" sz="1800" dirty="0"/>
              <a:t>)</a:t>
            </a:r>
          </a:p>
          <a:p>
            <a:r>
              <a:rPr lang="en-US" altLang="zh-TW" dirty="0"/>
              <a:t>2.</a:t>
            </a:r>
            <a:r>
              <a:rPr lang="zh-TW" altLang="zh-TW" dirty="0"/>
              <a:t>有無智</a:t>
            </a:r>
            <a:r>
              <a:rPr lang="zh-TW" altLang="en-US" dirty="0"/>
              <a:t>財</a:t>
            </a:r>
            <a:r>
              <a:rPr lang="zh-TW" altLang="zh-TW" dirty="0"/>
              <a:t>權負責人</a:t>
            </a:r>
            <a:r>
              <a:rPr lang="en-US" altLang="zh-TW" dirty="0"/>
              <a:t>(</a:t>
            </a:r>
            <a:r>
              <a:rPr lang="zh-TW" altLang="zh-TW" dirty="0"/>
              <a:t>特別是專利</a:t>
            </a:r>
            <a:r>
              <a:rPr lang="en-US" altLang="zh-TW" dirty="0"/>
              <a:t>) </a:t>
            </a:r>
          </a:p>
          <a:p>
            <a:r>
              <a:rPr lang="en-US" altLang="zh-TW" sz="1800" dirty="0"/>
              <a:t>□</a:t>
            </a:r>
            <a:r>
              <a:rPr lang="zh-TW" altLang="zh-TW" sz="1800" dirty="0"/>
              <a:t>有</a:t>
            </a:r>
            <a:r>
              <a:rPr lang="en-US" altLang="zh-TW" sz="1800" dirty="0"/>
              <a:t>,</a:t>
            </a:r>
            <a:r>
              <a:rPr lang="zh-TW" altLang="en-US" sz="1800" dirty="0"/>
              <a:t>則請說明其</a:t>
            </a:r>
            <a:r>
              <a:rPr lang="zh-TW" altLang="zh-TW" sz="1800" dirty="0"/>
              <a:t>智權</a:t>
            </a:r>
            <a:r>
              <a:rPr lang="zh-TW" altLang="en-US" sz="1800" dirty="0"/>
              <a:t>及</a:t>
            </a:r>
            <a:r>
              <a:rPr lang="zh-TW" altLang="zh-TW" sz="1800" dirty="0"/>
              <a:t>技術</a:t>
            </a:r>
            <a:r>
              <a:rPr lang="zh-TW" altLang="en-US" sz="1800" dirty="0"/>
              <a:t>專業經歷</a:t>
            </a:r>
            <a:endParaRPr lang="zh-TW" altLang="zh-TW" sz="1800" dirty="0"/>
          </a:p>
          <a:p>
            <a:r>
              <a:rPr lang="en-US" altLang="zh-TW" sz="1800" dirty="0"/>
              <a:t>□</a:t>
            </a:r>
            <a:r>
              <a:rPr lang="zh-TW" altLang="zh-TW" sz="1800" dirty="0"/>
              <a:t>無</a:t>
            </a:r>
          </a:p>
          <a:p>
            <a:r>
              <a:rPr lang="en-US" altLang="zh-TW" dirty="0"/>
              <a:t> 3.</a:t>
            </a:r>
            <a:r>
              <a:rPr lang="zh-TW" altLang="zh-TW" dirty="0"/>
              <a:t>有無作過相關專利檢索或分析或專利</a:t>
            </a:r>
            <a:r>
              <a:rPr lang="en-US" altLang="zh-TW" dirty="0"/>
              <a:t>(</a:t>
            </a:r>
            <a:r>
              <a:rPr lang="zh-TW" altLang="zh-TW" dirty="0"/>
              <a:t>技術</a:t>
            </a:r>
            <a:r>
              <a:rPr lang="en-US" altLang="zh-TW" dirty="0"/>
              <a:t>)</a:t>
            </a:r>
            <a:r>
              <a:rPr lang="zh-TW" altLang="zh-TW" dirty="0"/>
              <a:t>鑑價</a:t>
            </a:r>
            <a:endParaRPr lang="en-US" altLang="zh-TW" dirty="0"/>
          </a:p>
          <a:p>
            <a:r>
              <a:rPr lang="en-US" altLang="zh-TW" sz="1800" dirty="0"/>
              <a:t>□</a:t>
            </a:r>
            <a:r>
              <a:rPr lang="zh-TW" altLang="zh-TW" sz="1800" dirty="0"/>
              <a:t>有</a:t>
            </a:r>
            <a:r>
              <a:rPr lang="en-US" altLang="zh-TW" sz="1800" dirty="0"/>
              <a:t>,</a:t>
            </a:r>
            <a:r>
              <a:rPr lang="zh-TW" altLang="en-US" sz="1800" dirty="0"/>
              <a:t>則請說明</a:t>
            </a:r>
            <a:r>
              <a:rPr lang="zh-TW" altLang="zh-TW" sz="1800" dirty="0"/>
              <a:t>分析</a:t>
            </a:r>
            <a:r>
              <a:rPr lang="zh-TW" altLang="en-US" sz="1800" dirty="0"/>
              <a:t>或</a:t>
            </a:r>
            <a:r>
              <a:rPr lang="zh-TW" altLang="zh-TW" sz="1800" dirty="0"/>
              <a:t>鑑價</a:t>
            </a:r>
            <a:r>
              <a:rPr lang="zh-TW" altLang="en-US" sz="1800" dirty="0"/>
              <a:t>方法、流程及結果並提相關報告</a:t>
            </a:r>
            <a:endParaRPr lang="zh-TW" altLang="zh-TW" sz="1800" dirty="0"/>
          </a:p>
          <a:p>
            <a:r>
              <a:rPr lang="en-US" altLang="zh-TW" sz="1800" dirty="0"/>
              <a:t>□</a:t>
            </a:r>
            <a:r>
              <a:rPr lang="zh-TW" altLang="zh-TW" sz="1800" dirty="0"/>
              <a:t>無</a:t>
            </a:r>
          </a:p>
          <a:p>
            <a:endParaRPr lang="zh-TW" altLang="en-US" dirty="0"/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11891" y="286605"/>
            <a:ext cx="8377881" cy="627796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專利自評 </a:t>
            </a:r>
            <a:r>
              <a:rPr lang="en-US" altLang="zh-TW" dirty="0" smtClean="0">
                <a:solidFill>
                  <a:schemeClr val="tx1"/>
                </a:solidFill>
              </a:rPr>
              <a:t>(2/2)</a:t>
            </a:r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9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內容版面配置區 2"/>
          <p:cNvSpPr txBox="1">
            <a:spLocks/>
          </p:cNvSpPr>
          <p:nvPr/>
        </p:nvSpPr>
        <p:spPr>
          <a:xfrm>
            <a:off x="321274" y="1082047"/>
            <a:ext cx="8559113" cy="514177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dirty="0" smtClean="0"/>
              <a:t>若</a:t>
            </a:r>
            <a:r>
              <a:rPr lang="zh-TW" altLang="en-US" dirty="0"/>
              <a:t>已成立新創公司後，且預計再成立其他衍生新創公司或有其他加值技術之規劃時，請說明相關權利義務：</a:t>
            </a:r>
            <a:endParaRPr lang="en-US" altLang="zh-TW" dirty="0"/>
          </a:p>
          <a:p>
            <a:r>
              <a:rPr lang="en-US" altLang="zh-TW" dirty="0"/>
              <a:t>(1)</a:t>
            </a:r>
            <a:r>
              <a:rPr lang="zh-TW" altLang="en-US" dirty="0"/>
              <a:t>團隊成員規劃</a:t>
            </a:r>
            <a:endParaRPr lang="en-US" altLang="zh-TW" dirty="0"/>
          </a:p>
          <a:p>
            <a:r>
              <a:rPr lang="en-US" altLang="zh-TW" dirty="0"/>
              <a:t>(2)</a:t>
            </a:r>
            <a:r>
              <a:rPr lang="zh-TW" altLang="en-US" dirty="0"/>
              <a:t>專利權相關權利義務</a:t>
            </a:r>
            <a:endParaRPr lang="en-US" altLang="zh-TW" dirty="0"/>
          </a:p>
          <a:p>
            <a:r>
              <a:rPr lang="en-US" altLang="zh-TW" dirty="0"/>
              <a:t>(3)</a:t>
            </a:r>
            <a:r>
              <a:rPr lang="zh-TW" altLang="en-US" dirty="0"/>
              <a:t>若為兩間新創公司，則雙方之產業鏈關係</a:t>
            </a:r>
            <a:r>
              <a:rPr lang="en-US" altLang="zh-TW" dirty="0"/>
              <a:t>(</a:t>
            </a:r>
            <a:r>
              <a:rPr lang="zh-TW" altLang="en-US" dirty="0"/>
              <a:t>上下游或競爭關係</a:t>
            </a:r>
            <a:r>
              <a:rPr lang="en-US" altLang="zh-TW" dirty="0"/>
              <a:t>)</a:t>
            </a:r>
          </a:p>
          <a:p>
            <a:endParaRPr lang="zh-TW" altLang="en-US" dirty="0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出場後之其他規劃</a:t>
            </a:r>
            <a:r>
              <a:rPr lang="zh-TW" altLang="en-US" dirty="0">
                <a:solidFill>
                  <a:schemeClr val="tx1"/>
                </a:solidFill>
              </a:rPr>
              <a:t>自</a:t>
            </a:r>
            <a:r>
              <a:rPr lang="zh-TW" altLang="en-US" dirty="0" smtClean="0">
                <a:solidFill>
                  <a:schemeClr val="tx1"/>
                </a:solidFill>
              </a:rPr>
              <a:t>評</a:t>
            </a:r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14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solidFill>
                  <a:schemeClr val="tx1"/>
                </a:solidFill>
              </a:rPr>
              <a:t>本</a:t>
            </a:r>
            <a:r>
              <a:rPr lang="zh-TW" altLang="en-US" dirty="0" smtClean="0">
                <a:solidFill>
                  <a:schemeClr val="tx1"/>
                </a:solidFill>
              </a:rPr>
              <a:t>期計畫</a:t>
            </a:r>
            <a:r>
              <a:rPr lang="zh-TW" altLang="en-US" dirty="0" smtClean="0"/>
              <a:t>提案查核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</a:t>
            </a:r>
            <a:r>
              <a:rPr lang="zh-TW" altLang="en-US" dirty="0"/>
              <a:t>規劃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011302"/>
              </p:ext>
            </p:extLst>
          </p:nvPr>
        </p:nvGraphicFramePr>
        <p:xfrm>
          <a:off x="411891" y="999860"/>
          <a:ext cx="8377882" cy="523957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65262">
                  <a:extLst>
                    <a:ext uri="{9D8B030D-6E8A-4147-A177-3AD203B41FA5}">
                      <a16:colId xmlns:a16="http://schemas.microsoft.com/office/drawing/2014/main" xmlns="" val="531617055"/>
                    </a:ext>
                  </a:extLst>
                </a:gridCol>
                <a:gridCol w="7812620">
                  <a:extLst>
                    <a:ext uri="{9D8B030D-6E8A-4147-A177-3AD203B41FA5}">
                      <a16:colId xmlns:a16="http://schemas.microsoft.com/office/drawing/2014/main" xmlns="" val="4108164691"/>
                    </a:ext>
                  </a:extLst>
                </a:gridCol>
              </a:tblGrid>
              <a:tr h="23683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或平台化項目</a:t>
                      </a:r>
                    </a:p>
                    <a:p>
                      <a:pPr algn="ctr"/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技術產品化</a:t>
                      </a:r>
                      <a:endParaRPr lang="en-US" altLang="zh-TW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vert="eaVert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配合技術所規劃的工作項目填寫查核內容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，其明確的預定達成的時間點。</a:t>
                      </a:r>
                      <a:endParaRPr lang="en-US" altLang="zh-TW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Wingdings" panose="05000000000000000000" pitchFamily="2" charset="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/>
                      </a:r>
                      <a:b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</a:b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EX: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 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/>
                      </a:r>
                      <a:b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</a:b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1.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2018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年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08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月，完成系統原型機，並於實際環境進行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次測試。</a:t>
                      </a:r>
                      <a:endParaRPr lang="en-US" altLang="zh-TW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Wingdings" panose="05000000000000000000" pitchFamily="2" charset="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2.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2018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年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11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月，完成實際商品規格系統，並通過生命週期測試。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46751413"/>
                  </a:ext>
                </a:extLst>
              </a:tr>
              <a:tr h="2871211">
                <a:tc>
                  <a:txBody>
                    <a:bodyPr/>
                    <a:lstStyle/>
                    <a:p>
                      <a:r>
                        <a:rPr lang="zh-TW" altLang="en-US" b="1" dirty="0" smtClean="0">
                          <a:solidFill>
                            <a:schemeClr val="tx1"/>
                          </a:solidFill>
                        </a:rPr>
                        <a:t>商轉項目</a:t>
                      </a:r>
                      <a:endParaRPr lang="zh-TW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vert="eaVert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solidFill>
                            <a:schemeClr val="tx1"/>
                          </a:solidFill>
                        </a:rPr>
                        <a:t>配合市場、人才、資金等所規劃的工作項目填寫查核內容。</a:t>
                      </a:r>
                      <a:endParaRPr lang="en-US" altLang="zh-TW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EX: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2018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</a:rPr>
                        <a:t>年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06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</a:rPr>
                        <a:t>月，完成聘請專職技術長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</a:rPr>
                        <a:t>位核心成員，曾於相關產業研發具有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</a:rPr>
                        <a:t>年以上經驗，能夠負責新的應用方法、新材料或新產品的研究與開發流程作業。</a:t>
                      </a:r>
                      <a:endParaRPr lang="en-US" altLang="zh-TW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2018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</a:rPr>
                        <a:t>年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09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</a:rPr>
                        <a:t>月，完成商業模式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(Business Model)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</a:rPr>
                        <a:t>規劃，並建立商業模式規劃書，以及策略佈局推動規畫。</a:t>
                      </a:r>
                      <a:endParaRPr lang="en-US" altLang="zh-TW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2018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</a:rPr>
                        <a:t>年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</a:rPr>
                        <a:t>月，完成募資規劃書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</a:rPr>
                        <a:t>份，詳載公司資金需求，股權分配等協議內容，並進行募資推動。</a:t>
                      </a:r>
                      <a:endParaRPr lang="en-US" altLang="zh-TW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11398772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21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補助經費說明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411891" y="1320536"/>
          <a:ext cx="8376285" cy="13764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6995">
                  <a:extLst>
                    <a:ext uri="{9D8B030D-6E8A-4147-A177-3AD203B41FA5}">
                      <a16:colId xmlns:a16="http://schemas.microsoft.com/office/drawing/2014/main" xmlns="" val="2604933478"/>
                    </a:ext>
                  </a:extLst>
                </a:gridCol>
                <a:gridCol w="1619885">
                  <a:extLst>
                    <a:ext uri="{9D8B030D-6E8A-4147-A177-3AD203B41FA5}">
                      <a16:colId xmlns:a16="http://schemas.microsoft.com/office/drawing/2014/main" xmlns="" val="3494354310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xmlns="" val="1794449957"/>
                    </a:ext>
                  </a:extLst>
                </a:gridCol>
                <a:gridCol w="1076325">
                  <a:extLst>
                    <a:ext uri="{9D8B030D-6E8A-4147-A177-3AD203B41FA5}">
                      <a16:colId xmlns:a16="http://schemas.microsoft.com/office/drawing/2014/main" xmlns="" val="4012947572"/>
                    </a:ext>
                  </a:extLst>
                </a:gridCol>
                <a:gridCol w="1132429">
                  <a:extLst>
                    <a:ext uri="{9D8B030D-6E8A-4147-A177-3AD203B41FA5}">
                      <a16:colId xmlns:a16="http://schemas.microsoft.com/office/drawing/2014/main" xmlns="" val="2201944686"/>
                    </a:ext>
                  </a:extLst>
                </a:gridCol>
                <a:gridCol w="792891">
                  <a:extLst>
                    <a:ext uri="{9D8B030D-6E8A-4147-A177-3AD203B41FA5}">
                      <a16:colId xmlns:a16="http://schemas.microsoft.com/office/drawing/2014/main" xmlns="" val="3063671539"/>
                    </a:ext>
                  </a:extLst>
                </a:gridCol>
                <a:gridCol w="1137285">
                  <a:extLst>
                    <a:ext uri="{9D8B030D-6E8A-4147-A177-3AD203B41FA5}">
                      <a16:colId xmlns:a16="http://schemas.microsoft.com/office/drawing/2014/main" xmlns="" val="2345914921"/>
                    </a:ext>
                  </a:extLst>
                </a:gridCol>
              </a:tblGrid>
              <a:tr h="311040">
                <a:tc rowSpan="2" gridSpan="2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 spc="-3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業務費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研究設備費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國外差旅費</a:t>
                      </a:r>
                      <a:endParaRPr lang="zh-TW" sz="1300" kern="10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管理費</a:t>
                      </a:r>
                      <a:endParaRPr lang="zh-TW" sz="1300" kern="10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</a:t>
                      </a:r>
                      <a:endParaRPr lang="zh-TW" sz="1300" kern="10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8354679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127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參訪差旅費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27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000" kern="0" spc="-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國際合作出國差旅費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56201696"/>
                  </a:ext>
                </a:extLst>
              </a:tr>
              <a:tr h="448235">
                <a:tc>
                  <a:txBody>
                    <a:bodyPr/>
                    <a:lstStyle/>
                    <a:p>
                      <a:pPr marL="145415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kern="0" spc="-3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研究人力費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耗材、物品、圖書及雜項費用暨國外學者來臺費用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127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127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16701895"/>
                  </a:ext>
                </a:extLst>
              </a:tr>
              <a:tr h="591820">
                <a:tc>
                  <a:txBody>
                    <a:bodyPr/>
                    <a:lstStyle/>
                    <a:p>
                      <a:pPr marL="1270" algn="di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7436934"/>
                  </a:ext>
                </a:extLst>
              </a:tr>
            </a:tbl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7897906" y="1043537"/>
            <a:ext cx="995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單位：千元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08673" y="951204"/>
            <a:ext cx="2483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前期計畫實際支用情形</a:t>
            </a:r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7897907" y="3691905"/>
            <a:ext cx="995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單位：千元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09558" y="3622418"/>
            <a:ext cx="3259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本期計畫申請補助經費規劃</a:t>
            </a:r>
            <a:endParaRPr lang="zh-TW" altLang="en-US" dirty="0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644566"/>
              </p:ext>
            </p:extLst>
          </p:nvPr>
        </p:nvGraphicFramePr>
        <p:xfrm>
          <a:off x="411891" y="3976153"/>
          <a:ext cx="8376286" cy="14020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5850">
                  <a:extLst>
                    <a:ext uri="{9D8B030D-6E8A-4147-A177-3AD203B41FA5}">
                      <a16:colId xmlns:a16="http://schemas.microsoft.com/office/drawing/2014/main" xmlns="" val="2604933478"/>
                    </a:ext>
                  </a:extLst>
                </a:gridCol>
                <a:gridCol w="1595718">
                  <a:extLst>
                    <a:ext uri="{9D8B030D-6E8A-4147-A177-3AD203B41FA5}">
                      <a16:colId xmlns:a16="http://schemas.microsoft.com/office/drawing/2014/main" xmlns="" val="3494354310"/>
                    </a:ext>
                  </a:extLst>
                </a:gridCol>
                <a:gridCol w="1272698">
                  <a:extLst>
                    <a:ext uri="{9D8B030D-6E8A-4147-A177-3AD203B41FA5}">
                      <a16:colId xmlns:a16="http://schemas.microsoft.com/office/drawing/2014/main" xmlns="" val="1794449957"/>
                    </a:ext>
                  </a:extLst>
                </a:gridCol>
                <a:gridCol w="759415">
                  <a:extLst>
                    <a:ext uri="{9D8B030D-6E8A-4147-A177-3AD203B41FA5}">
                      <a16:colId xmlns:a16="http://schemas.microsoft.com/office/drawing/2014/main" xmlns="" val="4012947572"/>
                    </a:ext>
                  </a:extLst>
                </a:gridCol>
                <a:gridCol w="1132429">
                  <a:extLst>
                    <a:ext uri="{9D8B030D-6E8A-4147-A177-3AD203B41FA5}">
                      <a16:colId xmlns:a16="http://schemas.microsoft.com/office/drawing/2014/main" xmlns="" val="2201944686"/>
                    </a:ext>
                  </a:extLst>
                </a:gridCol>
                <a:gridCol w="792891">
                  <a:extLst>
                    <a:ext uri="{9D8B030D-6E8A-4147-A177-3AD203B41FA5}">
                      <a16:colId xmlns:a16="http://schemas.microsoft.com/office/drawing/2014/main" xmlns="" val="3063671539"/>
                    </a:ext>
                  </a:extLst>
                </a:gridCol>
                <a:gridCol w="1137285">
                  <a:extLst>
                    <a:ext uri="{9D8B030D-6E8A-4147-A177-3AD203B41FA5}">
                      <a16:colId xmlns:a16="http://schemas.microsoft.com/office/drawing/2014/main" xmlns="" val="2345914921"/>
                    </a:ext>
                  </a:extLst>
                </a:gridCol>
              </a:tblGrid>
              <a:tr h="376014">
                <a:tc gridSpan="2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 spc="-30" dirty="0">
                          <a:effectLst/>
                          <a:latin typeface="+mn-ea"/>
                          <a:ea typeface="+mn-ea"/>
                        </a:rPr>
                        <a:t>業務費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+mn-ea"/>
                          <a:ea typeface="+mn-ea"/>
                        </a:rPr>
                        <a:t>研究設備費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>
                          <a:effectLst/>
                          <a:latin typeface="+mn-ea"/>
                          <a:ea typeface="+mn-ea"/>
                        </a:rPr>
                        <a:t>國外差旅費</a:t>
                      </a:r>
                      <a:endParaRPr lang="zh-TW" sz="1300" kern="1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>
                          <a:effectLst/>
                          <a:latin typeface="+mn-ea"/>
                          <a:ea typeface="+mn-ea"/>
                        </a:rPr>
                        <a:t>管理費</a:t>
                      </a:r>
                      <a:endParaRPr lang="zh-TW" sz="1300" kern="1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+mn-ea"/>
                          <a:ea typeface="+mn-ea"/>
                        </a:rPr>
                        <a:t>合計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8354679"/>
                  </a:ext>
                </a:extLst>
              </a:tr>
              <a:tr h="434172">
                <a:tc>
                  <a:txBody>
                    <a:bodyPr/>
                    <a:lstStyle/>
                    <a:p>
                      <a:pPr marL="0" indent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kern="0" spc="-30" dirty="0">
                          <a:effectLst/>
                          <a:latin typeface="+mn-ea"/>
                          <a:ea typeface="+mn-ea"/>
                        </a:rPr>
                        <a:t>研究人力</a:t>
                      </a:r>
                      <a:r>
                        <a:rPr lang="zh-TW" sz="1100" kern="0" spc="-30" dirty="0" smtClean="0">
                          <a:effectLst/>
                          <a:latin typeface="+mn-ea"/>
                          <a:ea typeface="+mn-ea"/>
                        </a:rPr>
                        <a:t>費</a:t>
                      </a:r>
                      <a:endParaRPr lang="zh-TW" sz="1300" b="1" kern="100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000" kern="0" dirty="0">
                          <a:effectLst/>
                          <a:latin typeface="+mn-ea"/>
                          <a:ea typeface="+mn-ea"/>
                        </a:rPr>
                        <a:t>耗材、物品、圖書及雜項費用暨國外學者來臺費用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000" kern="0" dirty="0">
                          <a:effectLst/>
                          <a:latin typeface="+mn-ea"/>
                          <a:ea typeface="+mn-ea"/>
                        </a:rPr>
                        <a:t>參訪差旅費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000" kern="0" spc="-50" dirty="0">
                          <a:effectLst/>
                          <a:latin typeface="+mn-ea"/>
                          <a:ea typeface="+mn-ea"/>
                        </a:rPr>
                        <a:t>國際合作出國差旅費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09529001"/>
                  </a:ext>
                </a:extLst>
              </a:tr>
              <a:tr h="591820">
                <a:tc>
                  <a:txBody>
                    <a:bodyPr/>
                    <a:lstStyle/>
                    <a:p>
                      <a:pPr marL="1270" algn="di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7436934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15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22960" y="505566"/>
            <a:ext cx="7543800" cy="3566160"/>
          </a:xfrm>
        </p:spPr>
        <p:txBody>
          <a:bodyPr/>
          <a:lstStyle/>
          <a:p>
            <a:r>
              <a:rPr lang="zh-TW" altLang="en-US" dirty="0" smtClean="0"/>
              <a:t>附件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32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新創公司成立後之目標客</a:t>
            </a:r>
            <a:r>
              <a:rPr lang="zh-TW" altLang="en-US" dirty="0"/>
              <a:t>戶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/>
              <a:t>請說明目標客戶</a:t>
            </a:r>
            <a:r>
              <a:rPr lang="zh-TW" altLang="en-US" dirty="0" smtClean="0"/>
              <a:t>及目前洽談情形</a:t>
            </a:r>
            <a:endParaRPr lang="en-US" altLang="zh-TW" dirty="0" smtClean="0"/>
          </a:p>
          <a:p>
            <a:pPr>
              <a:buClrTx/>
              <a:buFont typeface="Wingdings" panose="05000000000000000000" pitchFamily="2" charset="2"/>
              <a:buChar char="ü"/>
            </a:pPr>
            <a:endParaRPr lang="en-US" altLang="zh-TW" dirty="0"/>
          </a:p>
          <a:p>
            <a:pPr>
              <a:buClrTx/>
              <a:buFont typeface="Wingdings" panose="05000000000000000000" pitchFamily="2" charset="2"/>
              <a:buChar char="ü"/>
            </a:pPr>
            <a:endParaRPr lang="en-US" altLang="zh-TW" dirty="0" smtClean="0"/>
          </a:p>
          <a:p>
            <a:pPr>
              <a:buClrTx/>
              <a:buFont typeface="Wingdings" panose="05000000000000000000" pitchFamily="2" charset="2"/>
              <a:buChar char="ü"/>
            </a:pPr>
            <a:endParaRPr lang="en-US" altLang="zh-TW" dirty="0"/>
          </a:p>
          <a:p>
            <a:pPr>
              <a:buClrTx/>
              <a:buFont typeface="Wingdings" panose="05000000000000000000" pitchFamily="2" charset="2"/>
              <a:buChar char="ü"/>
            </a:pPr>
            <a:endParaRPr lang="en-US" altLang="zh-TW" dirty="0" smtClean="0"/>
          </a:p>
          <a:p>
            <a:pPr>
              <a:buClrTx/>
              <a:buFont typeface="Wingdings" panose="05000000000000000000" pitchFamily="2" charset="2"/>
              <a:buChar char="ü"/>
            </a:pPr>
            <a:endParaRPr lang="en-US" altLang="zh-TW" dirty="0"/>
          </a:p>
          <a:p>
            <a:pPr>
              <a:buClrTx/>
              <a:buFont typeface="Wingdings" panose="05000000000000000000" pitchFamily="2" charset="2"/>
              <a:buChar char="ü"/>
            </a:pPr>
            <a:endParaRPr lang="en-US" altLang="zh-TW" dirty="0" smtClean="0"/>
          </a:p>
          <a:p>
            <a:pPr>
              <a:buClrTx/>
              <a:buFont typeface="Wingdings" panose="05000000000000000000" pitchFamily="2" charset="2"/>
              <a:buChar char="ü"/>
            </a:pPr>
            <a:endParaRPr lang="en-US" altLang="zh-TW" dirty="0"/>
          </a:p>
          <a:p>
            <a:pPr>
              <a:buClrTx/>
              <a:buFont typeface="Wingdings" panose="05000000000000000000" pitchFamily="2" charset="2"/>
              <a:buChar char="ü"/>
            </a:pPr>
            <a:endParaRPr lang="en-US" altLang="zh-TW" dirty="0" smtClean="0"/>
          </a:p>
          <a:p>
            <a:pPr marL="0" indent="0">
              <a:buClrTx/>
              <a:buNone/>
            </a:pPr>
            <a:endParaRPr lang="en-US" altLang="zh-TW" dirty="0" smtClean="0">
              <a:solidFill>
                <a:srgbClr val="FF0000"/>
              </a:solidFill>
            </a:endParaRP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 smtClean="0"/>
              <a:t>目前</a:t>
            </a:r>
            <a:r>
              <a:rPr lang="zh-TW" altLang="en-US" dirty="0"/>
              <a:t>該技術或</a:t>
            </a:r>
            <a:r>
              <a:rPr lang="zh-TW" altLang="en-US" dirty="0" smtClean="0"/>
              <a:t>產品之營運模式與價格</a:t>
            </a:r>
            <a:r>
              <a:rPr lang="zh-TW" altLang="en-US" dirty="0"/>
              <a:t>分析</a:t>
            </a:r>
            <a:endParaRPr lang="en-US" altLang="zh-TW" dirty="0"/>
          </a:p>
          <a:p>
            <a:pPr>
              <a:buClrTx/>
              <a:buFont typeface="Wingdings" panose="05000000000000000000" pitchFamily="2" charset="2"/>
              <a:buChar char="ü"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內容版面配置區 2"/>
          <p:cNvSpPr txBox="1">
            <a:spLocks/>
          </p:cNvSpPr>
          <p:nvPr/>
        </p:nvSpPr>
        <p:spPr>
          <a:xfrm>
            <a:off x="564291" y="1199062"/>
            <a:ext cx="8377881" cy="5041099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endParaRPr lang="zh-TW" altLang="en-US" dirty="0" smtClean="0"/>
          </a:p>
          <a:p>
            <a:pPr marL="0" indent="0">
              <a:buFont typeface="Calibri" panose="020F0502020204030204" pitchFamily="34" charset="0"/>
              <a:buNone/>
            </a:pPr>
            <a:endParaRPr lang="zh-TW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704866"/>
              </p:ext>
            </p:extLst>
          </p:nvPr>
        </p:nvGraphicFramePr>
        <p:xfrm>
          <a:off x="411889" y="1375665"/>
          <a:ext cx="6827562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4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05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979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0359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3746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種類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目標客戶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預計採用之通路型態</a:t>
                      </a:r>
                      <a:endParaRPr lang="en-US" altLang="zh-TW" sz="1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直接銷售</a:t>
                      </a:r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or</a:t>
                      </a: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總代理</a:t>
                      </a:r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MOU</a:t>
                      </a: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或其他協議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8160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B2B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8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8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8160">
                <a:tc row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B2</a:t>
                      </a:r>
                      <a:r>
                        <a:rPr lang="en-US" altLang="zh-TW" sz="1400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C</a:t>
                      </a:r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8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8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1400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技術授權</a:t>
                      </a:r>
                      <a:endParaRPr lang="en-US" altLang="zh-TW" sz="1400" kern="1200" dirty="0" smtClean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TW" sz="1400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400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取得授權金</a:t>
                      </a:r>
                      <a:r>
                        <a:rPr lang="en-US" altLang="zh-TW" sz="1400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TW" altLang="en-US" sz="14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653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技術或產品說明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chemeClr val="tx1"/>
                </a:solidFill>
              </a:rPr>
              <a:t>[</a:t>
            </a:r>
            <a:r>
              <a:rPr lang="zh-TW" altLang="en-US" dirty="0">
                <a:solidFill>
                  <a:schemeClr val="tx1"/>
                </a:solidFill>
              </a:rPr>
              <a:t>問題</a:t>
            </a:r>
            <a:r>
              <a:rPr lang="en-US" altLang="zh-TW" dirty="0" smtClean="0">
                <a:solidFill>
                  <a:schemeClr val="tx1"/>
                </a:solidFill>
              </a:rPr>
              <a:t>]</a:t>
            </a:r>
          </a:p>
          <a:p>
            <a:pPr lvl="1"/>
            <a:r>
              <a:rPr lang="zh-TW" altLang="en-US" dirty="0">
                <a:solidFill>
                  <a:schemeClr val="tx1"/>
                </a:solidFill>
              </a:rPr>
              <a:t>簡述目前市場</a:t>
            </a:r>
            <a:r>
              <a:rPr lang="zh-TW" altLang="en-US" dirty="0" smtClean="0">
                <a:solidFill>
                  <a:schemeClr val="tx1"/>
                </a:solidFill>
              </a:rPr>
              <a:t>上尚未解決的問</a:t>
            </a:r>
            <a:r>
              <a:rPr lang="zh-TW" altLang="en-US" dirty="0">
                <a:solidFill>
                  <a:schemeClr val="tx1"/>
                </a:solidFill>
              </a:rPr>
              <a:t>題</a:t>
            </a:r>
            <a:endParaRPr lang="en-US" altLang="zh-TW" dirty="0" smtClean="0">
              <a:solidFill>
                <a:schemeClr val="tx1"/>
              </a:solidFill>
            </a:endParaRPr>
          </a:p>
          <a:p>
            <a:pPr lvl="1"/>
            <a:r>
              <a:rPr lang="zh-TW" altLang="en-US" dirty="0" smtClean="0">
                <a:solidFill>
                  <a:schemeClr val="tx1"/>
                </a:solidFill>
              </a:rPr>
              <a:t>您如何解決問題以及誰</a:t>
            </a:r>
            <a:r>
              <a:rPr lang="zh-TW" altLang="en-US" dirty="0">
                <a:solidFill>
                  <a:schemeClr val="tx1"/>
                </a:solidFill>
              </a:rPr>
              <a:t>有這個</a:t>
            </a:r>
            <a:r>
              <a:rPr lang="zh-TW" altLang="en-US" dirty="0" smtClean="0">
                <a:solidFill>
                  <a:schemeClr val="tx1"/>
                </a:solidFill>
              </a:rPr>
              <a:t>問題</a:t>
            </a:r>
            <a:endParaRPr lang="en-US" altLang="zh-TW" dirty="0" smtClean="0">
              <a:solidFill>
                <a:schemeClr val="tx1"/>
              </a:solidFill>
            </a:endParaRPr>
          </a:p>
          <a:p>
            <a:pPr lvl="1"/>
            <a:endParaRPr lang="en-US" altLang="zh-TW" dirty="0" smtClean="0">
              <a:solidFill>
                <a:schemeClr val="tx1"/>
              </a:solidFill>
            </a:endParaRPr>
          </a:p>
          <a:p>
            <a:r>
              <a:rPr lang="en-US" altLang="zh-TW" dirty="0" smtClean="0">
                <a:solidFill>
                  <a:schemeClr val="tx1"/>
                </a:solidFill>
              </a:rPr>
              <a:t>[</a:t>
            </a:r>
            <a:r>
              <a:rPr lang="zh-TW" altLang="en-US" dirty="0" smtClean="0">
                <a:solidFill>
                  <a:schemeClr val="tx1"/>
                </a:solidFill>
              </a:rPr>
              <a:t>解決</a:t>
            </a:r>
            <a:r>
              <a:rPr lang="zh-TW" altLang="en-US" dirty="0">
                <a:solidFill>
                  <a:schemeClr val="tx1"/>
                </a:solidFill>
              </a:rPr>
              <a:t>方案</a:t>
            </a:r>
            <a:r>
              <a:rPr lang="en-US" altLang="zh-TW" dirty="0">
                <a:solidFill>
                  <a:schemeClr val="tx1"/>
                </a:solidFill>
              </a:rPr>
              <a:t>]</a:t>
            </a:r>
          </a:p>
          <a:p>
            <a:pPr lvl="1"/>
            <a:r>
              <a:rPr lang="zh-TW" altLang="en-US" dirty="0" smtClean="0">
                <a:solidFill>
                  <a:schemeClr val="tx1"/>
                </a:solidFill>
              </a:rPr>
              <a:t>描述您</a:t>
            </a:r>
            <a:r>
              <a:rPr lang="zh-TW" altLang="en-US" dirty="0">
                <a:solidFill>
                  <a:schemeClr val="tx1"/>
                </a:solidFill>
              </a:rPr>
              <a:t>的解決</a:t>
            </a:r>
            <a:r>
              <a:rPr lang="zh-TW" altLang="en-US" dirty="0" smtClean="0">
                <a:solidFill>
                  <a:schemeClr val="tx1"/>
                </a:solidFill>
              </a:rPr>
              <a:t>方案有何優勢？</a:t>
            </a:r>
            <a:r>
              <a:rPr lang="en-US" altLang="zh-TW" dirty="0" smtClean="0">
                <a:solidFill>
                  <a:schemeClr val="tx1"/>
                </a:solidFill>
              </a:rPr>
              <a:t>(</a:t>
            </a:r>
            <a:r>
              <a:rPr lang="zh-TW" altLang="en-US" dirty="0" smtClean="0">
                <a:solidFill>
                  <a:schemeClr val="tx1"/>
                </a:solidFill>
              </a:rPr>
              <a:t>與現有比較</a:t>
            </a:r>
            <a:r>
              <a:rPr lang="en-US" altLang="zh-TW" dirty="0" smtClean="0">
                <a:solidFill>
                  <a:schemeClr val="tx1"/>
                </a:solidFill>
              </a:rPr>
              <a:t>)</a:t>
            </a:r>
            <a:endParaRPr lang="en-US" altLang="zh-TW" dirty="0">
              <a:solidFill>
                <a:schemeClr val="tx1"/>
              </a:solidFill>
            </a:endParaRPr>
          </a:p>
          <a:p>
            <a:pPr lvl="1"/>
            <a:r>
              <a:rPr lang="zh-TW" altLang="en-US" dirty="0" smtClean="0">
                <a:solidFill>
                  <a:schemeClr val="tx1"/>
                </a:solidFill>
              </a:rPr>
              <a:t>您</a:t>
            </a:r>
            <a:r>
              <a:rPr lang="zh-TW" altLang="en-US" dirty="0">
                <a:solidFill>
                  <a:schemeClr val="tx1"/>
                </a:solidFill>
              </a:rPr>
              <a:t>的解決方案</a:t>
            </a:r>
            <a:r>
              <a:rPr lang="zh-TW" altLang="en-US" dirty="0" smtClean="0">
                <a:solidFill>
                  <a:schemeClr val="tx1"/>
                </a:solidFill>
              </a:rPr>
              <a:t>是否可以獨立發展或必須與其他系統合作？</a:t>
            </a:r>
            <a:endParaRPr lang="en-US" altLang="zh-TW" dirty="0">
              <a:solidFill>
                <a:schemeClr val="tx1"/>
              </a:solidFill>
            </a:endParaRPr>
          </a:p>
          <a:p>
            <a:pPr lvl="1"/>
            <a:r>
              <a:rPr lang="zh-TW" altLang="en-US" dirty="0" smtClean="0">
                <a:solidFill>
                  <a:schemeClr val="tx1"/>
                </a:solidFill>
              </a:rPr>
              <a:t>現在市場上是否有其他類似的產品或解決方案</a:t>
            </a:r>
            <a:r>
              <a:rPr lang="en-US" altLang="zh-TW" dirty="0" smtClean="0">
                <a:solidFill>
                  <a:schemeClr val="tx1"/>
                </a:solidFill>
              </a:rPr>
              <a:t>?</a:t>
            </a:r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08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378753" y="97745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銷售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業務洽談彙總表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375384" y="1397001"/>
          <a:ext cx="8433366" cy="4423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4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470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07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3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213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213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14216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客戶名稱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預計銷售金額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千元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洽談日期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洽談內容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後續追蹤事項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01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1200" b="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7180"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02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TW" altLang="en-US" sz="12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71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03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71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04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05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11891" y="286605"/>
            <a:ext cx="8377881" cy="627796"/>
          </a:xfrm>
        </p:spPr>
        <p:txBody>
          <a:bodyPr>
            <a:noAutofit/>
          </a:bodyPr>
          <a:lstStyle/>
          <a:p>
            <a:r>
              <a:rPr lang="zh-TW" altLang="en-US" sz="3050" dirty="0" smtClean="0"/>
              <a:t>主要客戶目標接觸情形</a:t>
            </a:r>
            <a:r>
              <a:rPr lang="en-US" altLang="zh-TW" sz="3050" dirty="0">
                <a:solidFill>
                  <a:srgbClr val="FF0000"/>
                </a:solidFill>
              </a:rPr>
              <a:t>(</a:t>
            </a:r>
            <a:r>
              <a:rPr lang="zh-TW" altLang="en-US" sz="3050" dirty="0">
                <a:solidFill>
                  <a:srgbClr val="FF0000"/>
                </a:solidFill>
              </a:rPr>
              <a:t>生技</a:t>
            </a:r>
            <a:r>
              <a:rPr lang="zh-TW" altLang="en-US" sz="3050" dirty="0" smtClean="0">
                <a:solidFill>
                  <a:srgbClr val="FF0000"/>
                </a:solidFill>
              </a:rPr>
              <a:t>醫藥類自</a:t>
            </a:r>
            <a:r>
              <a:rPr lang="zh-TW" altLang="en-US" sz="3050" dirty="0">
                <a:solidFill>
                  <a:srgbClr val="FF0000"/>
                </a:solidFill>
              </a:rPr>
              <a:t>評選擇填寫</a:t>
            </a:r>
            <a:r>
              <a:rPr lang="en-US" altLang="zh-TW" sz="3050" dirty="0">
                <a:solidFill>
                  <a:srgbClr val="FF0000"/>
                </a:solidFill>
              </a:rPr>
              <a:t>)</a:t>
            </a:r>
            <a:r>
              <a:rPr lang="en-US" altLang="zh-TW" sz="3050" dirty="0"/>
              <a:t> </a:t>
            </a:r>
            <a:endParaRPr lang="zh-TW" altLang="en-US" sz="3050" dirty="0"/>
          </a:p>
        </p:txBody>
      </p:sp>
    </p:spTree>
    <p:extLst>
      <p:ext uri="{BB962C8B-B14F-4D97-AF65-F5344CB8AC3E}">
        <p14:creationId xmlns:p14="http://schemas.microsoft.com/office/powerpoint/2010/main" val="93785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14" name="標題 1"/>
          <p:cNvSpPr>
            <a:spLocks noGrp="1"/>
          </p:cNvSpPr>
          <p:nvPr>
            <p:ph type="title"/>
          </p:nvPr>
        </p:nvSpPr>
        <p:spPr>
          <a:xfrm>
            <a:off x="411891" y="286605"/>
            <a:ext cx="8377881" cy="627796"/>
          </a:xfrm>
        </p:spPr>
        <p:txBody>
          <a:bodyPr>
            <a:noAutofit/>
          </a:bodyPr>
          <a:lstStyle/>
          <a:p>
            <a:r>
              <a:rPr lang="zh-TW" altLang="en-US" sz="3500" dirty="0" smtClean="0"/>
              <a:t>銷售</a:t>
            </a:r>
            <a:r>
              <a:rPr lang="zh-TW" altLang="en-US" sz="3500" dirty="0"/>
              <a:t>策略及</a:t>
            </a:r>
            <a:r>
              <a:rPr lang="zh-TW" altLang="en-US" sz="3500" dirty="0" smtClean="0"/>
              <a:t>規劃</a:t>
            </a:r>
            <a:r>
              <a:rPr lang="en-US" altLang="zh-TW" sz="3500" dirty="0">
                <a:solidFill>
                  <a:srgbClr val="FF0000"/>
                </a:solidFill>
              </a:rPr>
              <a:t>(</a:t>
            </a:r>
            <a:r>
              <a:rPr lang="zh-TW" altLang="en-US" sz="3500" dirty="0">
                <a:solidFill>
                  <a:srgbClr val="FF0000"/>
                </a:solidFill>
              </a:rPr>
              <a:t>生技醫藥類自評選擇填寫</a:t>
            </a:r>
            <a:r>
              <a:rPr lang="en-US" altLang="zh-TW" sz="3500" dirty="0">
                <a:solidFill>
                  <a:srgbClr val="FF0000"/>
                </a:solidFill>
              </a:rPr>
              <a:t>)</a:t>
            </a:r>
            <a:r>
              <a:rPr lang="en-US" altLang="zh-TW" sz="3500" dirty="0"/>
              <a:t> </a:t>
            </a:r>
            <a:endParaRPr lang="zh-TW" altLang="en-US" sz="3500" dirty="0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676317"/>
              </p:ext>
            </p:extLst>
          </p:nvPr>
        </p:nvGraphicFramePr>
        <p:xfrm>
          <a:off x="626754" y="1500736"/>
          <a:ext cx="7543799" cy="33395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02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66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669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366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366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366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366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3669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3669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66102">
                <a:tc rowSpan="3">
                  <a:txBody>
                    <a:bodyPr/>
                    <a:lstStyle/>
                    <a:p>
                      <a:pPr marR="95885"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</a:t>
                      </a: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 </a:t>
                      </a: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度</a:t>
                      </a:r>
                      <a:endParaRPr lang="en-US" altLang="zh-TW" sz="12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R="95885" algn="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</a:t>
                      </a:r>
                      <a:endParaRPr lang="en-US" sz="12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altLang="zh-TW" sz="12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</a:t>
                      </a:r>
                      <a:r>
                        <a:rPr 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</a:t>
                      </a: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量值</a:t>
                      </a: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endParaRPr lang="en-US" altLang="zh-TW" sz="12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endParaRPr lang="en-US" altLang="zh-TW" sz="12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主要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商品</a:t>
                      </a:r>
                      <a:r>
                        <a:rPr 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計畫結束後第一年</a:t>
                      </a:r>
                      <a:endParaRPr lang="en-US" altLang="zh-TW" sz="1200" b="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en-US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zh-TW" sz="120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計畫結束後第二年</a:t>
                      </a:r>
                      <a:endParaRPr lang="en-US" altLang="zh-TW" sz="1200" b="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31</a:t>
                      </a:r>
                      <a:r>
                        <a:rPr lang="zh-TW" altLang="en-US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en-US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zh-TW" sz="120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215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內銷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外銷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內銷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外銷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5215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銷量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銷售額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銷量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銷售額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銷量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銷售額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銷量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銷售額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</a:t>
                      </a: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   </a:t>
                      </a: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</a:t>
                      </a: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2" name="Line 1"/>
          <p:cNvSpPr>
            <a:spLocks noChangeShapeType="1"/>
          </p:cNvSpPr>
          <p:nvPr/>
        </p:nvSpPr>
        <p:spPr bwMode="auto">
          <a:xfrm>
            <a:off x="626753" y="2765235"/>
            <a:ext cx="1664765" cy="71609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TW" altLang="en-US" sz="1350"/>
          </a:p>
        </p:txBody>
      </p:sp>
      <p:sp>
        <p:nvSpPr>
          <p:cNvPr id="21" name="Line 2"/>
          <p:cNvSpPr>
            <a:spLocks noChangeShapeType="1"/>
          </p:cNvSpPr>
          <p:nvPr/>
        </p:nvSpPr>
        <p:spPr bwMode="auto">
          <a:xfrm>
            <a:off x="626753" y="1489195"/>
            <a:ext cx="1664765" cy="199213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TW" altLang="en-US" sz="1350"/>
          </a:p>
        </p:txBody>
      </p:sp>
      <p:sp>
        <p:nvSpPr>
          <p:cNvPr id="22" name="矩形 21"/>
          <p:cNvSpPr/>
          <p:nvPr/>
        </p:nvSpPr>
        <p:spPr>
          <a:xfrm>
            <a:off x="523778" y="1145695"/>
            <a:ext cx="28777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預估計畫結束</a:t>
            </a:r>
            <a:r>
              <a:rPr lang="zh-TW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後二年之銷</a:t>
            </a: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售</a:t>
            </a:r>
            <a:r>
              <a:rPr lang="zh-TW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量</a:t>
            </a: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值表</a:t>
            </a:r>
          </a:p>
        </p:txBody>
      </p:sp>
      <p:sp>
        <p:nvSpPr>
          <p:cNvPr id="23" name="文字方塊 22"/>
          <p:cNvSpPr txBox="1"/>
          <p:nvPr/>
        </p:nvSpPr>
        <p:spPr>
          <a:xfrm>
            <a:off x="6719728" y="1268654"/>
            <a:ext cx="1337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1203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11" name="標題 1"/>
          <p:cNvSpPr>
            <a:spLocks noGrp="1"/>
          </p:cNvSpPr>
          <p:nvPr>
            <p:ph type="title"/>
          </p:nvPr>
        </p:nvSpPr>
        <p:spPr>
          <a:xfrm>
            <a:off x="411891" y="286605"/>
            <a:ext cx="8377881" cy="627796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生</a:t>
            </a:r>
            <a:r>
              <a:rPr lang="zh-TW" altLang="en-US" dirty="0"/>
              <a:t>產</a:t>
            </a:r>
            <a:r>
              <a:rPr lang="zh-TW" altLang="en-US" dirty="0" smtClean="0"/>
              <a:t>策略</a:t>
            </a:r>
            <a:r>
              <a:rPr lang="zh-TW" altLang="en-US" dirty="0"/>
              <a:t>及</a:t>
            </a:r>
            <a:r>
              <a:rPr lang="zh-TW" altLang="en-US" dirty="0" smtClean="0"/>
              <a:t>規劃</a:t>
            </a:r>
            <a:endParaRPr lang="zh-TW" altLang="en-US" dirty="0"/>
          </a:p>
        </p:txBody>
      </p:sp>
      <p:sp>
        <p:nvSpPr>
          <p:cNvPr id="12" name="標題 1"/>
          <p:cNvSpPr txBox="1">
            <a:spLocks/>
          </p:cNvSpPr>
          <p:nvPr/>
        </p:nvSpPr>
        <p:spPr>
          <a:xfrm>
            <a:off x="314034" y="997271"/>
            <a:ext cx="8377881" cy="6181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6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en-US" altLang="zh-TW" dirty="0" smtClean="0"/>
              <a:t> </a:t>
            </a:r>
            <a:r>
              <a:rPr lang="zh-TW" altLang="en-US" sz="2400" dirty="0" smtClean="0"/>
              <a:t>請說明產品</a:t>
            </a:r>
            <a:r>
              <a:rPr lang="zh-TW" altLang="en-US" sz="2400" dirty="0"/>
              <a:t>係以自製、外包或授權生產等</a:t>
            </a:r>
            <a:r>
              <a:rPr lang="en-US" altLang="zh-TW" sz="2400" dirty="0" smtClean="0"/>
              <a:t>…</a:t>
            </a:r>
            <a:endParaRPr lang="en-US" altLang="zh-TW" sz="2400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449577"/>
              </p:ext>
            </p:extLst>
          </p:nvPr>
        </p:nvGraphicFramePr>
        <p:xfrm>
          <a:off x="626747" y="3098178"/>
          <a:ext cx="7543801" cy="27000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507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55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55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1550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1550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1550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1550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66102">
                <a:tc rowSpan="2">
                  <a:txBody>
                    <a:bodyPr/>
                    <a:lstStyle/>
                    <a:p>
                      <a:pPr marR="95885"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</a:t>
                      </a: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 </a:t>
                      </a: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度</a:t>
                      </a:r>
                      <a:endParaRPr lang="en-US" altLang="zh-TW" sz="12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R="95885" algn="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</a:t>
                      </a: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生產</a:t>
                      </a:r>
                      <a:r>
                        <a:rPr 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</a:t>
                      </a: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量值</a:t>
                      </a: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endParaRPr lang="en-US" altLang="zh-TW" sz="12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主要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商品</a:t>
                      </a:r>
                      <a:r>
                        <a:rPr 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計畫結束後第一年</a:t>
                      </a:r>
                      <a:endParaRPr lang="en-US" altLang="zh-TW" sz="1200" b="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en-US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zh-TW" sz="120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計畫結束後第二年</a:t>
                      </a:r>
                      <a:endParaRPr lang="en-US" altLang="zh-TW" sz="1200" b="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TW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31</a:t>
                      </a:r>
                      <a:r>
                        <a:rPr lang="zh-TW" altLang="en-US" sz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en-US" altLang="zh-TW" sz="1200" kern="0" spc="-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zh-TW" sz="120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215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產能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產量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產值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產能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產量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產值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</a:t>
                      </a: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   </a:t>
                      </a: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</a:t>
                      </a: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3" name="Line 1"/>
          <p:cNvSpPr>
            <a:spLocks noChangeShapeType="1"/>
          </p:cNvSpPr>
          <p:nvPr/>
        </p:nvSpPr>
        <p:spPr bwMode="auto">
          <a:xfrm>
            <a:off x="626746" y="3754015"/>
            <a:ext cx="2057400" cy="63887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TW" altLang="en-US" sz="1350"/>
          </a:p>
        </p:txBody>
      </p:sp>
      <p:sp>
        <p:nvSpPr>
          <p:cNvPr id="17" name="Line 2"/>
          <p:cNvSpPr>
            <a:spLocks noChangeShapeType="1"/>
          </p:cNvSpPr>
          <p:nvPr/>
        </p:nvSpPr>
        <p:spPr bwMode="auto">
          <a:xfrm>
            <a:off x="626746" y="3230641"/>
            <a:ext cx="2057400" cy="11622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TW" altLang="en-US" sz="135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626746" y="5799093"/>
            <a:ext cx="7255832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85800"/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註 ：產能係指公司經衡量必要停工、假日等因素後，利用現有生產設備，在正常運作下所能生產之數量。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3771" y="2743137"/>
            <a:ext cx="5336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預估計畫結束</a:t>
            </a:r>
            <a:r>
              <a:rPr lang="zh-TW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後二年</a:t>
            </a: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之生產量值</a:t>
            </a:r>
            <a:r>
              <a:rPr lang="zh-TW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1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生技</a:t>
            </a:r>
            <a:r>
              <a:rPr lang="zh-TW" altLang="en-US" sz="1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醫藥類可</a:t>
            </a:r>
            <a:r>
              <a:rPr lang="zh-TW" altLang="en-US" sz="1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選擇免填此表</a:t>
            </a:r>
            <a:r>
              <a:rPr lang="en-US" altLang="zh-TW" sz="1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14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sz="1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6719721" y="2866096"/>
            <a:ext cx="1337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5484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411891" y="1001026"/>
            <a:ext cx="50057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募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資對象洽談彙總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無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則免填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007020"/>
              </p:ext>
            </p:extLst>
          </p:nvPr>
        </p:nvGraphicFramePr>
        <p:xfrm>
          <a:off x="375384" y="1452862"/>
          <a:ext cx="8433366" cy="3523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4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470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07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3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213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213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05929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增資對象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預計募資金額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千元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洽談日期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洽談內容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後續追蹤事項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01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1200" b="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02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03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2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04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</a:t>
                      </a:r>
                      <a:r>
                        <a:rPr lang="en-US" altLang="zh-TW" sz="12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投資人洽談情形</a:t>
            </a:r>
          </a:p>
        </p:txBody>
      </p:sp>
    </p:spTree>
    <p:extLst>
      <p:ext uri="{BB962C8B-B14F-4D97-AF65-F5344CB8AC3E}">
        <p14:creationId xmlns:p14="http://schemas.microsoft.com/office/powerpoint/2010/main" val="65955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7" name="矩形 6"/>
          <p:cNvSpPr/>
          <p:nvPr/>
        </p:nvSpPr>
        <p:spPr>
          <a:xfrm>
            <a:off x="455755" y="1054464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出場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後第一年現金收支預測表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273155"/>
              </p:ext>
            </p:extLst>
          </p:nvPr>
        </p:nvGraphicFramePr>
        <p:xfrm>
          <a:off x="526986" y="1486036"/>
          <a:ext cx="7823661" cy="4791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95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15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15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158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158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4158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4158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4158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4158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41586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099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1099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10998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486848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271208">
                <a:tc>
                  <a:txBody>
                    <a:bodyPr/>
                    <a:lstStyle/>
                    <a:p>
                      <a:pPr algn="l"/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月份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期初現金餘額</a:t>
                      </a:r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(1)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加</a:t>
                      </a:r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營業收入收現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其他收入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pPr algn="just"/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收入合計</a:t>
                      </a:r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(2)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減</a:t>
                      </a:r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購料及費用付現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購置不動產、廠房及設備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薪資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支出合計</a:t>
                      </a:r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(3)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帳上需保留最低現金餘額</a:t>
                      </a:r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(4)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所需資金總額</a:t>
                      </a:r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(5)=(3)+(4)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52013">
                <a:tc>
                  <a:txBody>
                    <a:bodyPr/>
                    <a:lstStyle/>
                    <a:p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籌資前可供支用現金餘額</a:t>
                      </a:r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短絀</a:t>
                      </a:r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 (6)=(1)+(2)-(5)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籌資</a:t>
                      </a:r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:</a:t>
                      </a: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900" b="0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900" kern="100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需加列籌資之用途</a:t>
                      </a:r>
                      <a:r>
                        <a:rPr lang="en-US" altLang="zh-TW" sz="900" b="0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900" b="0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現金增資</a:t>
                      </a:r>
                      <a:endParaRPr lang="en-US" altLang="zh-TW" sz="9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銀行借款</a:t>
                      </a:r>
                      <a:endParaRPr lang="en-US" altLang="zh-TW" sz="9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 籌資淨額合計</a:t>
                      </a:r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(7)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71208">
                <a:tc>
                  <a:txBody>
                    <a:bodyPr/>
                    <a:lstStyle/>
                    <a:p>
                      <a:r>
                        <a:rPr lang="zh-TW" altLang="en-US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期末現金餘額</a:t>
                      </a:r>
                      <a:r>
                        <a:rPr lang="en-US" altLang="zh-TW" sz="9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(8)=(1)+(2)-(3)+(7)</a:t>
                      </a:r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9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  <p:sp>
        <p:nvSpPr>
          <p:cNvPr id="9" name="文字方塊 8"/>
          <p:cNvSpPr txBox="1"/>
          <p:nvPr/>
        </p:nvSpPr>
        <p:spPr>
          <a:xfrm>
            <a:off x="7127348" y="1239130"/>
            <a:ext cx="1337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新台幣千元</a:t>
            </a:r>
          </a:p>
        </p:txBody>
      </p:sp>
      <p:sp>
        <p:nvSpPr>
          <p:cNvPr id="10" name="標題 1"/>
          <p:cNvSpPr>
            <a:spLocks noGrp="1"/>
          </p:cNvSpPr>
          <p:nvPr>
            <p:ph type="title"/>
          </p:nvPr>
        </p:nvSpPr>
        <p:spPr>
          <a:xfrm>
            <a:off x="411891" y="286605"/>
            <a:ext cx="8377881" cy="627796"/>
          </a:xfrm>
        </p:spPr>
        <p:txBody>
          <a:bodyPr>
            <a:normAutofit/>
          </a:bodyPr>
          <a:lstStyle/>
          <a:p>
            <a:r>
              <a:rPr lang="zh-TW" altLang="en-US" dirty="0"/>
              <a:t>預估現金流量</a:t>
            </a:r>
            <a:r>
              <a:rPr lang="zh-TW" altLang="en-US" dirty="0" smtClean="0"/>
              <a:t>分析</a:t>
            </a:r>
            <a:r>
              <a:rPr lang="en-US" altLang="zh-TW" dirty="0">
                <a:solidFill>
                  <a:srgbClr val="FF0000"/>
                </a:solidFill>
              </a:rPr>
              <a:t>(</a:t>
            </a:r>
            <a:r>
              <a:rPr lang="zh-TW" altLang="en-US" dirty="0">
                <a:solidFill>
                  <a:srgbClr val="FF0000"/>
                </a:solidFill>
              </a:rPr>
              <a:t>生技醫藥類免填</a:t>
            </a:r>
            <a:r>
              <a:rPr lang="en-US" altLang="zh-TW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 </a:t>
            </a:r>
            <a:r>
              <a:rPr lang="zh-TW" altLang="en-US" dirty="0" smtClean="0"/>
              <a:t>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4879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6976595" y="1264018"/>
            <a:ext cx="1337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新台幣千元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120248"/>
              </p:ext>
            </p:extLst>
          </p:nvPr>
        </p:nvGraphicFramePr>
        <p:xfrm>
          <a:off x="522902" y="1511811"/>
          <a:ext cx="7639094" cy="4520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467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923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2883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</a:t>
                      </a: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度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</a:t>
                      </a: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</a:t>
                      </a: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計畫結束後第一年</a:t>
                      </a:r>
                      <a:endParaRPr lang="en-US" altLang="zh-TW" sz="1200" b="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kern="0" spc="-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200" kern="0" spc="-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200" kern="0" spc="-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200" kern="1200" spc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TW" altLang="zh-TW" sz="1200" kern="0" spc="-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kern="1200" spc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31</a:t>
                      </a:r>
                      <a:r>
                        <a:rPr lang="zh-TW" altLang="en-US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en-US" altLang="zh-TW" sz="1200" kern="0" spc="-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zh-TW" sz="1200" kern="100" dirty="0" smtClean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dist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營業收入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dist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營業成本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dist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</a:t>
                      </a: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毛利</a:t>
                      </a: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（毛損）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dist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營業費用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dist">
                        <a:spcAft>
                          <a:spcPts val="0"/>
                        </a:spcAft>
                      </a:pP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</a:t>
                      </a: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利益（</a:t>
                      </a: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損</a:t>
                      </a: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失）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dist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營業外收入</a:t>
                      </a: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及</a:t>
                      </a: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支出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dist">
                        <a:spcAft>
                          <a:spcPts val="0"/>
                        </a:spcAft>
                      </a:pP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稅前</a:t>
                      </a: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淨利（淨損）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dist"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所得稅費用（利益）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dist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本</a:t>
                      </a: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期</a:t>
                      </a: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淨利（淨損）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dist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每股</a:t>
                      </a:r>
                      <a:r>
                        <a:rPr lang="zh-TW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盈餘</a:t>
                      </a:r>
                      <a:r>
                        <a:rPr lang="zh-TW" altLang="en-US" sz="12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（虧損）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3" name="Line 1"/>
          <p:cNvSpPr>
            <a:spLocks noChangeShapeType="1"/>
          </p:cNvSpPr>
          <p:nvPr/>
        </p:nvSpPr>
        <p:spPr bwMode="auto">
          <a:xfrm>
            <a:off x="504049" y="1530001"/>
            <a:ext cx="3861084" cy="58179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TW" altLang="en-US" sz="1350"/>
          </a:p>
        </p:txBody>
      </p:sp>
      <p:sp>
        <p:nvSpPr>
          <p:cNvPr id="8" name="標題 1"/>
          <p:cNvSpPr>
            <a:spLocks noGrp="1"/>
          </p:cNvSpPr>
          <p:nvPr>
            <p:ph type="title"/>
          </p:nvPr>
        </p:nvSpPr>
        <p:spPr>
          <a:xfrm>
            <a:off x="411891" y="286605"/>
            <a:ext cx="8377881" cy="627796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預估損</a:t>
            </a:r>
            <a:r>
              <a:rPr lang="zh-TW" altLang="en-US" dirty="0"/>
              <a:t>益</a:t>
            </a:r>
            <a:r>
              <a:rPr lang="zh-TW" altLang="en-US" dirty="0" smtClean="0"/>
              <a:t>分析</a:t>
            </a:r>
            <a:r>
              <a:rPr lang="en-US" altLang="zh-TW" dirty="0">
                <a:solidFill>
                  <a:srgbClr val="FF0000"/>
                </a:solidFill>
              </a:rPr>
              <a:t>(</a:t>
            </a:r>
            <a:r>
              <a:rPr lang="zh-TW" altLang="en-US" dirty="0">
                <a:solidFill>
                  <a:srgbClr val="FF0000"/>
                </a:solidFill>
              </a:rPr>
              <a:t>生技醫藥類免填</a:t>
            </a:r>
            <a:r>
              <a:rPr lang="en-US" altLang="zh-TW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 </a:t>
            </a:r>
            <a:r>
              <a:rPr lang="zh-TW" altLang="en-US" dirty="0" smtClean="0"/>
              <a:t> </a:t>
            </a:r>
            <a:endParaRPr lang="zh-TW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55755" y="105446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簡易損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益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7262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核心技術競爭力與競爭對手說明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團隊的核心競爭力是什麼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  <a:p>
            <a:pPr marL="0" indent="0">
              <a:buNone/>
            </a:pP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潛在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競爭對手有哪些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商業估值分別是多少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 (</a:t>
            </a:r>
            <a:r>
              <a:rPr lang="zh-TW" altLang="en-US" dirty="0"/>
              <a:t>請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填寫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家競爭對手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indent="0">
              <a:buNone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如何跨過競爭對手所建立的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entry barrier?</a:t>
            </a:r>
          </a:p>
          <a:p>
            <a:pPr marL="0" indent="0">
              <a:buNone/>
            </a:pPr>
            <a:r>
              <a:rPr lang="en-US" altLang="zh-TW" dirty="0" smtClean="0">
                <a:solidFill>
                  <a:srgbClr val="FF0000"/>
                </a:solidFill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</a:rPr>
              <a:t>請</a:t>
            </a:r>
            <a:r>
              <a:rPr lang="zh-TW" altLang="en-US" dirty="0">
                <a:solidFill>
                  <a:srgbClr val="FF0000"/>
                </a:solidFill>
              </a:rPr>
              <a:t>針對</a:t>
            </a:r>
            <a:r>
              <a:rPr lang="zh-TW" altLang="en-US" dirty="0" smtClean="0">
                <a:solidFill>
                  <a:srgbClr val="FF0000"/>
                </a:solidFill>
              </a:rPr>
              <a:t>出場後第一個產品或技術詳述，若有多項技術或產品請分頁填寫。</a:t>
            </a:r>
            <a:r>
              <a:rPr lang="en-US" altLang="zh-TW" dirty="0" smtClean="0"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63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市場價值與定位</a:t>
            </a:r>
            <a:r>
              <a:rPr lang="en-US" altLang="zh-TW" dirty="0">
                <a:solidFill>
                  <a:srgbClr val="FF0000"/>
                </a:solidFill>
              </a:rPr>
              <a:t>(</a:t>
            </a:r>
            <a:r>
              <a:rPr lang="zh-TW" altLang="en-US" dirty="0">
                <a:solidFill>
                  <a:srgbClr val="FF0000"/>
                </a:solidFill>
              </a:rPr>
              <a:t>生技醫藥</a:t>
            </a:r>
            <a:r>
              <a:rPr lang="zh-TW" altLang="en-US" dirty="0" smtClean="0">
                <a:solidFill>
                  <a:srgbClr val="FF0000"/>
                </a:solidFill>
              </a:rPr>
              <a:t>類填寫</a:t>
            </a:r>
            <a:r>
              <a:rPr lang="en-US" altLang="zh-TW" dirty="0">
                <a:solidFill>
                  <a:srgbClr val="FF0000"/>
                </a:solidFill>
              </a:rPr>
              <a:t>)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11891" y="1046662"/>
            <a:ext cx="8377881" cy="50410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dirty="0"/>
              <a:t>說明團隊發展技術之市場價值與定位</a:t>
            </a:r>
            <a:r>
              <a:rPr lang="en-US" altLang="zh-TW" dirty="0"/>
              <a:t>(</a:t>
            </a:r>
            <a:r>
              <a:rPr lang="zh-TW" altLang="en-US" dirty="0"/>
              <a:t>可參考下圖輔助說明</a:t>
            </a:r>
            <a:r>
              <a:rPr lang="en-US" altLang="zh-TW" dirty="0"/>
              <a:t>)</a:t>
            </a: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91" y="1627365"/>
            <a:ext cx="8291434" cy="473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92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SWOT</a:t>
            </a:r>
            <a:r>
              <a:rPr lang="zh-TW" altLang="en-US" dirty="0" smtClean="0"/>
              <a:t>分析</a:t>
            </a:r>
            <a:r>
              <a:rPr lang="en-US" altLang="zh-TW" dirty="0">
                <a:solidFill>
                  <a:srgbClr val="FF0000"/>
                </a:solidFill>
              </a:rPr>
              <a:t>(</a:t>
            </a:r>
            <a:r>
              <a:rPr lang="zh-TW" altLang="en-US" dirty="0">
                <a:solidFill>
                  <a:srgbClr val="FF0000"/>
                </a:solidFill>
              </a:rPr>
              <a:t>生技醫藥類免填</a:t>
            </a:r>
            <a:r>
              <a:rPr lang="en-US" altLang="zh-TW" dirty="0">
                <a:solidFill>
                  <a:srgbClr val="FF0000"/>
                </a:solidFill>
              </a:rPr>
              <a:t>)</a:t>
            </a:r>
            <a:r>
              <a:rPr lang="zh-TW" altLang="en-US" dirty="0">
                <a:solidFill>
                  <a:srgbClr val="FF0000"/>
                </a:solidFill>
              </a:rPr>
              <a:t> </a:t>
            </a:r>
            <a:r>
              <a:rPr lang="zh-TW" altLang="en-US" dirty="0" smtClean="0"/>
              <a:t>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3" name="群組 2"/>
          <p:cNvGrpSpPr/>
          <p:nvPr/>
        </p:nvGrpSpPr>
        <p:grpSpPr>
          <a:xfrm>
            <a:off x="411891" y="1062082"/>
            <a:ext cx="8114486" cy="4666634"/>
            <a:chOff x="359111" y="1607417"/>
            <a:chExt cx="8114486" cy="4666634"/>
          </a:xfrm>
        </p:grpSpPr>
        <p:sp>
          <p:nvSpPr>
            <p:cNvPr id="5" name="Rectangle 2"/>
            <p:cNvSpPr/>
            <p:nvPr/>
          </p:nvSpPr>
          <p:spPr bwMode="auto">
            <a:xfrm>
              <a:off x="370703" y="1607417"/>
              <a:ext cx="4051447" cy="2303374"/>
            </a:xfrm>
            <a:prstGeom prst="rect">
              <a:avLst/>
            </a:prstGeom>
            <a:gradFill flip="none" rotWithShape="1">
              <a:gsLst>
                <a:gs pos="0">
                  <a:srgbClr val="A5D8F9"/>
                </a:gs>
                <a:gs pos="100000">
                  <a:srgbClr val="0070C0"/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/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4422150" y="1607417"/>
              <a:ext cx="4051447" cy="230337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charset="0"/>
                <a:buNone/>
                <a:defRPr/>
              </a:pPr>
              <a:endParaRPr lang="en-US" sz="1633"/>
            </a:p>
          </p:txBody>
        </p:sp>
        <p:sp>
          <p:nvSpPr>
            <p:cNvPr id="7" name="Rectangle 1"/>
            <p:cNvSpPr/>
            <p:nvPr/>
          </p:nvSpPr>
          <p:spPr bwMode="auto">
            <a:xfrm>
              <a:off x="370703" y="3910791"/>
              <a:ext cx="4051447" cy="2363260"/>
            </a:xfrm>
            <a:prstGeom prst="rect">
              <a:avLst/>
            </a:prstGeom>
            <a:gradFill flip="none" rotWithShape="1">
              <a:gsLst>
                <a:gs pos="0">
                  <a:srgbClr val="AFE87E"/>
                </a:gs>
                <a:gs pos="100000">
                  <a:srgbClr val="64D011"/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charset="0"/>
                <a:buNone/>
                <a:defRPr/>
              </a:pPr>
              <a:endParaRPr lang="en-US" sz="1633" dirty="0"/>
            </a:p>
          </p:txBody>
        </p:sp>
        <p:sp>
          <p:nvSpPr>
            <p:cNvPr id="8" name="Rectangle 6"/>
            <p:cNvSpPr/>
            <p:nvPr/>
          </p:nvSpPr>
          <p:spPr bwMode="auto">
            <a:xfrm>
              <a:off x="4422149" y="3910791"/>
              <a:ext cx="4051447" cy="236326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charset="0"/>
                <a:buNone/>
                <a:defRPr/>
              </a:pPr>
              <a:endParaRPr lang="en-US" sz="1633"/>
            </a:p>
          </p:txBody>
        </p:sp>
        <p:grpSp>
          <p:nvGrpSpPr>
            <p:cNvPr id="9" name="Group 21"/>
            <p:cNvGrpSpPr>
              <a:grpSpLocks/>
            </p:cNvGrpSpPr>
            <p:nvPr/>
          </p:nvGrpSpPr>
          <p:grpSpPr bwMode="auto">
            <a:xfrm>
              <a:off x="370703" y="1607417"/>
              <a:ext cx="668160" cy="668160"/>
              <a:chOff x="8240712" y="5684837"/>
              <a:chExt cx="736910" cy="737125"/>
            </a:xfrm>
          </p:grpSpPr>
          <p:sp>
            <p:nvSpPr>
              <p:cNvPr id="10" name="Rectangle 11"/>
              <p:cNvSpPr/>
              <p:nvPr/>
            </p:nvSpPr>
            <p:spPr bwMode="auto">
              <a:xfrm>
                <a:off x="8240712" y="5684837"/>
                <a:ext cx="736910" cy="737125"/>
              </a:xfrm>
              <a:prstGeom prst="rect">
                <a:avLst/>
              </a:prstGeom>
              <a:gradFill>
                <a:gsLst>
                  <a:gs pos="0">
                    <a:srgbClr val="00B0F0">
                      <a:alpha val="30000"/>
                    </a:srgbClr>
                  </a:gs>
                  <a:gs pos="100000">
                    <a:srgbClr val="004C84">
                      <a:alpha val="65000"/>
                    </a:srgbClr>
                  </a:gs>
                </a:gsLst>
                <a:lin ang="5400000" scaled="0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 extrusionH="1003300"/>
            </p:spPr>
            <p:txBody>
              <a:bodyPr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en-US" sz="2177"/>
              </a:p>
            </p:txBody>
          </p:sp>
          <p:sp>
            <p:nvSpPr>
              <p:cNvPr id="11" name="TextBox 12"/>
              <p:cNvSpPr txBox="1"/>
              <p:nvPr/>
            </p:nvSpPr>
            <p:spPr>
              <a:xfrm>
                <a:off x="8346962" y="5795613"/>
                <a:ext cx="498842" cy="47147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buFont typeface="Times New Roman" pitchFamily="16" charset="0"/>
                  <a:buNone/>
                  <a:defRPr/>
                </a:pPr>
                <a:r>
                  <a:rPr lang="en-US" sz="2177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innerShdw blurRad="63500" dist="76200" dir="13500000">
                        <a:prstClr val="black">
                          <a:alpha val="38000"/>
                        </a:prstClr>
                      </a:innerShdw>
                    </a:effectLst>
                    <a:latin typeface="Verdana" pitchFamily="34" charset="0"/>
                  </a:rPr>
                  <a:t>S</a:t>
                </a:r>
              </a:p>
            </p:txBody>
          </p:sp>
        </p:grpSp>
        <p:grpSp>
          <p:nvGrpSpPr>
            <p:cNvPr id="13" name="Group 18"/>
            <p:cNvGrpSpPr>
              <a:grpSpLocks/>
            </p:cNvGrpSpPr>
            <p:nvPr/>
          </p:nvGrpSpPr>
          <p:grpSpPr bwMode="auto">
            <a:xfrm>
              <a:off x="4422150" y="1607417"/>
              <a:ext cx="668160" cy="668160"/>
              <a:chOff x="5040312" y="731837"/>
              <a:chExt cx="736910" cy="737125"/>
            </a:xfrm>
          </p:grpSpPr>
          <p:sp>
            <p:nvSpPr>
              <p:cNvPr id="14" name="Rectangle 9"/>
              <p:cNvSpPr/>
              <p:nvPr/>
            </p:nvSpPr>
            <p:spPr bwMode="auto">
              <a:xfrm>
                <a:off x="5040312" y="731837"/>
                <a:ext cx="736910" cy="737125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  <a:alpha val="58000"/>
                    </a:schemeClr>
                  </a:gs>
                  <a:gs pos="100000">
                    <a:schemeClr val="tx1">
                      <a:lumMod val="65000"/>
                      <a:lumOff val="35000"/>
                      <a:alpha val="74000"/>
                    </a:schemeClr>
                  </a:gs>
                </a:gsLst>
                <a:lin ang="5400000" scaled="0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 extrusionH="1003300"/>
            </p:spPr>
            <p:txBody>
              <a:bodyPr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en-US" sz="2177"/>
              </a:p>
            </p:txBody>
          </p:sp>
          <p:sp>
            <p:nvSpPr>
              <p:cNvPr id="15" name="TextBox 13"/>
              <p:cNvSpPr txBox="1"/>
              <p:nvPr/>
            </p:nvSpPr>
            <p:spPr>
              <a:xfrm>
                <a:off x="5096452" y="872442"/>
                <a:ext cx="596410" cy="47147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buFont typeface="Times New Roman" pitchFamily="16" charset="0"/>
                  <a:buNone/>
                  <a:defRPr/>
                </a:pPr>
                <a:r>
                  <a:rPr lang="en-US" sz="2177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innerShdw blurRad="63500" dist="76200" dir="13500000">
                        <a:prstClr val="black">
                          <a:alpha val="38000"/>
                        </a:prstClr>
                      </a:innerShdw>
                    </a:effectLst>
                    <a:latin typeface="Verdana" pitchFamily="34" charset="0"/>
                  </a:rPr>
                  <a:t>W</a:t>
                </a:r>
              </a:p>
            </p:txBody>
          </p:sp>
        </p:grpSp>
        <p:grpSp>
          <p:nvGrpSpPr>
            <p:cNvPr id="16" name="Group 20"/>
            <p:cNvGrpSpPr>
              <a:grpSpLocks/>
            </p:cNvGrpSpPr>
            <p:nvPr/>
          </p:nvGrpSpPr>
          <p:grpSpPr bwMode="auto">
            <a:xfrm>
              <a:off x="359111" y="3910791"/>
              <a:ext cx="668160" cy="668160"/>
              <a:chOff x="8240712" y="6468732"/>
              <a:chExt cx="736910" cy="737125"/>
            </a:xfrm>
          </p:grpSpPr>
          <p:sp>
            <p:nvSpPr>
              <p:cNvPr id="17" name="Rectangle 15"/>
              <p:cNvSpPr/>
              <p:nvPr/>
            </p:nvSpPr>
            <p:spPr bwMode="auto">
              <a:xfrm>
                <a:off x="8240712" y="6468732"/>
                <a:ext cx="736910" cy="737125"/>
              </a:xfrm>
              <a:prstGeom prst="rect">
                <a:avLst/>
              </a:prstGeom>
              <a:gradFill>
                <a:gsLst>
                  <a:gs pos="0">
                    <a:srgbClr val="64D011">
                      <a:alpha val="70000"/>
                    </a:srgbClr>
                  </a:gs>
                  <a:gs pos="100000">
                    <a:srgbClr val="326609">
                      <a:alpha val="88000"/>
                    </a:srgbClr>
                  </a:gs>
                </a:gsLst>
                <a:lin ang="5400000" scaled="0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 extrusionH="1003300"/>
            </p:spPr>
            <p:txBody>
              <a:bodyPr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en-US" sz="2177"/>
              </a:p>
            </p:txBody>
          </p:sp>
          <p:sp>
            <p:nvSpPr>
              <p:cNvPr id="18" name="TextBox 16"/>
              <p:cNvSpPr txBox="1"/>
              <p:nvPr/>
            </p:nvSpPr>
            <p:spPr>
              <a:xfrm>
                <a:off x="8349466" y="6612811"/>
                <a:ext cx="498842" cy="47147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buFont typeface="Times New Roman" pitchFamily="16" charset="0"/>
                  <a:buNone/>
                  <a:defRPr/>
                </a:pPr>
                <a:r>
                  <a:rPr lang="en-US" sz="2177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innerShdw blurRad="63500" dist="76200" dir="13500000">
                        <a:prstClr val="black">
                          <a:alpha val="38000"/>
                        </a:prstClr>
                      </a:innerShdw>
                    </a:effectLst>
                    <a:latin typeface="Verdana" pitchFamily="34" charset="0"/>
                  </a:rPr>
                  <a:t>O</a:t>
                </a:r>
              </a:p>
            </p:txBody>
          </p:sp>
        </p:grpSp>
        <p:grpSp>
          <p:nvGrpSpPr>
            <p:cNvPr id="19" name="Group 19"/>
            <p:cNvGrpSpPr>
              <a:grpSpLocks/>
            </p:cNvGrpSpPr>
            <p:nvPr/>
          </p:nvGrpSpPr>
          <p:grpSpPr bwMode="auto">
            <a:xfrm>
              <a:off x="4433742" y="3920990"/>
              <a:ext cx="668160" cy="668160"/>
              <a:chOff x="9030172" y="6475566"/>
              <a:chExt cx="736910" cy="737125"/>
            </a:xfrm>
          </p:grpSpPr>
          <p:sp>
            <p:nvSpPr>
              <p:cNvPr id="20" name="Rectangle 10"/>
              <p:cNvSpPr/>
              <p:nvPr/>
            </p:nvSpPr>
            <p:spPr bwMode="auto">
              <a:xfrm>
                <a:off x="9030172" y="6475566"/>
                <a:ext cx="736910" cy="737125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85000"/>
                      <a:alpha val="66000"/>
                    </a:schemeClr>
                  </a:gs>
                  <a:gs pos="100000">
                    <a:schemeClr val="bg1">
                      <a:lumMod val="65000"/>
                      <a:alpha val="75000"/>
                    </a:schemeClr>
                  </a:gs>
                </a:gsLst>
                <a:lin ang="5400000" scaled="0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 extrusionH="1003300"/>
            </p:spPr>
            <p:txBody>
              <a:bodyPr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en-US" sz="2177"/>
              </a:p>
            </p:txBody>
          </p:sp>
          <p:sp>
            <p:nvSpPr>
              <p:cNvPr id="21" name="TextBox 14"/>
              <p:cNvSpPr txBox="1"/>
              <p:nvPr/>
            </p:nvSpPr>
            <p:spPr>
              <a:xfrm>
                <a:off x="9215279" y="6611247"/>
                <a:ext cx="498842" cy="47147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buFont typeface="Times New Roman" pitchFamily="16" charset="0"/>
                  <a:buNone/>
                  <a:defRPr/>
                </a:pPr>
                <a:r>
                  <a:rPr lang="en-US" sz="2177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innerShdw blurRad="63500" dist="76200" dir="13500000">
                        <a:prstClr val="black">
                          <a:alpha val="38000"/>
                        </a:prstClr>
                      </a:innerShdw>
                    </a:effectLst>
                    <a:latin typeface="Verdana" pitchFamily="34" charset="0"/>
                  </a:rPr>
                  <a:t>T</a:t>
                </a:r>
              </a:p>
            </p:txBody>
          </p:sp>
        </p:grpSp>
        <p:sp>
          <p:nvSpPr>
            <p:cNvPr id="22" name="TextBox 16"/>
            <p:cNvSpPr txBox="1">
              <a:spLocks noChangeArrowheads="1"/>
            </p:cNvSpPr>
            <p:nvPr/>
          </p:nvSpPr>
          <p:spPr bwMode="auto">
            <a:xfrm>
              <a:off x="1038863" y="1747255"/>
              <a:ext cx="3179520" cy="53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51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Strengths</a:t>
              </a:r>
              <a:endParaRPr lang="en-US" sz="1451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至少列</a:t>
              </a:r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</a:t>
              </a:r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</a:p>
          </p:txBody>
        </p:sp>
        <p:sp>
          <p:nvSpPr>
            <p:cNvPr id="23" name="TextBox 16"/>
            <p:cNvSpPr txBox="1">
              <a:spLocks noChangeArrowheads="1"/>
            </p:cNvSpPr>
            <p:nvPr/>
          </p:nvSpPr>
          <p:spPr bwMode="auto">
            <a:xfrm>
              <a:off x="5090310" y="1747254"/>
              <a:ext cx="3179520" cy="53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51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Weaknesses</a:t>
              </a:r>
              <a:endParaRPr lang="en-US" sz="1451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至少列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endParaRPr 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TextBox 16"/>
            <p:cNvSpPr txBox="1">
              <a:spLocks noChangeArrowheads="1"/>
            </p:cNvSpPr>
            <p:nvPr/>
          </p:nvSpPr>
          <p:spPr bwMode="auto">
            <a:xfrm>
              <a:off x="1050455" y="4060111"/>
              <a:ext cx="3179520" cy="53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51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Opportunities</a:t>
              </a:r>
              <a:endParaRPr lang="en-US" altLang="zh-TW" sz="1451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至少列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TextBox 16"/>
            <p:cNvSpPr txBox="1">
              <a:spLocks noChangeArrowheads="1"/>
            </p:cNvSpPr>
            <p:nvPr/>
          </p:nvSpPr>
          <p:spPr bwMode="auto">
            <a:xfrm>
              <a:off x="5113494" y="4041390"/>
              <a:ext cx="3179520" cy="53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51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Threats</a:t>
              </a:r>
              <a:endParaRPr lang="en-US" sz="1451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至少列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endParaRPr 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93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300" dirty="0" smtClean="0"/>
              <a:t>商業模式匯總分析</a:t>
            </a:r>
            <a:r>
              <a:rPr lang="en-US" altLang="zh-TW" sz="3300" dirty="0">
                <a:solidFill>
                  <a:srgbClr val="FF0000"/>
                </a:solidFill>
              </a:rPr>
              <a:t>(</a:t>
            </a:r>
            <a:r>
              <a:rPr lang="zh-TW" altLang="en-US" sz="3300" dirty="0">
                <a:solidFill>
                  <a:srgbClr val="FF0000"/>
                </a:solidFill>
              </a:rPr>
              <a:t>生技醫藥類自</a:t>
            </a:r>
            <a:r>
              <a:rPr lang="zh-TW" altLang="en-US" sz="3300" dirty="0" smtClean="0">
                <a:solidFill>
                  <a:srgbClr val="FF0000"/>
                </a:solidFill>
              </a:rPr>
              <a:t>評選</a:t>
            </a:r>
            <a:r>
              <a:rPr lang="zh-TW" altLang="en-US" sz="3300" dirty="0">
                <a:solidFill>
                  <a:srgbClr val="FF0000"/>
                </a:solidFill>
              </a:rPr>
              <a:t>擇</a:t>
            </a:r>
            <a:r>
              <a:rPr lang="zh-TW" altLang="en-US" sz="3300" dirty="0" smtClean="0">
                <a:solidFill>
                  <a:srgbClr val="FF0000"/>
                </a:solidFill>
              </a:rPr>
              <a:t>填寫</a:t>
            </a:r>
            <a:r>
              <a:rPr lang="en-US" altLang="zh-TW" sz="3300" dirty="0">
                <a:solidFill>
                  <a:srgbClr val="FF0000"/>
                </a:solidFill>
              </a:rPr>
              <a:t>)</a:t>
            </a:r>
            <a:r>
              <a:rPr lang="zh-TW" altLang="en-US" sz="3300" dirty="0">
                <a:solidFill>
                  <a:srgbClr val="FF0000"/>
                </a:solidFill>
              </a:rPr>
              <a:t> </a:t>
            </a:r>
            <a:endParaRPr lang="zh-TW" altLang="en-US" sz="33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239456"/>
              </p:ext>
            </p:extLst>
          </p:nvPr>
        </p:nvGraphicFramePr>
        <p:xfrm>
          <a:off x="260959" y="1073381"/>
          <a:ext cx="8702045" cy="369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04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404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404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4040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4040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5091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Customer Segments</a:t>
                      </a:r>
                    </a:p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目標客層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顧客關係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Value Proposition</a:t>
                      </a:r>
                    </a:p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價值主張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Key Activities</a:t>
                      </a:r>
                    </a:p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關鍵活動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Key Partners</a:t>
                      </a:r>
                    </a:p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關鍵合作夥伴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3137"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en-US" altLang="zh-TW" sz="11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  <a:p>
                      <a:pPr marL="198000" indent="-198000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indent="0"/>
                      <a:endParaRPr lang="en-US" altLang="zh-TW" sz="1100" baseline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0915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Channels</a:t>
                      </a:r>
                    </a:p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通路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Key Resources</a:t>
                      </a:r>
                    </a:p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關鍵資源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3137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2233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Revenue Streams 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收益流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Cost Structure 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成本結構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223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產品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/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服務收入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權利金收入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若無則空白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其他收入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若無則空白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43137"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28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Target Product Profile</a:t>
            </a:r>
            <a:r>
              <a:rPr lang="zh-TW" altLang="en-US" dirty="0" smtClean="0"/>
              <a:t> </a:t>
            </a:r>
            <a:r>
              <a:rPr lang="en-US" altLang="zh-TW" dirty="0" smtClean="0"/>
              <a:t>(1/2) </a:t>
            </a:r>
            <a:r>
              <a:rPr lang="en-US" altLang="zh-TW" dirty="0" smtClean="0">
                <a:solidFill>
                  <a:srgbClr val="FF0000"/>
                </a:solidFill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</a:rPr>
              <a:t>醫藥</a:t>
            </a:r>
            <a:r>
              <a:rPr lang="zh-TW" altLang="en-US" dirty="0">
                <a:solidFill>
                  <a:srgbClr val="FF0000"/>
                </a:solidFill>
              </a:rPr>
              <a:t>類</a:t>
            </a:r>
            <a:r>
              <a:rPr lang="zh-TW" altLang="en-US" dirty="0" smtClean="0">
                <a:solidFill>
                  <a:srgbClr val="FF0000"/>
                </a:solidFill>
              </a:rPr>
              <a:t>填寫</a:t>
            </a:r>
            <a:r>
              <a:rPr lang="en-US" altLang="zh-TW" dirty="0" smtClean="0">
                <a:solidFill>
                  <a:srgbClr val="FF0000"/>
                </a:solidFill>
              </a:rPr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Tx/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CF129285-F4F3-47AF-968F-489E613E5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221549"/>
              </p:ext>
            </p:extLst>
          </p:nvPr>
        </p:nvGraphicFramePr>
        <p:xfrm>
          <a:off x="411891" y="997791"/>
          <a:ext cx="8377879" cy="50409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1121345">
                  <a:extLst>
                    <a:ext uri="{9D8B030D-6E8A-4147-A177-3AD203B41FA5}">
                      <a16:colId xmlns:a16="http://schemas.microsoft.com/office/drawing/2014/main" xmlns="" val="916052386"/>
                    </a:ext>
                  </a:extLst>
                </a:gridCol>
                <a:gridCol w="3112655">
                  <a:extLst>
                    <a:ext uri="{9D8B030D-6E8A-4147-A177-3AD203B41FA5}">
                      <a16:colId xmlns:a16="http://schemas.microsoft.com/office/drawing/2014/main" xmlns="" val="1918230165"/>
                    </a:ext>
                  </a:extLst>
                </a:gridCol>
                <a:gridCol w="1450109">
                  <a:extLst>
                    <a:ext uri="{9D8B030D-6E8A-4147-A177-3AD203B41FA5}">
                      <a16:colId xmlns:a16="http://schemas.microsoft.com/office/drawing/2014/main" xmlns="" val="2687533592"/>
                    </a:ext>
                  </a:extLst>
                </a:gridCol>
                <a:gridCol w="1357745">
                  <a:extLst>
                    <a:ext uri="{9D8B030D-6E8A-4147-A177-3AD203B41FA5}">
                      <a16:colId xmlns:a16="http://schemas.microsoft.com/office/drawing/2014/main" xmlns="" val="262091799"/>
                    </a:ext>
                  </a:extLst>
                </a:gridCol>
                <a:gridCol w="1336025">
                  <a:extLst>
                    <a:ext uri="{9D8B030D-6E8A-4147-A177-3AD203B41FA5}">
                      <a16:colId xmlns:a16="http://schemas.microsoft.com/office/drawing/2014/main" xmlns="" val="2494773315"/>
                    </a:ext>
                  </a:extLst>
                </a:gridCol>
              </a:tblGrid>
              <a:tr h="415373">
                <a:tc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細項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產品目前狀況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可接受範圍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6675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競爭者</a:t>
                      </a: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最佳範圍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</a:t>
                      </a: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98374768"/>
                  </a:ext>
                </a:extLst>
              </a:tr>
              <a:tr h="492171">
                <a:tc rowSpan="3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產品描述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類別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小分子、胜肽、單株抗體、細胞療法等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099814463"/>
                  </a:ext>
                </a:extLst>
              </a:tr>
              <a:tr h="16405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藥物作用標的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15993946"/>
                  </a:ext>
                </a:extLst>
              </a:tr>
              <a:tr h="49217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藥物作用機制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(mechanism of action, MOA)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780577016"/>
                  </a:ext>
                </a:extLst>
              </a:tr>
              <a:tr h="492171">
                <a:tc rowSpan="3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用途與用法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適應症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如果多於一個，標明優先開發者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80418712"/>
                  </a:ext>
                </a:extLst>
              </a:tr>
              <a:tr h="16405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目標病患族群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20801839"/>
                  </a:ext>
                </a:extLst>
              </a:tr>
              <a:tr h="49217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現有療法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包括：手術、生活型態、或替代療法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306434624"/>
                  </a:ext>
                </a:extLst>
              </a:tr>
              <a:tr h="164057">
                <a:tc rowSpan="2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候選藥物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標的專一性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64934531"/>
                  </a:ext>
                </a:extLst>
              </a:tr>
              <a:tr h="32811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有效性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體外、細胞、體內實驗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84190852"/>
                  </a:ext>
                </a:extLst>
              </a:tr>
              <a:tr h="204501">
                <a:tc rowSpan="2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臨床前試驗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疾病動物模式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99586510"/>
                  </a:ext>
                </a:extLst>
              </a:tr>
              <a:tr h="16405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安全性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毒性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799266627"/>
                  </a:ext>
                </a:extLst>
              </a:tr>
              <a:tr h="328114">
                <a:tc rowSpan="4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臨床藥理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吸收、分佈、代謝、排泄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98070100"/>
                  </a:ext>
                </a:extLst>
              </a:tr>
              <a:tr h="20336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血中半衰期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582073417"/>
                  </a:ext>
                </a:extLst>
              </a:tr>
              <a:tr h="32811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藥效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標的被活化或抑制程度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335421404"/>
                  </a:ext>
                </a:extLst>
              </a:tr>
              <a:tr h="20450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蛋白質結合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033722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266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Target Product </a:t>
            </a:r>
            <a:r>
              <a:rPr lang="en-US" altLang="zh-TW" dirty="0" smtClean="0"/>
              <a:t>Profile</a:t>
            </a:r>
            <a:r>
              <a:rPr lang="zh-TW" altLang="en-US" dirty="0" smtClean="0"/>
              <a:t> </a:t>
            </a:r>
            <a:r>
              <a:rPr lang="en-US" altLang="zh-TW" dirty="0" smtClean="0"/>
              <a:t>(2/2</a:t>
            </a:r>
            <a:r>
              <a:rPr lang="en-US" altLang="zh-TW" dirty="0"/>
              <a:t>) </a:t>
            </a:r>
            <a:r>
              <a:rPr lang="en-US" altLang="zh-TW" dirty="0">
                <a:solidFill>
                  <a:srgbClr val="FF0000"/>
                </a:solidFill>
              </a:rPr>
              <a:t>(</a:t>
            </a:r>
            <a:r>
              <a:rPr lang="zh-TW" altLang="en-US" dirty="0">
                <a:solidFill>
                  <a:srgbClr val="FF0000"/>
                </a:solidFill>
              </a:rPr>
              <a:t>醫藥類填寫</a:t>
            </a:r>
            <a:r>
              <a:rPr lang="en-US" altLang="zh-TW" dirty="0">
                <a:solidFill>
                  <a:srgbClr val="FF0000"/>
                </a:solidFill>
              </a:rPr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Tx/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xmlns="" id="{697BB718-879E-4824-B874-43FE93D238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027151"/>
              </p:ext>
            </p:extLst>
          </p:nvPr>
        </p:nvGraphicFramePr>
        <p:xfrm>
          <a:off x="411891" y="996981"/>
          <a:ext cx="8377881" cy="511250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1121345">
                  <a:extLst>
                    <a:ext uri="{9D8B030D-6E8A-4147-A177-3AD203B41FA5}">
                      <a16:colId xmlns:a16="http://schemas.microsoft.com/office/drawing/2014/main" xmlns="" val="2765660780"/>
                    </a:ext>
                  </a:extLst>
                </a:gridCol>
                <a:gridCol w="3112655">
                  <a:extLst>
                    <a:ext uri="{9D8B030D-6E8A-4147-A177-3AD203B41FA5}">
                      <a16:colId xmlns:a16="http://schemas.microsoft.com/office/drawing/2014/main" xmlns="" val="2296597263"/>
                    </a:ext>
                  </a:extLst>
                </a:gridCol>
                <a:gridCol w="1450109">
                  <a:extLst>
                    <a:ext uri="{9D8B030D-6E8A-4147-A177-3AD203B41FA5}">
                      <a16:colId xmlns:a16="http://schemas.microsoft.com/office/drawing/2014/main" xmlns="" val="2096438903"/>
                    </a:ext>
                  </a:extLst>
                </a:gridCol>
                <a:gridCol w="1357745">
                  <a:extLst>
                    <a:ext uri="{9D8B030D-6E8A-4147-A177-3AD203B41FA5}">
                      <a16:colId xmlns:a16="http://schemas.microsoft.com/office/drawing/2014/main" xmlns="" val="2535793452"/>
                    </a:ext>
                  </a:extLst>
                </a:gridCol>
                <a:gridCol w="1336027">
                  <a:extLst>
                    <a:ext uri="{9D8B030D-6E8A-4147-A177-3AD203B41FA5}">
                      <a16:colId xmlns:a16="http://schemas.microsoft.com/office/drawing/2014/main" xmlns="" val="166638389"/>
                    </a:ext>
                  </a:extLst>
                </a:gridCol>
              </a:tblGrid>
              <a:tr h="389031">
                <a:tc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細項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產品目前狀況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可接受範圍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6675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競爭者</a:t>
                      </a: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最佳範圍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sz="16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</a:t>
                      </a:r>
                      <a:r>
                        <a:rPr lang="en-US" sz="16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6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99259881"/>
                  </a:ext>
                </a:extLst>
              </a:tr>
              <a:tr h="192550">
                <a:tc rowSpan="4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劑量與投藥方式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劑量、給藥頻率等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88601246"/>
                  </a:ext>
                </a:extLst>
              </a:tr>
              <a:tr h="1936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投藥方式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18388595"/>
                  </a:ext>
                </a:extLst>
              </a:tr>
              <a:tr h="15533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劑型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(excipients)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0180797"/>
                  </a:ext>
                </a:extLst>
              </a:tr>
              <a:tr h="31066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保存期限、儲存環境等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5080847"/>
                  </a:ext>
                </a:extLst>
              </a:tr>
              <a:tr h="310669">
                <a:tc rowSpan="2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人體安全性與毒性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了解專一性與非專一性安全性考量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061757"/>
                  </a:ext>
                </a:extLst>
              </a:tr>
              <a:tr h="31066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療效與毒性安全劑量範圍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2332959"/>
                  </a:ext>
                </a:extLst>
              </a:tr>
              <a:tr h="192550">
                <a:tc rowSpan="3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法規考量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臨床發展途徑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28487220"/>
                  </a:ext>
                </a:extLst>
              </a:tr>
              <a:tr h="31066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同適應症藥品的臨床試驗前例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1616474"/>
                  </a:ext>
                </a:extLst>
              </a:tr>
              <a:tr h="4660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是否可採用孤兒藥、快速通道等快速通關路徑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41269087"/>
                  </a:ext>
                </a:extLst>
              </a:tr>
              <a:tr h="466004">
                <a:tc rowSpan="3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智慧財產權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可實施性評估(freedom to operate)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96768259"/>
                  </a:ext>
                </a:extLst>
              </a:tr>
              <a:tr h="15533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新專利佈局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67637241"/>
                  </a:ext>
                </a:extLst>
              </a:tr>
              <a:tr h="31066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預期出場方式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技轉或成立新創公司</a:t>
                      </a: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36599211"/>
                  </a:ext>
                </a:extLst>
              </a:tr>
              <a:tr h="193629">
                <a:tc rowSpan="4">
                  <a:txBody>
                    <a:bodyPr/>
                    <a:lstStyle/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財務考量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物料成本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04243959"/>
                  </a:ext>
                </a:extLst>
              </a:tr>
              <a:tr h="31066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zh-TW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預計售價與現有療法比價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076939"/>
                  </a:ext>
                </a:extLst>
              </a:tr>
              <a:tr h="19255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研發成本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06987587"/>
                  </a:ext>
                </a:extLst>
              </a:tr>
              <a:tr h="1936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預期投資收益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5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9253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756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顧">
  <a:themeElements>
    <a:clrScheme name="回顧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顧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顧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2163</TotalTime>
  <Words>3271</Words>
  <Application>Microsoft Office PowerPoint</Application>
  <PresentationFormat>如螢幕大小 (4:3)</PresentationFormat>
  <Paragraphs>945</Paragraphs>
  <Slides>35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35</vt:i4>
      </vt:variant>
    </vt:vector>
  </HeadingPairs>
  <TitlesOfParts>
    <vt:vector size="36" baseType="lpstr">
      <vt:lpstr>回顧</vt:lpstr>
      <vt:lpstr>科技部新型態產學研鏈結計畫 價創計畫構想書(延續案)  (計畫名稱)</vt:lpstr>
      <vt:lpstr>大綱</vt:lpstr>
      <vt:lpstr>技術或產品說明</vt:lpstr>
      <vt:lpstr>核心技術競爭力與競爭對手說明</vt:lpstr>
      <vt:lpstr>市場價值與定位(生技醫藥類填寫)</vt:lpstr>
      <vt:lpstr>SWOT分析(生技醫藥類免填)  </vt:lpstr>
      <vt:lpstr>商業模式匯總分析(生技醫藥類自評選擇填寫) </vt:lpstr>
      <vt:lpstr>Target Product Profile (1/2) (醫藥類填寫)</vt:lpstr>
      <vt:lpstr>Target Product Profile (2/2) (醫藥類填寫)</vt:lpstr>
      <vt:lpstr>Target Product Profile (1/2) (醫材類填寫)</vt:lpstr>
      <vt:lpstr>Target Product Profile (2/2) (醫材類填寫)</vt:lpstr>
      <vt:lpstr>產業分析(生技醫藥類自評選擇填寫) </vt:lpstr>
      <vt:lpstr>目標市場分析</vt:lpstr>
      <vt:lpstr>前案期末審查-委員意見與回覆說明</vt:lpstr>
      <vt:lpstr>計畫期程執行進度以及達成情形</vt:lpstr>
      <vt:lpstr>PowerPoint 簡報</vt:lpstr>
      <vt:lpstr>執行現況說明-商轉</vt:lpstr>
      <vt:lpstr>執行現況說明-商轉</vt:lpstr>
      <vt:lpstr>執行現況說明-商轉</vt:lpstr>
      <vt:lpstr>執行現況說明-商轉</vt:lpstr>
      <vt:lpstr>產品具商業化規格進度(生技醫藥自評選擇填寫) </vt:lpstr>
      <vt:lpstr>TPP展開規劃(生技醫藥類填寫)</vt:lpstr>
      <vt:lpstr>專利自評 (1/2)</vt:lpstr>
      <vt:lpstr>專利自評 (2/2)</vt:lpstr>
      <vt:lpstr>出場後之其他規劃自評</vt:lpstr>
      <vt:lpstr>本期計畫提案查核點規劃</vt:lpstr>
      <vt:lpstr>補助經費說明</vt:lpstr>
      <vt:lpstr>附件</vt:lpstr>
      <vt:lpstr>新創公司成立後之目標客戶</vt:lpstr>
      <vt:lpstr>主要客戶目標接觸情形(生技醫藥類自評選擇填寫) </vt:lpstr>
      <vt:lpstr>銷售策略及規劃(生技醫藥類自評選擇填寫) </vt:lpstr>
      <vt:lpstr>生產策略及規劃</vt:lpstr>
      <vt:lpstr>投資人洽談情形</vt:lpstr>
      <vt:lpstr>預估現金流量分析(生技醫藥類免填)   </vt:lpstr>
      <vt:lpstr>預估損益分析(生技醫藥類免填)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計畫名稱</dc:title>
  <dc:creator>pinghei Chen</dc:creator>
  <cp:lastModifiedBy>高鴻文</cp:lastModifiedBy>
  <cp:revision>219</cp:revision>
  <cp:lastPrinted>2018-02-07T03:16:06Z</cp:lastPrinted>
  <dcterms:created xsi:type="dcterms:W3CDTF">2016-08-10T14:23:27Z</dcterms:created>
  <dcterms:modified xsi:type="dcterms:W3CDTF">2018-02-07T03:17:13Z</dcterms:modified>
</cp:coreProperties>
</file>