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notesMasterIdLst>
    <p:notesMasterId r:id="rId40"/>
  </p:notesMasterIdLst>
  <p:handoutMasterIdLst>
    <p:handoutMasterId r:id="rId41"/>
  </p:handoutMasterIdLst>
  <p:sldIdLst>
    <p:sldId id="276" r:id="rId2"/>
    <p:sldId id="287" r:id="rId3"/>
    <p:sldId id="359" r:id="rId4"/>
    <p:sldId id="358" r:id="rId5"/>
    <p:sldId id="377" r:id="rId6"/>
    <p:sldId id="430" r:id="rId7"/>
    <p:sldId id="388" r:id="rId8"/>
    <p:sldId id="446" r:id="rId9"/>
    <p:sldId id="447" r:id="rId10"/>
    <p:sldId id="448" r:id="rId11"/>
    <p:sldId id="449" r:id="rId12"/>
    <p:sldId id="357" r:id="rId13"/>
    <p:sldId id="431" r:id="rId14"/>
    <p:sldId id="450" r:id="rId15"/>
    <p:sldId id="435" r:id="rId16"/>
    <p:sldId id="451" r:id="rId17"/>
    <p:sldId id="454" r:id="rId18"/>
    <p:sldId id="455" r:id="rId19"/>
    <p:sldId id="453" r:id="rId20"/>
    <p:sldId id="456" r:id="rId21"/>
    <p:sldId id="457" r:id="rId22"/>
    <p:sldId id="458" r:id="rId23"/>
    <p:sldId id="459" r:id="rId24"/>
    <p:sldId id="472" r:id="rId25"/>
    <p:sldId id="461" r:id="rId26"/>
    <p:sldId id="462" r:id="rId27"/>
    <p:sldId id="463" r:id="rId28"/>
    <p:sldId id="440" r:id="rId29"/>
    <p:sldId id="439" r:id="rId30"/>
    <p:sldId id="371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</p:sldIdLst>
  <p:sldSz cx="9144000" cy="6858000" type="screen4x3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001"/>
    <a:srgbClr val="004E6E"/>
    <a:srgbClr val="225686"/>
    <a:srgbClr val="FF8E11"/>
    <a:srgbClr val="FFB461"/>
    <a:srgbClr val="FFFFFF"/>
    <a:srgbClr val="F6F6F6"/>
    <a:srgbClr val="0000FF"/>
    <a:srgbClr val="FA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0" autoAdjust="0"/>
  </p:normalViewPr>
  <p:slideViewPr>
    <p:cSldViewPr snapToGrid="0">
      <p:cViewPr>
        <p:scale>
          <a:sx n="97" d="100"/>
          <a:sy n="97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7160"/>
    </p:cViewPr>
  </p:sorterViewPr>
  <p:notesViewPr>
    <p:cSldViewPr snapToGrid="0">
      <p:cViewPr varScale="1">
        <p:scale>
          <a:sx n="75" d="100"/>
          <a:sy n="75" d="100"/>
        </p:scale>
        <p:origin x="28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pPr/>
              <a:t>2018/7/27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4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EB92C-B477-4BDE-BDEE-846E4F58CA7C}" type="datetimeFigureOut">
              <a:rPr lang="zh-TW" altLang="en-US" smtClean="0"/>
              <a:pPr/>
              <a:t>2018/7/27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6175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7975" cy="3886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2E5F6-483E-4602-9B2F-6862455CD2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31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4731"/>
            <a:ext cx="7772400" cy="3571571"/>
          </a:xfrm>
        </p:spPr>
        <p:txBody>
          <a:bodyPr anchor="t">
            <a:normAutofit/>
          </a:bodyPr>
          <a:lstStyle>
            <a:lvl1pPr algn="ctr">
              <a:defRPr sz="4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22096"/>
            <a:ext cx="7772400" cy="9284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4013-7289-4688-A20F-CB807FEE79CB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9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5D9B-6D1F-43AC-A24D-151F224A5C3B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34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1B34-4E75-4724-B119-10CEC7C7D868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718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E9A88-E15A-4C6E-A4CE-F7616DF1411C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5556" y="635635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88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319" y="2261942"/>
            <a:ext cx="78867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322096"/>
            <a:ext cx="7886700" cy="7675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0145-3085-4A5E-A26D-232848960B05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315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14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50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77B0E-DF03-4BFD-AABB-CAF143959120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83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6A317-36FE-4781-B2BE-840D0EC95A7F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66720-B812-4A61-A916-31DB20454C92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6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9F7B-94F2-4995-8CB7-5C22C985A9D5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5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216000"/>
            <a:ext cx="8461911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045" y="1119043"/>
            <a:ext cx="84619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501A8-BF6C-40BA-A8D1-CAC957168E2B}" type="datetime1">
              <a:rPr lang="en-US" altLang="zh-TW" smtClean="0"/>
              <a:pPr/>
              <a:t>7/27/2018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2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7" r:id="rId5"/>
    <p:sldLayoutId id="2147483692" r:id="rId6"/>
    <p:sldLayoutId id="2147483690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600" b="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967" y="118188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00100" y="1922105"/>
            <a:ext cx="7543800" cy="3159967"/>
          </a:xfrm>
        </p:spPr>
        <p:txBody>
          <a:bodyPr>
            <a:normAutofit fontScale="90000"/>
          </a:bodyPr>
          <a:lstStyle/>
          <a:p>
            <a:r>
              <a:rPr lang="zh-TW" altLang="en-US" sz="4900" b="1" dirty="0"/>
              <a:t>科技部新型態產學研鏈結計畫</a:t>
            </a:r>
            <a:br>
              <a:rPr lang="zh-TW" altLang="en-US" sz="4900" b="1" dirty="0"/>
            </a:br>
            <a:r>
              <a:rPr lang="zh-TW" altLang="en-US" sz="4900" b="1" dirty="0" smtClean="0"/>
              <a:t>價</a:t>
            </a:r>
            <a:r>
              <a:rPr lang="zh-TW" altLang="en-US" sz="4900" b="1" dirty="0"/>
              <a:t>創</a:t>
            </a:r>
            <a:r>
              <a:rPr lang="zh-TW" altLang="en-US" sz="4900" b="1" dirty="0" smtClean="0"/>
              <a:t>計畫構想書</a:t>
            </a:r>
            <a:r>
              <a:rPr lang="en-US" altLang="zh-TW" sz="4900" b="1" dirty="0" smtClean="0"/>
              <a:t>(</a:t>
            </a:r>
            <a:r>
              <a:rPr lang="zh-TW" altLang="en-US" sz="4900" b="1" smtClean="0"/>
              <a:t>延續案</a:t>
            </a:r>
            <a:r>
              <a:rPr lang="en-US" altLang="zh-TW" sz="4900" b="1" smtClean="0"/>
              <a:t>)</a:t>
            </a:r>
            <a:r>
              <a:rPr lang="zh-TW" altLang="en-US" sz="2200" b="1" dirty="0"/>
              <a:t/>
            </a:r>
            <a:br>
              <a:rPr lang="zh-TW" altLang="en-US" sz="2200" b="1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zh-TW" altLang="en-US" sz="4000" dirty="0" smtClean="0"/>
              <a:t>（計畫名稱）</a:t>
            </a:r>
            <a:endParaRPr lang="zh-TW" altLang="en-US" sz="4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00100" y="5477380"/>
            <a:ext cx="7543800" cy="99932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計畫主持人姓名：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計畫主持人單位職稱：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118" y="683034"/>
            <a:ext cx="2345102" cy="8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Target Product Profile </a:t>
            </a:r>
            <a:r>
              <a:rPr lang="en-US" altLang="zh-TW" dirty="0" smtClean="0"/>
              <a:t>1/2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80001"/>
          <a:ext cx="8280000" cy="52958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2000">
                  <a:extLst>
                    <a:ext uri="{9D8B030D-6E8A-4147-A177-3AD203B41FA5}">
                      <a16:colId xmlns="" xmlns:a16="http://schemas.microsoft.com/office/drawing/2014/main" val="916052386"/>
                    </a:ext>
                  </a:extLst>
                </a:gridCol>
                <a:gridCol w="3204000">
                  <a:extLst>
                    <a:ext uri="{9D8B030D-6E8A-4147-A177-3AD203B41FA5}">
                      <a16:colId xmlns="" xmlns:a16="http://schemas.microsoft.com/office/drawing/2014/main" val="1918230165"/>
                    </a:ext>
                  </a:extLst>
                </a:gridCol>
                <a:gridCol w="1440000">
                  <a:extLst>
                    <a:ext uri="{9D8B030D-6E8A-4147-A177-3AD203B41FA5}">
                      <a16:colId xmlns="" xmlns:a16="http://schemas.microsoft.com/office/drawing/2014/main" val="2687533592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62091799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49477331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項目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細項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產品目前狀況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可接受範圍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（</a:t>
                      </a:r>
                      <a:r>
                        <a:rPr lang="en-US" sz="1100" b="1" kern="1200" dirty="0" err="1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競爭者</a:t>
                      </a: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最佳範圍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（</a:t>
                      </a:r>
                      <a:r>
                        <a:rPr lang="en-US" sz="1100" b="1" kern="1200" dirty="0" err="1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目標</a:t>
                      </a: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8374768"/>
                  </a:ext>
                </a:extLst>
              </a:tr>
              <a:tr h="271022">
                <a:tc rowSpan="7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 err="1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產品描述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器材的概述，包括預期用途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99814463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器材的操作原理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器材的分類與適用的分級規定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新穎性能的說明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06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擬與該器材結合使用之附件、其他醫療器材與其他非醫療器材產品的描述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0135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器材關鍵功能要素的概述，如其零件</a:t>
                      </a:r>
                      <a:r>
                        <a:rPr lang="en-US" altLang="zh-TW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組件（包括軟體，若適用）、配方、構成、功能。若適用，應包括：器材的圖示（如架構圖、照片、工程圖），應清楚指示關鍵零件</a:t>
                      </a:r>
                      <a:r>
                        <a:rPr lang="en-US" altLang="zh-TW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組件，包括工程圖與架構圖的充分解說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415993946"/>
                  </a:ext>
                </a:extLst>
              </a:tr>
              <a:tr h="5506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器材關鍵功能要素所含材料的概述，以及與人體直接或間接接觸之材料的概述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80577016"/>
                  </a:ext>
                </a:extLst>
              </a:tr>
              <a:tr h="260270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適應症及</a:t>
                      </a:r>
                      <a:endParaRPr lang="en-US" altLang="zh-TW" sz="1100" b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使用方法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適應症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80418712"/>
                  </a:ext>
                </a:extLst>
              </a:tr>
              <a:tr h="52054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器材適用的病患群與病況，及其他考量，如選取病患的標準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使用於人體之位置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20801839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使用該醫療器材場所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306434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47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Target Product Profile 2/2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80001"/>
          <a:ext cx="8280000" cy="47698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2000">
                  <a:extLst>
                    <a:ext uri="{9D8B030D-6E8A-4147-A177-3AD203B41FA5}">
                      <a16:colId xmlns="" xmlns:a16="http://schemas.microsoft.com/office/drawing/2014/main" val="916052386"/>
                    </a:ext>
                  </a:extLst>
                </a:gridCol>
                <a:gridCol w="3204000">
                  <a:extLst>
                    <a:ext uri="{9D8B030D-6E8A-4147-A177-3AD203B41FA5}">
                      <a16:colId xmlns="" xmlns:a16="http://schemas.microsoft.com/office/drawing/2014/main" val="1918230165"/>
                    </a:ext>
                  </a:extLst>
                </a:gridCol>
                <a:gridCol w="1440000">
                  <a:extLst>
                    <a:ext uri="{9D8B030D-6E8A-4147-A177-3AD203B41FA5}">
                      <a16:colId xmlns="" xmlns:a16="http://schemas.microsoft.com/office/drawing/2014/main" val="2687533592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62091799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49477331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8374768"/>
                  </a:ext>
                </a:extLst>
              </a:tr>
              <a:tr h="414103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法規考量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母法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-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藥事法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64934531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醫療器材管理辦法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40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藥物優良製造準則第三編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-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醫療器材優良製造規範 （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GMP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醫療器材查驗登記審查準則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484190852"/>
                  </a:ext>
                </a:extLst>
              </a:tr>
              <a:tr h="414103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智慧財產權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自由運用程度（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Freedom to Operate, FTO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）分析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99586510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可專利性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預期授權成果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99266627"/>
                  </a:ext>
                </a:extLst>
              </a:tr>
              <a:tr h="414103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相對競爭技術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相同治療目標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98070100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相同治療原理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335421404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相同適應症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3372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77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產業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醫藥類自評選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填）</a:t>
            </a:r>
            <a:r>
              <a:rPr lang="en-US" altLang="zh-TW" sz="2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產業現況</a:t>
            </a:r>
            <a:r>
              <a:rPr lang="zh-TW" altLang="en-US" sz="2000" b="1" dirty="0" smtClean="0"/>
              <a:t>如何？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/>
              <a:t> </a:t>
            </a:r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產業上中下游價值鏈</a:t>
            </a:r>
            <a:r>
              <a:rPr lang="zh-TW" altLang="en-US" sz="2000" b="1" dirty="0" smtClean="0"/>
              <a:t>分析？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（產業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價值鏈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參考：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http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//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ic.tpex.org.tw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整體市場之規模及趨勢</a:t>
            </a:r>
            <a:r>
              <a:rPr lang="zh-TW" altLang="en-US" sz="2000" b="1" dirty="0" smtClean="0"/>
              <a:t>分析？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en-US" altLang="zh-TW" sz="2000" b="1" dirty="0"/>
              <a:t>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目標市場分析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瞄準之目標市場</a:t>
            </a:r>
            <a:r>
              <a:rPr lang="zh-TW" altLang="en-US" sz="2000" b="1" dirty="0" smtClean="0"/>
              <a:t>區域（國內</a:t>
            </a:r>
            <a:r>
              <a:rPr lang="zh-TW" altLang="en-US" sz="2000" b="1" dirty="0"/>
              <a:t>或</a:t>
            </a:r>
            <a:r>
              <a:rPr lang="zh-TW" altLang="en-US" sz="2000" b="1" dirty="0" smtClean="0"/>
              <a:t>國外）市場</a:t>
            </a:r>
            <a:r>
              <a:rPr lang="zh-TW" altLang="en-US" sz="2000" b="1" dirty="0"/>
              <a:t>規模及趨勢分析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選擇</a:t>
            </a:r>
            <a:r>
              <a:rPr lang="zh-TW" altLang="en-US" sz="2000" b="1" dirty="0"/>
              <a:t>該市場應用之原因與</a:t>
            </a:r>
            <a:r>
              <a:rPr lang="zh-TW" altLang="en-US" sz="2000" b="1" dirty="0" smtClean="0"/>
              <a:t>分析？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說明</a:t>
            </a:r>
            <a:r>
              <a:rPr lang="zh-TW" altLang="en-US" sz="2000" b="1" dirty="0"/>
              <a:t>各階段產品推廣</a:t>
            </a:r>
            <a:r>
              <a:rPr lang="zh-TW" altLang="en-US" sz="2000" b="1" dirty="0" smtClean="0"/>
              <a:t>計畫？</a:t>
            </a:r>
            <a:r>
              <a:rPr lang="en-US" altLang="zh-TW" sz="2000" b="1" dirty="0" smtClean="0"/>
              <a:t> </a:t>
            </a:r>
            <a:r>
              <a:rPr lang="zh-TW" altLang="en-US" sz="2000" b="1" dirty="0" smtClean="0"/>
              <a:t>（</a:t>
            </a:r>
            <a:r>
              <a:rPr lang="en-US" altLang="zh-TW" sz="2000" b="1" dirty="0" smtClean="0"/>
              <a:t>Go-to-market strategy</a:t>
            </a:r>
            <a:r>
              <a:rPr lang="zh-TW" altLang="en-US" sz="2000" b="1" dirty="0" smtClean="0"/>
              <a:t>）</a:t>
            </a:r>
            <a:endParaRPr lang="en-US" altLang="zh-TW" sz="2000" b="1" dirty="0" smtClean="0"/>
          </a:p>
          <a:p>
            <a:pPr marL="266700" lvl="1" indent="0">
              <a:spcAft>
                <a:spcPts val="200"/>
              </a:spcAft>
              <a:buNone/>
            </a:pPr>
            <a:r>
              <a:rPr lang="en-US" altLang="zh-TW" sz="2000" dirty="0" smtClean="0"/>
              <a:t> </a:t>
            </a:r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51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前案期末審查</a:t>
            </a:r>
            <a:r>
              <a:rPr lang="en-US" altLang="zh-TW" dirty="0"/>
              <a:t>-</a:t>
            </a:r>
            <a:r>
              <a:rPr lang="zh-TW" altLang="en-US" dirty="0"/>
              <a:t>委員意見與回覆說明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71090"/>
              </p:ext>
            </p:extLst>
          </p:nvPr>
        </p:nvGraphicFramePr>
        <p:xfrm>
          <a:off x="432000" y="1440000"/>
          <a:ext cx="8280000" cy="4587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550">
                  <a:extLst>
                    <a:ext uri="{9D8B030D-6E8A-4147-A177-3AD203B41FA5}">
                      <a16:colId xmlns="" xmlns:a16="http://schemas.microsoft.com/office/drawing/2014/main" val="1041970404"/>
                    </a:ext>
                  </a:extLst>
                </a:gridCol>
                <a:gridCol w="6978450">
                  <a:extLst>
                    <a:ext uri="{9D8B030D-6E8A-4147-A177-3AD203B41FA5}">
                      <a16:colId xmlns="" xmlns:a16="http://schemas.microsoft.com/office/drawing/2014/main" val="2662261428"/>
                    </a:ext>
                  </a:extLst>
                </a:gridCol>
              </a:tblGrid>
              <a:tr h="2293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審查委員</a:t>
                      </a:r>
                      <a:endParaRPr lang="en-US" altLang="zh-TW" sz="12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意見</a:t>
                      </a:r>
                      <a:endParaRPr lang="zh-TW" altLang="en-US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AAAAA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BBBBB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CCCCC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DDDDD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67540198"/>
                  </a:ext>
                </a:extLst>
              </a:tr>
              <a:tr h="2293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審查意見回覆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AA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BB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DD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（須明確說明預定於什麼時間完成，並列入查核項目內）</a:t>
                      </a:r>
                      <a:endParaRPr lang="en-US" altLang="zh-TW" sz="11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n-US" altLang="zh-TW" sz="11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06618296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1045" y="972000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待</a:t>
            </a:r>
            <a:r>
              <a:rPr lang="zh-TW" altLang="en-US" sz="1600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期末審查後填寫，且委員所提之建議事項，須列為應達成的預期</a:t>
            </a:r>
            <a:r>
              <a:rPr lang="zh-TW" altLang="en-US" sz="1600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成果</a:t>
            </a:r>
            <a:endParaRPr lang="en-US" altLang="zh-TW" sz="1600" dirty="0">
              <a:solidFill>
                <a:srgbClr val="EB60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9513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創業里程碑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應聚焦於完成公司成立相關規劃，說明技術、商轉、人員籌組、募資相關規劃與預定完成</a:t>
            </a:r>
            <a:r>
              <a:rPr lang="zh-TW" altLang="en-US" sz="2000" b="1" dirty="0" smtClean="0"/>
              <a:t>時間（建議</a:t>
            </a:r>
            <a:r>
              <a:rPr lang="zh-TW" altLang="en-US" sz="2000" b="1" dirty="0"/>
              <a:t>先填寫後面幾頁，最後填寫此</a:t>
            </a:r>
            <a:r>
              <a:rPr lang="zh-TW" altLang="en-US" sz="2000" b="1" dirty="0" smtClean="0"/>
              <a:t>頁）</a:t>
            </a:r>
            <a:endParaRPr lang="en-US" altLang="zh-TW" sz="2000" b="1" dirty="0" smtClean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出場預計達成項目每個團隊有所不同，依產業特性與公司特性自行衡量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08669" y="3950039"/>
            <a:ext cx="7044" cy="152189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7408" y="4910096"/>
            <a:ext cx="137088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執行長聘僱</a:t>
            </a:r>
            <a:endParaRPr lang="zh-TW" altLang="en-US" sz="1400" dirty="0"/>
          </a:p>
        </p:txBody>
      </p:sp>
      <p:sp>
        <p:nvSpPr>
          <p:cNvPr id="10" name="甜甜圈 9"/>
          <p:cNvSpPr/>
          <p:nvPr/>
        </p:nvSpPr>
        <p:spPr>
          <a:xfrm>
            <a:off x="479376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1459532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接點 11"/>
          <p:cNvCxnSpPr>
            <a:stCxn id="10" idx="6"/>
            <a:endCxn id="11" idx="2"/>
          </p:cNvCxnSpPr>
          <p:nvPr/>
        </p:nvCxnSpPr>
        <p:spPr>
          <a:xfrm>
            <a:off x="638262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11" idx="6"/>
            <a:endCxn id="14" idx="2"/>
          </p:cNvCxnSpPr>
          <p:nvPr/>
        </p:nvCxnSpPr>
        <p:spPr>
          <a:xfrm>
            <a:off x="1618418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甜甜圈 13"/>
          <p:cNvSpPr/>
          <p:nvPr/>
        </p:nvSpPr>
        <p:spPr>
          <a:xfrm>
            <a:off x="2439688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接點 14"/>
          <p:cNvCxnSpPr>
            <a:stCxn id="14" idx="6"/>
            <a:endCxn id="16" idx="2"/>
          </p:cNvCxnSpPr>
          <p:nvPr/>
        </p:nvCxnSpPr>
        <p:spPr>
          <a:xfrm>
            <a:off x="2598574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甜甜圈 15"/>
          <p:cNvSpPr/>
          <p:nvPr/>
        </p:nvSpPr>
        <p:spPr>
          <a:xfrm>
            <a:off x="3419844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>
            <a:stCxn id="16" idx="6"/>
            <a:endCxn id="18" idx="2"/>
          </p:cNvCxnSpPr>
          <p:nvPr/>
        </p:nvCxnSpPr>
        <p:spPr>
          <a:xfrm>
            <a:off x="3578730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甜甜圈 17"/>
          <p:cNvSpPr/>
          <p:nvPr/>
        </p:nvSpPr>
        <p:spPr>
          <a:xfrm>
            <a:off x="4400000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9" name="直線接點 18"/>
          <p:cNvCxnSpPr>
            <a:stCxn id="18" idx="6"/>
            <a:endCxn id="20" idx="2"/>
          </p:cNvCxnSpPr>
          <p:nvPr/>
        </p:nvCxnSpPr>
        <p:spPr>
          <a:xfrm>
            <a:off x="4558886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甜甜圈 19"/>
          <p:cNvSpPr/>
          <p:nvPr/>
        </p:nvSpPr>
        <p:spPr>
          <a:xfrm>
            <a:off x="5380156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1" name="直線接點 20"/>
          <p:cNvCxnSpPr>
            <a:stCxn id="20" idx="6"/>
            <a:endCxn id="22" idx="2"/>
          </p:cNvCxnSpPr>
          <p:nvPr/>
        </p:nvCxnSpPr>
        <p:spPr>
          <a:xfrm>
            <a:off x="5539042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甜甜圈 21"/>
          <p:cNvSpPr/>
          <p:nvPr/>
        </p:nvSpPr>
        <p:spPr>
          <a:xfrm>
            <a:off x="6360312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>
            <a:stCxn id="22" idx="6"/>
            <a:endCxn id="30" idx="2"/>
          </p:cNvCxnSpPr>
          <p:nvPr/>
        </p:nvCxnSpPr>
        <p:spPr>
          <a:xfrm>
            <a:off x="6519198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字方塊 23"/>
          <p:cNvSpPr txBox="1"/>
          <p:nvPr/>
        </p:nvSpPr>
        <p:spPr>
          <a:xfrm>
            <a:off x="1344547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Q1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2307185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Q2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3300332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Q3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流程圖: 換頁接點 27"/>
          <p:cNvSpPr/>
          <p:nvPr/>
        </p:nvSpPr>
        <p:spPr>
          <a:xfrm>
            <a:off x="4209818" y="2739104"/>
            <a:ext cx="551421" cy="930992"/>
          </a:xfrm>
          <a:prstGeom prst="flowChartOffpageConnector">
            <a:avLst/>
          </a:prstGeom>
          <a:solidFill>
            <a:srgbClr val="004E6E"/>
          </a:solidFill>
          <a:ln>
            <a:solidFill>
              <a:srgbClr val="225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達成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endParaRPr lang="zh-TW" altLang="en-US" sz="1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甜甜圈 29"/>
          <p:cNvSpPr/>
          <p:nvPr/>
        </p:nvSpPr>
        <p:spPr>
          <a:xfrm>
            <a:off x="7340468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1" name="直線接點 30"/>
          <p:cNvCxnSpPr>
            <a:stCxn id="30" idx="6"/>
            <a:endCxn id="32" idx="2"/>
          </p:cNvCxnSpPr>
          <p:nvPr/>
        </p:nvCxnSpPr>
        <p:spPr>
          <a:xfrm>
            <a:off x="7499354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甜甜圈 31"/>
          <p:cNvSpPr/>
          <p:nvPr/>
        </p:nvSpPr>
        <p:spPr>
          <a:xfrm>
            <a:off x="8320624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4028037" y="395918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成立</a:t>
            </a:r>
            <a:endParaRPr lang="en-US" altLang="zh-TW" sz="1400" b="1" dirty="0" smtClean="0">
              <a:solidFill>
                <a:srgbClr val="EB60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新創</a:t>
            </a: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</a:p>
        </p:txBody>
      </p:sp>
      <p:cxnSp>
        <p:nvCxnSpPr>
          <p:cNvPr id="34" name="直線接點 33"/>
          <p:cNvCxnSpPr>
            <a:stCxn id="32" idx="6"/>
          </p:cNvCxnSpPr>
          <p:nvPr/>
        </p:nvCxnSpPr>
        <p:spPr>
          <a:xfrm flipV="1">
            <a:off x="8479510" y="3800328"/>
            <a:ext cx="413099" cy="5935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355238" y="5452590"/>
            <a:ext cx="172996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完成募資計畫書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開始募資</a:t>
            </a:r>
            <a:endParaRPr lang="zh-TW" altLang="en-US" sz="1400" dirty="0"/>
          </a:p>
        </p:txBody>
      </p:sp>
      <p:cxnSp>
        <p:nvCxnSpPr>
          <p:cNvPr id="36" name="直線接點 35"/>
          <p:cNvCxnSpPr/>
          <p:nvPr/>
        </p:nvCxnSpPr>
        <p:spPr>
          <a:xfrm flipH="1">
            <a:off x="558819" y="3953771"/>
            <a:ext cx="0" cy="98632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1534966" y="3953771"/>
            <a:ext cx="0" cy="3165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17408" y="5217873"/>
            <a:ext cx="190949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團隊核心成員組成</a:t>
            </a:r>
            <a:endParaRPr lang="zh-TW" altLang="en-US" sz="1400" dirty="0"/>
          </a:p>
        </p:txBody>
      </p:sp>
      <p:cxnSp>
        <p:nvCxnSpPr>
          <p:cNvPr id="39" name="直線接點 38"/>
          <p:cNvCxnSpPr/>
          <p:nvPr/>
        </p:nvCxnSpPr>
        <p:spPr>
          <a:xfrm flipH="1">
            <a:off x="6437826" y="3953771"/>
            <a:ext cx="4398" cy="8229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382030" y="4243625"/>
            <a:ext cx="13313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達成服務驗證（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POS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1" name="矩形 40"/>
          <p:cNvSpPr/>
          <p:nvPr/>
        </p:nvSpPr>
        <p:spPr>
          <a:xfrm>
            <a:off x="6285413" y="4762756"/>
            <a:ext cx="185499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與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公司洽談代理</a:t>
            </a:r>
            <a:endParaRPr lang="zh-TW" altLang="en-US" sz="1400" dirty="0"/>
          </a:p>
        </p:txBody>
      </p:sp>
      <p:sp>
        <p:nvSpPr>
          <p:cNvPr id="42" name="矩形 41"/>
          <p:cNvSpPr/>
          <p:nvPr/>
        </p:nvSpPr>
        <p:spPr>
          <a:xfrm>
            <a:off x="3345508" y="4592553"/>
            <a:ext cx="2009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XX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套進行市場測試（試賣或試運作）</a:t>
            </a:r>
            <a:endParaRPr lang="zh-TW" altLang="en-US" sz="1400" dirty="0"/>
          </a:p>
        </p:txBody>
      </p:sp>
      <p:cxnSp>
        <p:nvCxnSpPr>
          <p:cNvPr id="43" name="直線接點 42"/>
          <p:cNvCxnSpPr/>
          <p:nvPr/>
        </p:nvCxnSpPr>
        <p:spPr>
          <a:xfrm>
            <a:off x="3493825" y="3953771"/>
            <a:ext cx="0" cy="64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字方塊 43"/>
          <p:cNvSpPr txBox="1"/>
          <p:nvPr/>
        </p:nvSpPr>
        <p:spPr>
          <a:xfrm>
            <a:off x="4569936" y="6243235"/>
            <a:ext cx="3768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*此為參考圖示，可自行更換進程甘特圖</a:t>
            </a:r>
            <a:endParaRPr lang="zh-TW" altLang="en-US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5" name="直線接點 44"/>
          <p:cNvCxnSpPr/>
          <p:nvPr/>
        </p:nvCxnSpPr>
        <p:spPr>
          <a:xfrm>
            <a:off x="5458368" y="3953397"/>
            <a:ext cx="0" cy="12801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06052" y="5214385"/>
            <a:ext cx="19563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調整市場定位（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PMF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Product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Market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Fit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7271860" y="4225245"/>
            <a:ext cx="168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輪募資，擴大營運規模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直線接點 47"/>
          <p:cNvCxnSpPr/>
          <p:nvPr/>
        </p:nvCxnSpPr>
        <p:spPr>
          <a:xfrm flipH="1">
            <a:off x="7428322" y="3953771"/>
            <a:ext cx="168" cy="30870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流程圖: 換頁接點 48"/>
          <p:cNvSpPr/>
          <p:nvPr/>
        </p:nvSpPr>
        <p:spPr>
          <a:xfrm>
            <a:off x="283108" y="2739104"/>
            <a:ext cx="551421" cy="930992"/>
          </a:xfrm>
          <a:prstGeom prst="flowChartOffpageConnector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計畫開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始</a:t>
            </a:r>
          </a:p>
        </p:txBody>
      </p:sp>
    </p:spTree>
    <p:extLst>
      <p:ext uri="{BB962C8B-B14F-4D97-AF65-F5344CB8AC3E}">
        <p14:creationId xmlns:p14="http://schemas.microsoft.com/office/powerpoint/2010/main" val="4179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計畫期程執</a:t>
            </a:r>
            <a:r>
              <a:rPr lang="zh-TW" altLang="en-US" dirty="0"/>
              <a:t>行進度以及達成情形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295391"/>
              </p:ext>
            </p:extLst>
          </p:nvPr>
        </p:nvGraphicFramePr>
        <p:xfrm>
          <a:off x="432000" y="1440000"/>
          <a:ext cx="8280000" cy="4684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3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360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81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42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進度（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%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累計達成創業里程碑進度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百分比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以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達成出場為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2018Q3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2018Q4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2019Q1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2019Q2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1045" y="972000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創業里程碑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進度：（創業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里程碑進度百分比為達成預計出場目標之完成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進度）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65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組織籌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組已完成進度：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881166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未來一年計畫期程內組織籌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組規畫說明：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40000"/>
            <a:ext cx="8448727" cy="1646878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籌組創業團隊之未來規劃，詳述相關專職核心成員背景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說明計畫期程內不聘任下列相關核心成員之原因</a:t>
            </a:r>
          </a:p>
        </p:txBody>
      </p:sp>
    </p:spTree>
    <p:extLst>
      <p:ext uri="{BB962C8B-B14F-4D97-AF65-F5344CB8AC3E}">
        <p14:creationId xmlns:p14="http://schemas.microsoft.com/office/powerpoint/2010/main" val="168209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組織籌組與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225291"/>
              </p:ext>
            </p:extLst>
          </p:nvPr>
        </p:nvGraphicFramePr>
        <p:xfrm>
          <a:off x="411891" y="1440000"/>
          <a:ext cx="8280004" cy="3352177"/>
        </p:xfrm>
        <a:graphic>
          <a:graphicData uri="http://schemas.openxmlformats.org/drawingml/2006/table">
            <a:tbl>
              <a:tblPr/>
              <a:tblGrid>
                <a:gridCol w="1277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86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3062">
                  <a:extLst>
                    <a:ext uri="{9D8B030D-6E8A-4147-A177-3AD203B41FA5}">
                      <a16:colId xmlns="" xmlns:a16="http://schemas.microsoft.com/office/drawing/2014/main" val="1902677548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487529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</a:tblGrid>
              <a:tr h="46175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現況</a:t>
                      </a:r>
                      <a:endParaRPr lang="en-US" altLang="zh-TW" sz="1100" b="1" i="0" u="none" strike="noStrike" dirty="0" smtClean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（聘雇狀況）</a:t>
                      </a:r>
                      <a:endParaRPr lang="en-US" altLang="zh-TW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預計達成時間點（計劃開始</a:t>
                      </a: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月內）</a:t>
                      </a:r>
                      <a:endParaRPr lang="en-US" altLang="zh-TW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TW" sz="1300" b="1" i="0" u="none" strike="noStrike">
                        <a:solidFill>
                          <a:srgbClr val="FFFFFF"/>
                        </a:solidFill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89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zh-TW" altLang="en-US" sz="13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  <a:endParaRPr lang="zh-TW" alt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丁丁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營運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拉拉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</a:t>
                      </a:r>
                      <a:endParaRPr lang="en-US" altLang="zh-TW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小波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主管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專案（產品）經理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迪西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文字方塊 13"/>
          <p:cNvSpPr txBox="1"/>
          <p:nvPr/>
        </p:nvSpPr>
        <p:spPr>
          <a:xfrm>
            <a:off x="7698199" y="493089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聘僱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</a:p>
        </p:txBody>
      </p:sp>
      <p:sp>
        <p:nvSpPr>
          <p:cNvPr id="16" name="矩形 15"/>
          <p:cNvSpPr/>
          <p:nvPr/>
        </p:nvSpPr>
        <p:spPr>
          <a:xfrm>
            <a:off x="7570496" y="4989695"/>
            <a:ext cx="144000" cy="144000"/>
          </a:xfrm>
          <a:prstGeom prst="rect">
            <a:avLst/>
          </a:prstGeom>
          <a:solidFill>
            <a:srgbClr val="EB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31104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1" name="內容版面配置區 2"/>
          <p:cNvSpPr txBox="1">
            <a:spLocks/>
          </p:cNvSpPr>
          <p:nvPr/>
        </p:nvSpPr>
        <p:spPr>
          <a:xfrm>
            <a:off x="432000" y="1440000"/>
            <a:ext cx="8280000" cy="493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200" b="1" dirty="0" smtClean="0">
                <a:solidFill>
                  <a:schemeClr val="tx1"/>
                </a:solidFill>
              </a:rPr>
              <a:t>以下職能建議僅供參考：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200" b="1" dirty="0" smtClean="0">
                <a:solidFill>
                  <a:schemeClr val="tx1"/>
                </a:solidFill>
              </a:rPr>
              <a:t>CEO</a:t>
            </a:r>
            <a:r>
              <a:rPr lang="zh-HK" altLang="zh-TW" sz="1200" b="1" dirty="0" smtClean="0">
                <a:solidFill>
                  <a:schemeClr val="tx1"/>
                </a:solidFill>
              </a:rPr>
              <a:t>執行長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行為特質為正直誠信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創新獨立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積極負責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協調溝通。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管理技能為</a:t>
            </a:r>
            <a:r>
              <a:rPr lang="zh-TW" altLang="en-US" sz="1200" dirty="0" smtClean="0">
                <a:solidFill>
                  <a:schemeClr val="tx1"/>
                </a:solidFill>
              </a:rPr>
              <a:t>具備有</a:t>
            </a:r>
            <a:r>
              <a:rPr lang="zh-HK" altLang="zh-TW" sz="1200" dirty="0" smtClean="0">
                <a:solidFill>
                  <a:schemeClr val="tx1"/>
                </a:solidFill>
              </a:rPr>
              <a:t>相關業界</a:t>
            </a:r>
            <a:r>
              <a:rPr lang="zh-TW" altLang="en-US" sz="1200" dirty="0" smtClean="0">
                <a:solidFill>
                  <a:schemeClr val="tx1"/>
                </a:solidFill>
              </a:rPr>
              <a:t>領域成功</a:t>
            </a:r>
            <a:r>
              <a:rPr lang="zh-HK" altLang="zh-TW" sz="1200" dirty="0" smtClean="0">
                <a:solidFill>
                  <a:schemeClr val="tx1"/>
                </a:solidFill>
              </a:rPr>
              <a:t>經驗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並具策略規劃</a:t>
            </a:r>
            <a:r>
              <a:rPr lang="en-US" altLang="zh-HK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目標管理</a:t>
            </a:r>
            <a:r>
              <a:rPr lang="zh-TW" altLang="en-US" sz="1200" dirty="0" smtClean="0">
                <a:solidFill>
                  <a:schemeClr val="tx1"/>
                </a:solidFill>
              </a:rPr>
              <a:t>及</a:t>
            </a:r>
            <a:r>
              <a:rPr lang="zh-HK" altLang="zh-TW" sz="1200" dirty="0" smtClean="0">
                <a:solidFill>
                  <a:schemeClr val="tx1"/>
                </a:solidFill>
              </a:rPr>
              <a:t>團隊領導能力。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具備知識為熟悉商業語言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開發產品的商業資訊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TW" altLang="en-US" sz="1200" dirty="0" smtClean="0">
                <a:solidFill>
                  <a:schemeClr val="tx1"/>
                </a:solidFill>
              </a:rPr>
              <a:t>價值提升</a:t>
            </a:r>
            <a:r>
              <a:rPr lang="en-US" altLang="zh-TW" sz="1200" dirty="0" smtClean="0">
                <a:solidFill>
                  <a:schemeClr val="tx1"/>
                </a:solidFill>
              </a:rPr>
              <a:t>,  </a:t>
            </a:r>
            <a:r>
              <a:rPr lang="zh-HK" altLang="zh-TW" sz="1200" dirty="0" smtClean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200" dirty="0" smtClean="0">
                <a:solidFill>
                  <a:schemeClr val="tx1"/>
                </a:solidFill>
              </a:rPr>
              <a:t>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200" b="1" dirty="0" smtClean="0">
                <a:solidFill>
                  <a:schemeClr val="tx1"/>
                </a:solidFill>
              </a:rPr>
              <a:t>COO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營運</a:t>
            </a:r>
            <a:r>
              <a:rPr lang="zh-HK" altLang="zh-TW" sz="1200" b="1" dirty="0" smtClean="0">
                <a:solidFill>
                  <a:schemeClr val="tx1"/>
                </a:solidFill>
              </a:rPr>
              <a:t>長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行為</a:t>
            </a:r>
            <a:r>
              <a:rPr lang="zh-HK" altLang="zh-TW" sz="1200" dirty="0">
                <a:solidFill>
                  <a:schemeClr val="tx1"/>
                </a:solidFill>
              </a:rPr>
              <a:t>特質為正直誠信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創新獨立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積極負責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協調溝通。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管理技能為</a:t>
            </a:r>
            <a:r>
              <a:rPr lang="zh-TW" altLang="en-US" sz="1200" dirty="0">
                <a:solidFill>
                  <a:schemeClr val="tx1"/>
                </a:solidFill>
              </a:rPr>
              <a:t>具備有</a:t>
            </a:r>
            <a:r>
              <a:rPr lang="zh-HK" altLang="zh-TW" sz="1200" dirty="0">
                <a:solidFill>
                  <a:schemeClr val="tx1"/>
                </a:solidFill>
              </a:rPr>
              <a:t>相關業界</a:t>
            </a:r>
            <a:r>
              <a:rPr lang="zh-TW" altLang="en-US" sz="1200" dirty="0">
                <a:solidFill>
                  <a:schemeClr val="tx1"/>
                </a:solidFill>
              </a:rPr>
              <a:t>領域跨部門領導</a:t>
            </a:r>
            <a:r>
              <a:rPr lang="zh-HK" altLang="zh-TW" sz="1200" dirty="0">
                <a:solidFill>
                  <a:schemeClr val="tx1"/>
                </a:solidFill>
              </a:rPr>
              <a:t>經驗</a:t>
            </a:r>
            <a:r>
              <a:rPr lang="zh-TW" altLang="en-US" sz="1200" dirty="0">
                <a:solidFill>
                  <a:schemeClr val="tx1"/>
                </a:solidFill>
              </a:rPr>
              <a:t>及能力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並具</a:t>
            </a:r>
            <a:r>
              <a:rPr lang="zh-TW" altLang="en-US" sz="1200" dirty="0">
                <a:solidFill>
                  <a:schemeClr val="tx1"/>
                </a:solidFill>
              </a:rPr>
              <a:t>內部流程規劃及控制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策略規劃</a:t>
            </a:r>
            <a:r>
              <a:rPr lang="en-US" altLang="zh-HK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目標</a:t>
            </a:r>
            <a:r>
              <a:rPr lang="zh-TW" altLang="en-US" sz="1200" dirty="0">
                <a:solidFill>
                  <a:schemeClr val="tx1"/>
                </a:solidFill>
              </a:rPr>
              <a:t>及績效指標</a:t>
            </a:r>
            <a:r>
              <a:rPr lang="zh-HK" altLang="zh-TW" sz="1200" dirty="0">
                <a:solidFill>
                  <a:schemeClr val="tx1"/>
                </a:solidFill>
              </a:rPr>
              <a:t>管理。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具備知識為</a:t>
            </a:r>
            <a:r>
              <a:rPr lang="en-US" altLang="zh-TW" sz="1200" dirty="0">
                <a:solidFill>
                  <a:schemeClr val="tx1"/>
                </a:solidFill>
              </a:rPr>
              <a:t> </a:t>
            </a:r>
            <a:r>
              <a:rPr lang="zh-HK" altLang="zh-TW" sz="1200" dirty="0">
                <a:solidFill>
                  <a:schemeClr val="tx1"/>
                </a:solidFill>
              </a:rPr>
              <a:t>開發產品的商業資訊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產品量產及法規認證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供應鏈管理</a:t>
            </a:r>
            <a:r>
              <a:rPr lang="en-US" altLang="zh-TW" sz="1200" dirty="0">
                <a:solidFill>
                  <a:schemeClr val="tx1"/>
                </a:solidFill>
              </a:rPr>
              <a:t>,  </a:t>
            </a:r>
            <a:r>
              <a:rPr lang="zh-HK" altLang="zh-TW" sz="1200" dirty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預算管理能力</a:t>
            </a:r>
            <a:r>
              <a:rPr lang="zh-TW" altLang="en-US" sz="1200" dirty="0">
                <a:solidFill>
                  <a:schemeClr val="tx1"/>
                </a:solidFill>
              </a:rPr>
              <a:t>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b="1" dirty="0" smtClean="0">
                <a:solidFill>
                  <a:schemeClr val="tx1"/>
                </a:solidFill>
              </a:rPr>
              <a:t>BD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 事業發展主管 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en-US" sz="1200" dirty="0" smtClean="0">
                <a:solidFill>
                  <a:schemeClr val="tx1"/>
                </a:solidFill>
              </a:rPr>
              <a:t>相關</a:t>
            </a:r>
            <a:r>
              <a:rPr lang="zh-TW" altLang="en-US" sz="1200" dirty="0">
                <a:solidFill>
                  <a:schemeClr val="tx1"/>
                </a:solidFill>
              </a:rPr>
              <a:t>產品業界市場開發經驗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引領產品及市場開發</a:t>
            </a:r>
            <a:r>
              <a:rPr lang="zh-TW" altLang="en-US" sz="1200" dirty="0" smtClean="0">
                <a:solidFill>
                  <a:schemeClr val="tx1"/>
                </a:solidFill>
              </a:rPr>
              <a:t>方向（</a:t>
            </a:r>
            <a:r>
              <a:rPr lang="en-US" altLang="zh-TW" sz="1200" dirty="0" smtClean="0">
                <a:solidFill>
                  <a:schemeClr val="tx1"/>
                </a:solidFill>
              </a:rPr>
              <a:t>POB</a:t>
            </a:r>
            <a:r>
              <a:rPr lang="zh-TW" altLang="en-US" sz="1200" dirty="0" smtClean="0">
                <a:solidFill>
                  <a:schemeClr val="tx1"/>
                </a:solidFill>
              </a:rPr>
              <a:t>）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熟悉商業語言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開發</a:t>
            </a:r>
            <a:r>
              <a:rPr lang="zh-HK" altLang="zh-TW" sz="1200" dirty="0">
                <a:solidFill>
                  <a:schemeClr val="tx1"/>
                </a:solidFill>
              </a:rPr>
              <a:t>產品的</a:t>
            </a:r>
            <a:r>
              <a:rPr lang="zh-TW" altLang="en-US" sz="1200" dirty="0">
                <a:solidFill>
                  <a:schemeClr val="tx1"/>
                </a:solidFill>
              </a:rPr>
              <a:t>市場資訊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行銷通路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同業情報</a:t>
            </a:r>
            <a:r>
              <a:rPr lang="zh-TW" altLang="en-US" sz="1200" dirty="0">
                <a:solidFill>
                  <a:schemeClr val="tx1"/>
                </a:solidFill>
              </a:rPr>
              <a:t>及營收</a:t>
            </a:r>
            <a:r>
              <a:rPr lang="zh-HK" altLang="zh-TW" sz="1200" dirty="0">
                <a:solidFill>
                  <a:schemeClr val="tx1"/>
                </a:solidFill>
              </a:rPr>
              <a:t>預算管理能力</a:t>
            </a:r>
            <a:r>
              <a:rPr lang="zh-TW" altLang="en-US" sz="1200" dirty="0">
                <a:solidFill>
                  <a:schemeClr val="tx1"/>
                </a:solidFill>
              </a:rPr>
              <a:t>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zh-TW" sz="1200" dirty="0">
                <a:solidFill>
                  <a:schemeClr val="tx1"/>
                </a:solidFill>
              </a:rPr>
              <a:t>帶領</a:t>
            </a:r>
            <a:r>
              <a:rPr lang="zh-TW" altLang="en-US" sz="1200" dirty="0">
                <a:solidFill>
                  <a:schemeClr val="tx1"/>
                </a:solidFill>
              </a:rPr>
              <a:t>團隊</a:t>
            </a:r>
            <a:r>
              <a:rPr lang="zh-TW" altLang="zh-TW" sz="1200" dirty="0">
                <a:solidFill>
                  <a:schemeClr val="tx1"/>
                </a:solidFill>
              </a:rPr>
              <a:t>達到預訂之業績目標，負責客戶維護及開發新客戶。</a:t>
            </a:r>
            <a:endParaRPr lang="en-US" altLang="zh-TW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200" b="1" dirty="0" smtClean="0">
                <a:solidFill>
                  <a:schemeClr val="tx1"/>
                </a:solidFill>
              </a:rPr>
              <a:t>技術主管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對研發產品作價值策略分析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並作相關的</a:t>
            </a:r>
            <a:r>
              <a:rPr lang="zh-HK" altLang="zh-TW" sz="1200" dirty="0" smtClean="0">
                <a:solidFill>
                  <a:schemeClr val="tx1"/>
                </a:solidFill>
              </a:rPr>
              <a:t>技術</a:t>
            </a:r>
            <a:r>
              <a:rPr lang="zh-TW" altLang="en-US" sz="1200" dirty="0" smtClean="0">
                <a:solidFill>
                  <a:schemeClr val="tx1"/>
                </a:solidFill>
              </a:rPr>
              <a:t>（</a:t>
            </a:r>
            <a:r>
              <a:rPr lang="en-US" altLang="zh-TW" sz="1200" dirty="0" smtClean="0">
                <a:solidFill>
                  <a:schemeClr val="tx1"/>
                </a:solidFill>
              </a:rPr>
              <a:t>POC</a:t>
            </a:r>
            <a:r>
              <a:rPr lang="zh-TW" altLang="en-US" sz="1200" dirty="0" smtClean="0">
                <a:solidFill>
                  <a:schemeClr val="tx1"/>
                </a:solidFill>
              </a:rPr>
              <a:t>）</a:t>
            </a:r>
            <a:r>
              <a:rPr lang="zh-HK" altLang="zh-TW" sz="1200" dirty="0" smtClean="0">
                <a:solidFill>
                  <a:schemeClr val="tx1"/>
                </a:solidFill>
              </a:rPr>
              <a:t>及市場</a:t>
            </a:r>
            <a:r>
              <a:rPr lang="zh-TW" altLang="en-US" sz="1200" dirty="0" smtClean="0">
                <a:solidFill>
                  <a:schemeClr val="tx1"/>
                </a:solidFill>
              </a:rPr>
              <a:t>（</a:t>
            </a:r>
            <a:r>
              <a:rPr lang="en-US" altLang="zh-TW" sz="1200" dirty="0" smtClean="0">
                <a:solidFill>
                  <a:schemeClr val="tx1"/>
                </a:solidFill>
              </a:rPr>
              <a:t>POS</a:t>
            </a:r>
            <a:r>
              <a:rPr lang="zh-TW" altLang="en-US" sz="1200" dirty="0" smtClean="0">
                <a:solidFill>
                  <a:schemeClr val="tx1"/>
                </a:solidFill>
              </a:rPr>
              <a:t>）</a:t>
            </a:r>
            <a:r>
              <a:rPr lang="zh-HK" altLang="zh-TW" sz="1200" dirty="0" smtClean="0">
                <a:solidFill>
                  <a:schemeClr val="tx1"/>
                </a:solidFill>
              </a:rPr>
              <a:t>可行性</a:t>
            </a:r>
            <a:r>
              <a:rPr lang="zh-HK" altLang="zh-TW" sz="1200" dirty="0">
                <a:solidFill>
                  <a:schemeClr val="tx1"/>
                </a:solidFill>
              </a:rPr>
              <a:t>驗證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研擬產品策略地圖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里程碑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研發進度控管</a:t>
            </a:r>
            <a:r>
              <a:rPr lang="zh-TW" altLang="en-US" sz="1200" dirty="0">
                <a:solidFill>
                  <a:schemeClr val="tx1"/>
                </a:solidFill>
              </a:rPr>
              <a:t>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熟悉</a:t>
            </a:r>
            <a:r>
              <a:rPr lang="zh-HK" altLang="zh-TW" sz="1200" dirty="0">
                <a:solidFill>
                  <a:schemeClr val="tx1"/>
                </a:solidFill>
              </a:rPr>
              <a:t>技術專利佈局及研發產品策略方向佈局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研發知識管理</a:t>
            </a:r>
            <a:r>
              <a:rPr lang="zh-HK" altLang="zh-TW" sz="1200" dirty="0" smtClean="0">
                <a:solidFill>
                  <a:schemeClr val="tx1"/>
                </a:solidFill>
              </a:rPr>
              <a:t>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負責</a:t>
            </a:r>
            <a:r>
              <a:rPr lang="zh-HK" altLang="zh-TW" sz="1200" dirty="0">
                <a:solidFill>
                  <a:schemeClr val="tx1"/>
                </a:solidFill>
              </a:rPr>
              <a:t>新的應用方法、新材料或新產品的研究與開發流程作業。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200" b="1" dirty="0" smtClean="0">
                <a:solidFill>
                  <a:schemeClr val="tx1"/>
                </a:solidFill>
              </a:rPr>
              <a:t>財務主管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 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至少</a:t>
            </a:r>
            <a:r>
              <a:rPr lang="zh-HK" altLang="zh-TW" sz="1200" dirty="0">
                <a:solidFill>
                  <a:schemeClr val="tx1"/>
                </a:solidFill>
              </a:rPr>
              <a:t>擁有財務、會計及資訊相關工作歷練。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具有</a:t>
            </a:r>
            <a:r>
              <a:rPr lang="zh-HK" altLang="zh-TW" sz="1200" dirty="0">
                <a:solidFill>
                  <a:schemeClr val="tx1"/>
                </a:solidFill>
              </a:rPr>
              <a:t>財務策略規劃及執行內稽內控等財務政策、資訊系統、制度、流程的運作。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具有</a:t>
            </a:r>
            <a:r>
              <a:rPr lang="zh-HK" altLang="zh-TW" sz="1200" dirty="0">
                <a:solidFill>
                  <a:schemeClr val="tx1"/>
                </a:solidFill>
              </a:rPr>
              <a:t>財務分析、預算管理、資金募集及調度、稅務規劃、外匯風控等實務經驗。</a:t>
            </a:r>
            <a:endParaRPr lang="zh-TW" altLang="zh-TW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2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2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1223314"/>
            <a:ext cx="8461911" cy="5384219"/>
          </a:xfrm>
        </p:spPr>
        <p:txBody>
          <a:bodyPr>
            <a:noAutofit/>
          </a:bodyPr>
          <a:lstStyle/>
          <a:p>
            <a:pPr marL="546100" indent="-457200"/>
            <a:r>
              <a:rPr lang="zh-TW" altLang="en-US" dirty="0"/>
              <a:t>技術或產品說明</a:t>
            </a:r>
          </a:p>
          <a:p>
            <a:pPr marL="546100" indent="-457200"/>
            <a:r>
              <a:rPr lang="zh-TW" altLang="en-US" dirty="0" smtClean="0"/>
              <a:t>競爭力</a:t>
            </a:r>
            <a:r>
              <a:rPr lang="zh-TW" altLang="en-US" dirty="0"/>
              <a:t>分析</a:t>
            </a:r>
          </a:p>
          <a:p>
            <a:pPr marL="1003300" lvl="1" indent="-457200"/>
            <a:r>
              <a:rPr lang="zh-TW" altLang="en-US" dirty="0" smtClean="0"/>
              <a:t>核心</a:t>
            </a:r>
            <a:r>
              <a:rPr lang="zh-TW" altLang="en-US" dirty="0"/>
              <a:t>技術競爭力與競爭對手說明</a:t>
            </a:r>
          </a:p>
          <a:p>
            <a:pPr marL="1003300" lvl="1" indent="-457200"/>
            <a:r>
              <a:rPr lang="zh-TW" altLang="en-US" dirty="0" smtClean="0"/>
              <a:t>市場</a:t>
            </a:r>
            <a:r>
              <a:rPr lang="zh-TW" altLang="en-US" dirty="0"/>
              <a:t>價值與定位</a:t>
            </a:r>
          </a:p>
          <a:p>
            <a:pPr marL="1003300" lvl="1" indent="-457200"/>
            <a:r>
              <a:rPr lang="en-US" altLang="zh-TW" dirty="0" smtClean="0"/>
              <a:t>SWOT</a:t>
            </a:r>
            <a:r>
              <a:rPr lang="zh-TW" altLang="en-US" dirty="0"/>
              <a:t>分析</a:t>
            </a:r>
          </a:p>
          <a:p>
            <a:pPr marL="546100" indent="-457200"/>
            <a:r>
              <a:rPr lang="zh-TW" altLang="en-US" dirty="0"/>
              <a:t>商業模式匯總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產業及市場分析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創業里程碑</a:t>
            </a:r>
            <a:endParaRPr lang="en-US" altLang="zh-TW" dirty="0" smtClean="0"/>
          </a:p>
          <a:p>
            <a:pPr marL="546100" indent="-457200"/>
            <a:r>
              <a:rPr lang="zh-TW" altLang="en-US" dirty="0"/>
              <a:t>前案審查意見說明與執行現況</a:t>
            </a:r>
          </a:p>
          <a:p>
            <a:pPr marL="546100" indent="-457200"/>
            <a:r>
              <a:rPr lang="zh-TW" altLang="en-US" dirty="0" smtClean="0"/>
              <a:t>附件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61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商品化已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（非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生技醫藥類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填寫）</a:t>
            </a:r>
            <a:endParaRPr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420333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未來一年計畫期程內技術商品化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規畫說明：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內容版面配置區 2"/>
          <p:cNvSpPr txBox="1">
            <a:spLocks/>
          </p:cNvSpPr>
          <p:nvPr/>
        </p:nvSpPr>
        <p:spPr>
          <a:xfrm>
            <a:off x="341045" y="1440000"/>
            <a:ext cx="8448727" cy="1646878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已完成之技術商品化進度說明</a:t>
            </a:r>
            <a:endParaRPr lang="en-US" altLang="zh-TW" sz="1600" dirty="0" smtClean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請</a:t>
            </a:r>
            <a:r>
              <a:rPr lang="zh-TW" altLang="en-US" sz="1600" dirty="0">
                <a:solidFill>
                  <a:schemeClr val="tx1"/>
                </a:solidFill>
              </a:rPr>
              <a:t>詳細說明可能遇到的挑戰與困難點</a:t>
            </a:r>
          </a:p>
        </p:txBody>
      </p:sp>
    </p:spTree>
    <p:extLst>
      <p:ext uri="{BB962C8B-B14F-4D97-AF65-F5344CB8AC3E}">
        <p14:creationId xmlns:p14="http://schemas.microsoft.com/office/powerpoint/2010/main" val="7203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TPP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展開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規劃： 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（生技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填寫）</a:t>
            </a:r>
            <a:endParaRPr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="" xmlns:a16="http://schemas.microsoft.com/office/drawing/2014/main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0989" y="1411408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="" xmlns:a16="http://schemas.microsoft.com/office/drawing/2014/main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="" xmlns:a16="http://schemas.microsoft.com/office/drawing/2014/main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1462323"/>
                  </a:ext>
                </a:extLst>
              </a:tr>
            </a:tbl>
          </a:graphicData>
        </a:graphic>
      </p:graphicFrame>
      <p:sp>
        <p:nvSpPr>
          <p:cNvPr id="14" name="文字方塊 13">
            <a:extLst>
              <a:ext uri="{FF2B5EF4-FFF2-40B4-BE49-F238E27FC236}">
                <a16:creationId xmlns="" xmlns:a16="http://schemas.microsoft.com/office/drawing/2014/main" id="{F9667E4C-CEC3-4A94-BBFF-EF632E07B6F9}"/>
              </a:ext>
            </a:extLst>
          </p:cNvPr>
          <p:cNvSpPr txBox="1"/>
          <p:nvPr/>
        </p:nvSpPr>
        <p:spPr>
          <a:xfrm>
            <a:off x="772028" y="1697770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endParaRPr lang="en-US" altLang="zh-TW" sz="1350" i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48400" y="5517410"/>
            <a:ext cx="268389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Ref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P25, Fig. 1.2, 2014, A Practical Guide to Drug Development in Academia - The SPARK Approach,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Editors： 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Mochly-Rosen, Daria, Grimes, Kevin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（E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ds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.）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45" y="1997852"/>
            <a:ext cx="5907355" cy="455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7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66869"/>
              </p:ext>
            </p:extLst>
          </p:nvPr>
        </p:nvGraphicFramePr>
        <p:xfrm>
          <a:off x="432000" y="1440000"/>
          <a:ext cx="8279999" cy="2481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5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946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849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583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443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必要認證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預估認證成本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443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A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207010" indent="-2057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…...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5443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B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207010" indent="-2057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…...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技術商品化與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進度： 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（生技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醫藥自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評選填） </a:t>
            </a:r>
            <a:endParaRPr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33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專利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佈局規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畫已完成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86768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內專利佈局規畫說明：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40000"/>
            <a:ext cx="8448727" cy="1989000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技術為自有還是技術委辦服務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重點技術專利為何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重點市場的專利布局如何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申請專利的資金規劃，資金不足如何取捨 </a:t>
            </a:r>
            <a:endParaRPr lang="en-US" altLang="zh-TW" sz="1600" dirty="0" smtClean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未來專利佈局規劃 </a:t>
            </a:r>
          </a:p>
        </p:txBody>
      </p:sp>
    </p:spTree>
    <p:extLst>
      <p:ext uri="{BB962C8B-B14F-4D97-AF65-F5344CB8AC3E}">
        <p14:creationId xmlns:p14="http://schemas.microsoft.com/office/powerpoint/2010/main" val="5975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</a:t>
            </a:r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5952829"/>
            <a:ext cx="86548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60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6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針對團隊與本計畫相關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已獲證</a:t>
            </a:r>
            <a:r>
              <a:rPr lang="zh-TW" altLang="en-US" sz="16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申請中</a:t>
            </a:r>
            <a:r>
              <a:rPr lang="zh-TW" altLang="en-US" sz="16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相關專利之申請日、申請人（專利權人）以及未來授權於新創公司評估等項目填寫，若無則免</a:t>
            </a:r>
            <a:r>
              <a:rPr lang="zh-TW" altLang="en-US" sz="160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</a:t>
            </a:r>
            <a:endParaRPr lang="zh-TW" altLang="en-US" sz="160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432000" y="1383258"/>
          <a:ext cx="8280000" cy="2150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688686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549564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8716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核准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證書號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有效日期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475935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~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85896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85896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41044" y="915312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已核准之專利清單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/>
          </p:nvPr>
        </p:nvGraphicFramePr>
        <p:xfrm>
          <a:off x="432000" y="3906975"/>
          <a:ext cx="8280000" cy="210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757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2014/06/06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341044" y="3438975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申請未核准之專利清單：</a:t>
            </a:r>
          </a:p>
        </p:txBody>
      </p:sp>
      <p:sp>
        <p:nvSpPr>
          <p:cNvPr id="2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745556" y="6356351"/>
            <a:ext cx="2057400" cy="365125"/>
          </a:xfrm>
        </p:spPr>
        <p:txBody>
          <a:bodyPr/>
          <a:lstStyle/>
          <a:p>
            <a:r>
              <a:rPr lang="en-US" dirty="0" smtClean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9978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16" name="內容版面配置區 2"/>
          <p:cNvSpPr>
            <a:spLocks noGrp="1"/>
          </p:cNvSpPr>
          <p:nvPr>
            <p:ph idx="1"/>
          </p:nvPr>
        </p:nvSpPr>
        <p:spPr>
          <a:xfrm>
            <a:off x="341045" y="1440000"/>
            <a:ext cx="8461911" cy="4995006"/>
          </a:xfrm>
        </p:spPr>
        <p:txBody>
          <a:bodyPr/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專利權</a:t>
            </a:r>
            <a:r>
              <a:rPr lang="zh-TW" altLang="en-US" sz="2000" b="1" dirty="0"/>
              <a:t>是否全部歸屬於計畫申請之學校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是</a:t>
            </a:r>
            <a:endParaRPr lang="zh-TW" altLang="en-US" sz="2000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否</a:t>
            </a:r>
            <a:r>
              <a:rPr lang="zh-TW" altLang="en-US" sz="2000" dirty="0"/>
              <a:t>，則請說明如何達成相關專利的專屬</a:t>
            </a:r>
            <a:r>
              <a:rPr lang="zh-TW" altLang="en-US" sz="2000" dirty="0" smtClean="0"/>
              <a:t>授權（若</a:t>
            </a:r>
            <a:r>
              <a:rPr lang="zh-TW" altLang="en-US" sz="2000" dirty="0"/>
              <a:t>需要額外支付權利金也請</a:t>
            </a:r>
            <a:r>
              <a:rPr lang="zh-TW" altLang="en-US" sz="2000" dirty="0" smtClean="0"/>
              <a:t>說明）</a:t>
            </a:r>
            <a:endParaRPr lang="en-US" altLang="zh-TW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無智財權</a:t>
            </a:r>
            <a:r>
              <a:rPr lang="zh-TW" altLang="en-US" sz="2000" b="1" dirty="0" smtClean="0"/>
              <a:t>負責人（特別</a:t>
            </a:r>
            <a:r>
              <a:rPr lang="zh-TW" altLang="en-US" sz="2000" b="1" dirty="0"/>
              <a:t>是</a:t>
            </a:r>
            <a:r>
              <a:rPr lang="zh-TW" altLang="en-US" sz="2000" b="1" dirty="0" smtClean="0"/>
              <a:t>專利）</a:t>
            </a:r>
            <a:r>
              <a:rPr lang="en-US" altLang="zh-TW" sz="2000" b="1" dirty="0" smtClean="0"/>
              <a:t> </a:t>
            </a:r>
            <a:endParaRPr lang="en-US" altLang="zh-TW" sz="2000" b="1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，則請說明其智權及技術專業經歷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3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無作過相關專利檢索或分析或</a:t>
            </a:r>
            <a:r>
              <a:rPr lang="zh-TW" altLang="en-US" sz="2000" b="1" dirty="0" smtClean="0"/>
              <a:t>專利（技術）鑑</a:t>
            </a:r>
            <a:r>
              <a:rPr lang="zh-TW" altLang="en-US" sz="2000" b="1" dirty="0"/>
              <a:t>價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，則請說明分析或鑑價方法、流程及結果並提相關報告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11936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佈局已完成進度：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411905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未來一年計畫期程內市場發展規畫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39999"/>
            <a:ext cx="8448727" cy="2055869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商業模式（</a:t>
            </a:r>
            <a:r>
              <a:rPr lang="en-US" altLang="zh-TW" sz="1600" dirty="0" smtClean="0">
                <a:solidFill>
                  <a:schemeClr val="tx1"/>
                </a:solidFill>
              </a:rPr>
              <a:t>Business Model</a:t>
            </a:r>
            <a:r>
              <a:rPr lang="zh-TW" altLang="en-US" sz="1600" dirty="0" smtClean="0">
                <a:solidFill>
                  <a:schemeClr val="tx1"/>
                </a:solidFill>
              </a:rPr>
              <a:t>）為何？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技術</a:t>
            </a:r>
            <a:r>
              <a:rPr lang="zh-TW" altLang="en-US" sz="1600" dirty="0">
                <a:solidFill>
                  <a:schemeClr val="tx1"/>
                </a:solidFill>
              </a:rPr>
              <a:t>、樣品、試產、量產目前進度</a:t>
            </a:r>
            <a:r>
              <a:rPr lang="zh-TW" altLang="en-US" sz="1600" dirty="0" smtClean="0">
                <a:solidFill>
                  <a:schemeClr val="tx1"/>
                </a:solidFill>
              </a:rPr>
              <a:t>為何？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生產</a:t>
            </a:r>
            <a:r>
              <a:rPr lang="zh-TW" altLang="en-US" sz="1600" dirty="0">
                <a:solidFill>
                  <a:schemeClr val="tx1"/>
                </a:solidFill>
              </a:rPr>
              <a:t>規劃</a:t>
            </a:r>
            <a:r>
              <a:rPr lang="zh-TW" altLang="en-US" sz="1600" dirty="0" smtClean="0">
                <a:solidFill>
                  <a:schemeClr val="tx1"/>
                </a:solidFill>
              </a:rPr>
              <a:t>進度？（說明</a:t>
            </a:r>
            <a:r>
              <a:rPr lang="zh-TW" altLang="en-US" sz="1600" dirty="0">
                <a:solidFill>
                  <a:schemeClr val="tx1"/>
                </a:solidFill>
              </a:rPr>
              <a:t>產能經濟</a:t>
            </a:r>
            <a:r>
              <a:rPr lang="zh-TW" altLang="en-US" sz="1600" dirty="0" smtClean="0">
                <a:solidFill>
                  <a:schemeClr val="tx1"/>
                </a:solidFill>
              </a:rPr>
              <a:t>規模）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市場</a:t>
            </a:r>
            <a:r>
              <a:rPr lang="zh-TW" altLang="en-US" sz="1600" dirty="0">
                <a:solidFill>
                  <a:schemeClr val="tx1"/>
                </a:solidFill>
              </a:rPr>
              <a:t>拓展進度</a:t>
            </a:r>
            <a:r>
              <a:rPr lang="zh-TW" altLang="en-US" sz="1600" dirty="0" smtClean="0">
                <a:solidFill>
                  <a:schemeClr val="tx1"/>
                </a:solidFill>
              </a:rPr>
              <a:t>說明？（說明</a:t>
            </a:r>
            <a:r>
              <a:rPr lang="zh-TW" altLang="en-US" sz="1600" dirty="0">
                <a:solidFill>
                  <a:schemeClr val="tx1"/>
                </a:solidFill>
              </a:rPr>
              <a:t>市場的推動由何區域開始、後續其他區域拓展</a:t>
            </a:r>
            <a:r>
              <a:rPr lang="zh-TW" altLang="en-US" sz="1600" dirty="0" smtClean="0">
                <a:solidFill>
                  <a:schemeClr val="tx1"/>
                </a:solidFill>
              </a:rPr>
              <a:t>計畫）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通路</a:t>
            </a:r>
            <a:r>
              <a:rPr lang="zh-TW" altLang="en-US" sz="1600" dirty="0">
                <a:solidFill>
                  <a:schemeClr val="tx1"/>
                </a:solidFill>
              </a:rPr>
              <a:t>規劃</a:t>
            </a:r>
            <a:r>
              <a:rPr lang="zh-TW" altLang="en-US" sz="1600" dirty="0" smtClean="0">
                <a:solidFill>
                  <a:schemeClr val="tx1"/>
                </a:solidFill>
              </a:rPr>
              <a:t>進度？（市場</a:t>
            </a:r>
            <a:r>
              <a:rPr lang="zh-TW" altLang="en-US" sz="1600" dirty="0">
                <a:solidFill>
                  <a:schemeClr val="tx1"/>
                </a:solidFill>
              </a:rPr>
              <a:t>策略</a:t>
            </a:r>
            <a:r>
              <a:rPr lang="zh-TW" altLang="en-US" sz="1600" dirty="0" smtClean="0">
                <a:solidFill>
                  <a:schemeClr val="tx1"/>
                </a:solidFill>
              </a:rPr>
              <a:t>夥伴）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="" xmlns:a16="http://schemas.microsoft.com/office/drawing/2014/main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="" xmlns:a16="http://schemas.microsoft.com/office/drawing/2014/main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="" xmlns:a16="http://schemas.microsoft.com/office/drawing/2014/main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募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資已完成進度：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11359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內募資規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畫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（若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未與策略性投資人或創投洽談，請說明目前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規劃）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39999"/>
            <a:ext cx="8448727" cy="2055869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若已與策略性投資人或創投洽談，請填寫第</a:t>
            </a:r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r>
              <a:rPr lang="en-US" altLang="zh-TW" sz="1600" dirty="0">
                <a:solidFill>
                  <a:schemeClr val="tx1"/>
                </a:solidFill>
              </a:rPr>
              <a:t>6</a:t>
            </a:r>
            <a:r>
              <a:rPr lang="zh-TW" altLang="en-US" sz="1600" dirty="0" smtClean="0">
                <a:solidFill>
                  <a:schemeClr val="tx1"/>
                </a:solidFill>
              </a:rPr>
              <a:t>頁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7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出場後之其他規劃自評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若已成立新創公司後，且預計再成立其他衍生新創公司或有其他加值技術之規劃時，請說明相關權利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義務：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兩間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公司之團隊成員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兩間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公司之專利權相關權利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義務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公司之雙方產業鏈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關係（上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下游、競爭關係或無產業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關聯）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890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價創計畫提案之查核點規劃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08306"/>
              </p:ext>
            </p:extLst>
          </p:nvPr>
        </p:nvGraphicFramePr>
        <p:xfrm>
          <a:off x="432000" y="1260000"/>
          <a:ext cx="8280000" cy="526427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48492">
                  <a:extLst>
                    <a:ext uri="{9D8B030D-6E8A-4147-A177-3AD203B41FA5}">
                      <a16:colId xmlns="" xmlns:a16="http://schemas.microsoft.com/office/drawing/2014/main" val="531617055"/>
                    </a:ext>
                  </a:extLst>
                </a:gridCol>
                <a:gridCol w="7531508">
                  <a:extLst>
                    <a:ext uri="{9D8B030D-6E8A-4147-A177-3AD203B41FA5}">
                      <a16:colId xmlns="" xmlns:a16="http://schemas.microsoft.com/office/drawing/2014/main" val="4108164691"/>
                    </a:ext>
                  </a:extLst>
                </a:gridCol>
              </a:tblGrid>
              <a:tr h="26125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或平台化項目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技術產品化</a:t>
                      </a:r>
                      <a:endParaRPr lang="en-US" altLang="zh-TW" sz="14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配合技術產品化所規劃的工作項目填寫查核內容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例：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08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月，完成系統原型機，並於實際環境進行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次測試。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月，完成實際商品規格系統，並通過生命週期測試。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46751413"/>
                  </a:ext>
                </a:extLst>
              </a:tr>
              <a:tr h="26125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商轉項目</a:t>
                      </a:r>
                      <a:endParaRPr lang="zh-TW" altLang="en-US" sz="14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配合市場、人才、資金等所規劃的工作項目填寫查核內容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例：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06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月，完成聘請專職技術長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位核心成員，曾於相關產業研發具有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年以上經驗，能夠負責新的應用方法、新材料或新產品的研究與開發流程作業。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09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月，完成商業模式（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Business Model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）規劃，並建立商業模式規劃書，以及策略佈局推動規畫。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12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月，完成募資規劃書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份，詳載公司資金需求，股權分配等協議內容，並進行募資推動。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1139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6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技術或產品說明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問題</a:t>
            </a:r>
            <a:endParaRPr lang="en-US" altLang="zh-TW" b="1" dirty="0" smtClean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簡述目前市場上尚未解決的問題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您如何解決問題以及誰有這個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問題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解決方案</a:t>
            </a:r>
            <a:endParaRPr lang="en-US" altLang="zh-TW" b="1" dirty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描述您的解決方案有何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優勢？（與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現有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比較）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您的解決方案是否可以獨立發展或必須與其他系統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合作？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現在市場上是否有其他類似的產品或解決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方案？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補助經費說明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653351"/>
              </p:ext>
            </p:extLst>
          </p:nvPr>
        </p:nvGraphicFramePr>
        <p:xfrm>
          <a:off x="432000" y="1620000"/>
          <a:ext cx="8280000" cy="1817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171">
                  <a:extLst>
                    <a:ext uri="{9D8B030D-6E8A-4147-A177-3AD203B41FA5}">
                      <a16:colId xmlns="" xmlns:a16="http://schemas.microsoft.com/office/drawing/2014/main" val="3494354310"/>
                    </a:ext>
                  </a:extLst>
                </a:gridCol>
                <a:gridCol w="1633397">
                  <a:extLst>
                    <a:ext uri="{9D8B030D-6E8A-4147-A177-3AD203B41FA5}">
                      <a16:colId xmlns="" xmlns:a16="http://schemas.microsoft.com/office/drawing/2014/main" val="3379290666"/>
                    </a:ext>
                  </a:extLst>
                </a:gridCol>
                <a:gridCol w="1070510">
                  <a:extLst>
                    <a:ext uri="{9D8B030D-6E8A-4147-A177-3AD203B41FA5}">
                      <a16:colId xmlns="" xmlns:a16="http://schemas.microsoft.com/office/drawing/2014/main" val="1794449957"/>
                    </a:ext>
                  </a:extLst>
                </a:gridCol>
                <a:gridCol w="1181383">
                  <a:extLst>
                    <a:ext uri="{9D8B030D-6E8A-4147-A177-3AD203B41FA5}">
                      <a16:colId xmlns="" xmlns:a16="http://schemas.microsoft.com/office/drawing/2014/main" val="4012947572"/>
                    </a:ext>
                  </a:extLst>
                </a:gridCol>
                <a:gridCol w="1242963">
                  <a:extLst>
                    <a:ext uri="{9D8B030D-6E8A-4147-A177-3AD203B41FA5}">
                      <a16:colId xmlns="" xmlns:a16="http://schemas.microsoft.com/office/drawing/2014/main" val="2201944686"/>
                    </a:ext>
                  </a:extLst>
                </a:gridCol>
                <a:gridCol w="870283">
                  <a:extLst>
                    <a:ext uri="{9D8B030D-6E8A-4147-A177-3AD203B41FA5}">
                      <a16:colId xmlns="" xmlns:a16="http://schemas.microsoft.com/office/drawing/2014/main" val="3063671539"/>
                    </a:ext>
                  </a:extLst>
                </a:gridCol>
                <a:gridCol w="1248293">
                  <a:extLst>
                    <a:ext uri="{9D8B030D-6E8A-4147-A177-3AD203B41FA5}">
                      <a16:colId xmlns="" xmlns:a16="http://schemas.microsoft.com/office/drawing/2014/main" val="2345914921"/>
                    </a:ext>
                  </a:extLst>
                </a:gridCol>
              </a:tblGrid>
              <a:tr h="367552">
                <a:tc gridSpan="2">
                  <a:txBody>
                    <a:bodyPr/>
                    <a:lstStyle/>
                    <a:p>
                      <a:pPr marL="49530" marR="4953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業務費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100" b="1" kern="10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8354679"/>
                  </a:ext>
                </a:extLst>
              </a:tr>
              <a:tr h="590548">
                <a:tc>
                  <a:txBody>
                    <a:bodyPr/>
                    <a:lstStyle/>
                    <a:p>
                      <a:pPr marL="127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研究人力費</a:t>
                      </a:r>
                      <a:endParaRPr lang="zh-TW" sz="1100" b="1" kern="0" spc="-3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耗材、物品、圖書及雜項費用暨國外學者來臺費用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4277806"/>
                  </a:ext>
                </a:extLst>
              </a:tr>
              <a:tr h="859117"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57436934"/>
                  </a:ext>
                </a:extLst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7331103" y="1295456"/>
            <a:ext cx="147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</a:t>
            </a: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497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前期計畫實際支用情形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653351"/>
              </p:ext>
            </p:extLst>
          </p:nvPr>
        </p:nvGraphicFramePr>
        <p:xfrm>
          <a:off x="432000" y="4487608"/>
          <a:ext cx="8280000" cy="1817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171">
                  <a:extLst>
                    <a:ext uri="{9D8B030D-6E8A-4147-A177-3AD203B41FA5}">
                      <a16:colId xmlns="" xmlns:a16="http://schemas.microsoft.com/office/drawing/2014/main" val="3494354310"/>
                    </a:ext>
                  </a:extLst>
                </a:gridCol>
                <a:gridCol w="1633397">
                  <a:extLst>
                    <a:ext uri="{9D8B030D-6E8A-4147-A177-3AD203B41FA5}">
                      <a16:colId xmlns="" xmlns:a16="http://schemas.microsoft.com/office/drawing/2014/main" val="3379290666"/>
                    </a:ext>
                  </a:extLst>
                </a:gridCol>
                <a:gridCol w="1070510">
                  <a:extLst>
                    <a:ext uri="{9D8B030D-6E8A-4147-A177-3AD203B41FA5}">
                      <a16:colId xmlns="" xmlns:a16="http://schemas.microsoft.com/office/drawing/2014/main" val="1794449957"/>
                    </a:ext>
                  </a:extLst>
                </a:gridCol>
                <a:gridCol w="1181383">
                  <a:extLst>
                    <a:ext uri="{9D8B030D-6E8A-4147-A177-3AD203B41FA5}">
                      <a16:colId xmlns="" xmlns:a16="http://schemas.microsoft.com/office/drawing/2014/main" val="4012947572"/>
                    </a:ext>
                  </a:extLst>
                </a:gridCol>
                <a:gridCol w="1242963">
                  <a:extLst>
                    <a:ext uri="{9D8B030D-6E8A-4147-A177-3AD203B41FA5}">
                      <a16:colId xmlns="" xmlns:a16="http://schemas.microsoft.com/office/drawing/2014/main" val="2201944686"/>
                    </a:ext>
                  </a:extLst>
                </a:gridCol>
                <a:gridCol w="870283">
                  <a:extLst>
                    <a:ext uri="{9D8B030D-6E8A-4147-A177-3AD203B41FA5}">
                      <a16:colId xmlns="" xmlns:a16="http://schemas.microsoft.com/office/drawing/2014/main" val="3063671539"/>
                    </a:ext>
                  </a:extLst>
                </a:gridCol>
                <a:gridCol w="1248293">
                  <a:extLst>
                    <a:ext uri="{9D8B030D-6E8A-4147-A177-3AD203B41FA5}">
                      <a16:colId xmlns="" xmlns:a16="http://schemas.microsoft.com/office/drawing/2014/main" val="2345914921"/>
                    </a:ext>
                  </a:extLst>
                </a:gridCol>
              </a:tblGrid>
              <a:tr h="367552">
                <a:tc gridSpan="2">
                  <a:txBody>
                    <a:bodyPr/>
                    <a:lstStyle/>
                    <a:p>
                      <a:pPr marL="49530" marR="4953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業務費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100" b="1" kern="10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8354679"/>
                  </a:ext>
                </a:extLst>
              </a:tr>
              <a:tr h="590548">
                <a:tc>
                  <a:txBody>
                    <a:bodyPr/>
                    <a:lstStyle/>
                    <a:p>
                      <a:pPr marL="127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研究人力費</a:t>
                      </a:r>
                      <a:endParaRPr lang="zh-TW" sz="1100" b="1" kern="0" spc="-3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耗材、物品、圖書及雜項費用暨國外學者來臺費用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4277806"/>
                  </a:ext>
                </a:extLst>
              </a:tr>
              <a:tr h="859117"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57436934"/>
                  </a:ext>
                </a:extLst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7331103" y="4163064"/>
            <a:ext cx="147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</a:t>
            </a: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41044" y="3946350"/>
            <a:ext cx="8461912" cy="497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本期計畫申請補助經費規劃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8188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zh-TW" altLang="en-US" sz="4400" b="1" dirty="0" smtClean="0"/>
              <a:t>附件</a:t>
            </a:r>
            <a:endParaRPr lang="zh-TW" altLang="en-US" sz="4400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2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新創公司成立後之目標客</a:t>
            </a:r>
            <a:r>
              <a:rPr lang="zh-TW" altLang="en-US" dirty="0"/>
              <a:t>戶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950027"/>
            <a:ext cx="8377881" cy="446973"/>
          </a:xfrm>
        </p:spPr>
        <p:txBody>
          <a:bodyPr>
            <a:noAutofit/>
          </a:bodyPr>
          <a:lstStyle/>
          <a:p>
            <a:pPr marL="0" lvl="1" indent="0" defTabSz="457200">
              <a:spcBef>
                <a:spcPts val="1200"/>
              </a:spcBef>
              <a:spcAft>
                <a:spcPts val="200"/>
              </a:spcAft>
              <a:buNone/>
            </a:pPr>
            <a:r>
              <a:rPr lang="zh-TW" altLang="en-US" sz="2000" b="1" dirty="0"/>
              <a:t>請說明目標客戶及目前洽談</a:t>
            </a:r>
            <a:r>
              <a:rPr lang="zh-TW" altLang="en-US" sz="2000" b="1" dirty="0" smtClean="0"/>
              <a:t>情形</a:t>
            </a:r>
            <a:endParaRPr lang="zh-TW" altLang="en-US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564291" y="1199062"/>
            <a:ext cx="8377881" cy="50410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endParaRPr lang="zh-TW" altLang="en-US" dirty="0" smtClean="0"/>
          </a:p>
          <a:p>
            <a:pPr marL="0" indent="0">
              <a:buFont typeface="Calibri" panose="020F0502020204030204" pitchFamily="34" charset="0"/>
              <a:buNone/>
            </a:pPr>
            <a:endParaRPr lang="zh-TW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432000" y="1440000"/>
          <a:ext cx="82800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89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229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361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374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種類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目標客戶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預計採用之通路型態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（直接銷售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or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總代理）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MOU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或其他協議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816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B2B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8160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B2</a:t>
                      </a:r>
                      <a:r>
                        <a:rPr lang="en-US" altLang="zh-TW" sz="11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</a:t>
                      </a: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1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技術授權</a:t>
                      </a:r>
                      <a:endParaRPr lang="en-US" altLang="zh-TW" sz="1100" kern="1200" dirty="0" smtClean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1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（取得授權金）</a:t>
                      </a: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內容版面配置區 2"/>
          <p:cNvSpPr txBox="1">
            <a:spLocks/>
          </p:cNvSpPr>
          <p:nvPr/>
        </p:nvSpPr>
        <p:spPr>
          <a:xfrm>
            <a:off x="341045" y="5753100"/>
            <a:ext cx="8377881" cy="487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defTabSz="457200">
              <a:spcBef>
                <a:spcPts val="1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zh-TW" altLang="en-US" sz="2000" b="1" dirty="0" smtClean="0"/>
              <a:t>目前該技術或產品之營運模式與價格分析</a:t>
            </a:r>
            <a:endParaRPr lang="en-US" altLang="zh-TW" sz="2000" b="1" dirty="0" smtClean="0"/>
          </a:p>
          <a:p>
            <a:pPr>
              <a:buFont typeface="Wingdings" panose="05000000000000000000" pitchFamily="2" charset="2"/>
              <a:buChar char="ü"/>
            </a:pP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266080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主要客戶目標接觸</a:t>
            </a:r>
            <a:r>
              <a:rPr lang="zh-TW" altLang="en-US" dirty="0" smtClean="0"/>
              <a:t>情形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2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評選填）</a:t>
            </a:r>
            <a:endParaRPr lang="zh-TW" altLang="en-US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銷售業務洽談彙總表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975078"/>
              </p:ext>
            </p:extLst>
          </p:nvPr>
        </p:nvGraphicFramePr>
        <p:xfrm>
          <a:off x="432000" y="1440000"/>
          <a:ext cx="8279999" cy="4346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0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25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366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918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18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9189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0592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客戶名稱</a:t>
                      </a:r>
                      <a:endParaRPr lang="zh-TW" altLang="en-US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預計銷售金額（千元）</a:t>
                      </a:r>
                      <a:endParaRPr lang="zh-TW" altLang="en-US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洽談日期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後續追蹤事項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01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02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03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04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75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銷售策略及</a:t>
            </a:r>
            <a:r>
              <a:rPr lang="zh-TW" altLang="en-US" dirty="0" smtClean="0"/>
              <a:t>規劃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2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評選填）</a:t>
            </a:r>
            <a:endParaRPr lang="zh-TW" altLang="en-US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預估計畫結束後二年之銷售量值表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394542"/>
              </p:ext>
            </p:extLst>
          </p:nvPr>
        </p:nvGraphicFramePr>
        <p:xfrm>
          <a:off x="432000" y="1439999"/>
          <a:ext cx="8279997" cy="3591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197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00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859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17056">
                <a:tc rowSpan="3">
                  <a:txBody>
                    <a:bodyPr/>
                    <a:lstStyle/>
                    <a:p>
                      <a:pPr marR="95885"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</a:t>
                      </a:r>
                      <a:endParaRPr lang="en-US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ctr"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　　　　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銷售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值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7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17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Line 1"/>
          <p:cNvSpPr>
            <a:spLocks noChangeShapeType="1"/>
          </p:cNvSpPr>
          <p:nvPr/>
        </p:nvSpPr>
        <p:spPr bwMode="auto">
          <a:xfrm>
            <a:off x="440140" y="2634608"/>
            <a:ext cx="1811648" cy="63732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8" name="文字方塊 7"/>
          <p:cNvSpPr txBox="1"/>
          <p:nvPr/>
        </p:nvSpPr>
        <p:spPr>
          <a:xfrm>
            <a:off x="7390662" y="1124137"/>
            <a:ext cx="1337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423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生產策略及</a:t>
            </a:r>
            <a:r>
              <a:rPr lang="zh-TW" altLang="en-US" dirty="0" smtClean="0"/>
              <a:t>規劃</a:t>
            </a:r>
            <a:endParaRPr lang="zh-TW" altLang="en-US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83986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請說明產品係以自製、外包或授權生產等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</a:p>
        </p:txBody>
      </p:sp>
      <p:sp>
        <p:nvSpPr>
          <p:cNvPr id="8" name="矩形 7"/>
          <p:cNvSpPr/>
          <p:nvPr/>
        </p:nvSpPr>
        <p:spPr>
          <a:xfrm>
            <a:off x="341045" y="2968689"/>
            <a:ext cx="83986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預估計畫結束後二年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之生產量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值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（生技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醫藥類可選擇免填此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表）</a:t>
            </a:r>
            <a:endParaRPr lang="en-US" altLang="zh-TW" sz="20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58524"/>
              </p:ext>
            </p:extLst>
          </p:nvPr>
        </p:nvGraphicFramePr>
        <p:xfrm>
          <a:off x="432000" y="3429000"/>
          <a:ext cx="8280000" cy="25934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509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4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48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48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048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048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048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12140">
                <a:tc rowSpan="2">
                  <a:txBody>
                    <a:bodyPr/>
                    <a:lstStyle/>
                    <a:p>
                      <a:pPr marR="95885" algn="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endParaRPr lang="en-US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　　　　　　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生產</a:t>
                      </a: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值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214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產能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產能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441649" y="4130351"/>
            <a:ext cx="2223836" cy="52873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1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Line 2"/>
          <p:cNvSpPr>
            <a:spLocks noChangeShapeType="1"/>
          </p:cNvSpPr>
          <p:nvPr/>
        </p:nvSpPr>
        <p:spPr bwMode="auto">
          <a:xfrm>
            <a:off x="441649" y="3429001"/>
            <a:ext cx="2223836" cy="123008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1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28130" y="6088898"/>
            <a:ext cx="6662721" cy="23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/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註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：產能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係指公司經衡量必要停工、假日等因素後，利用現有生產設備，在正常運作下所能生產之數量。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7366641" y="3128498"/>
            <a:ext cx="13376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194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投資人洽談情形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募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資對象洽談彙總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（無則免填）</a:t>
            </a:r>
            <a:endParaRPr lang="zh-TW" altLang="en-US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432000" y="1440000"/>
          <a:ext cx="8279999" cy="4346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0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25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366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918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18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9189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0592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增資對象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預計募資金額（千元）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洽談日期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後續追蹤事項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01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02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03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04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73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預估現金流量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醫藥類免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填）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後現金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收支預測表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682178"/>
              </p:ext>
            </p:extLst>
          </p:nvPr>
        </p:nvGraphicFramePr>
        <p:xfrm>
          <a:off x="432000" y="1440000"/>
          <a:ext cx="8280001" cy="510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1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64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664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64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期初現金餘額（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加：營業收入收現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algn="just"/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收入合計（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減：購料及費用付現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購置不動產、廠房及設備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薪資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支出合計（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帳上需保留最低現金餘額（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所需資金總額（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33217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籌資前可供支用現金餘額（短絀）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籌資： </a:t>
                      </a:r>
                      <a:r>
                        <a:rPr lang="zh-TW" alt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altLang="en-US" sz="11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需加列籌資之用途</a:t>
                      </a:r>
                      <a:r>
                        <a:rPr lang="zh-TW" alt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現金增資</a:t>
                      </a:r>
                      <a:endParaRPr lang="en-US" altLang="zh-TW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銀行借款</a:t>
                      </a:r>
                      <a:endParaRPr lang="en-US" altLang="zh-TW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籌資淨額合計（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期末現金餘額（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7358743" y="1201081"/>
            <a:ext cx="1444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千元</a:t>
            </a:r>
          </a:p>
        </p:txBody>
      </p:sp>
    </p:spTree>
    <p:extLst>
      <p:ext uri="{BB962C8B-B14F-4D97-AF65-F5344CB8AC3E}">
        <p14:creationId xmlns:p14="http://schemas.microsoft.com/office/powerpoint/2010/main" val="222866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預估損益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醫藥類免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填）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簡易損益表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7327641" y="1201081"/>
            <a:ext cx="1475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千元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229419"/>
              </p:ext>
            </p:extLst>
          </p:nvPr>
        </p:nvGraphicFramePr>
        <p:xfrm>
          <a:off x="432000" y="1511811"/>
          <a:ext cx="8280000" cy="4520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65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267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26741"/>
              </a:tblGrid>
              <a:tr h="6288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</a:t>
                      </a: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　　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營業收入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營業成本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毛利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（毛損）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營業費用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利益（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損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失）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營業外收入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及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支出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稅前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淨利（淨損）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所得稅費用（利益）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淨利（淨損）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每股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盈餘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（虧損）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91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核心技術競爭力與競爭對手說明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團隊的核心競爭力是什麼</a:t>
            </a:r>
            <a:r>
              <a:rPr lang="zh-TW" altLang="en-US" b="1" dirty="0" smtClean="0"/>
              <a:t>？</a:t>
            </a:r>
            <a:endParaRPr lang="en-US" altLang="zh-TW" b="1" dirty="0" smtClean="0"/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潛在競爭對手有哪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些？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商業估值分別是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多少？（請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填寫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3-5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家競爭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對手）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如何跨過競爭對手所建立的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entry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barrier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針對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出場後第一個產品或技術詳述，若有多項技術或產品請分頁填寫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市場價值與</a:t>
            </a:r>
            <a:r>
              <a:rPr lang="zh-TW" altLang="en-US" dirty="0" smtClean="0"/>
              <a:t>定位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類填寫）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/>
              <a:t>說明團隊發展技術之市場價值與</a:t>
            </a:r>
            <a:r>
              <a:rPr lang="zh-TW" altLang="en-US" b="1" dirty="0" smtClean="0"/>
              <a:t>定位（可</a:t>
            </a:r>
            <a:r>
              <a:rPr lang="zh-TW" altLang="en-US" b="1" dirty="0"/>
              <a:t>參考下圖輔助</a:t>
            </a:r>
            <a:r>
              <a:rPr lang="zh-TW" altLang="en-US" b="1" dirty="0" smtClean="0"/>
              <a:t>說明）</a:t>
            </a:r>
            <a:endParaRPr lang="en-US" altLang="zh-TW" b="1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t="3400" b="4571"/>
          <a:stretch/>
        </p:blipFill>
        <p:spPr>
          <a:xfrm>
            <a:off x="431999" y="1800000"/>
            <a:ext cx="8280000" cy="435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SWOT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類免填）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45556" y="637501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17261" y="1356049"/>
            <a:ext cx="8286221" cy="5013666"/>
            <a:chOff x="417261" y="1356049"/>
            <a:chExt cx="8286221" cy="5013666"/>
          </a:xfrm>
        </p:grpSpPr>
        <p:sp>
          <p:nvSpPr>
            <p:cNvPr id="10" name="Rectangle 2"/>
            <p:cNvSpPr/>
            <p:nvPr/>
          </p:nvSpPr>
          <p:spPr bwMode="auto">
            <a:xfrm>
              <a:off x="42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Rectangle 11"/>
            <p:cNvSpPr/>
            <p:nvPr/>
          </p:nvSpPr>
          <p:spPr bwMode="auto">
            <a:xfrm>
              <a:off x="42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1091643" y="1356049"/>
              <a:ext cx="3179520" cy="750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Strengths</a:t>
              </a:r>
              <a:endParaRPr 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（至少列</a:t>
              </a:r>
              <a:r>
                <a:rPr lang="en-US" altLang="zh-TW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Rectangle 2"/>
            <p:cNvSpPr/>
            <p:nvPr/>
          </p:nvSpPr>
          <p:spPr bwMode="auto">
            <a:xfrm>
              <a:off x="456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1" name="Rectangle 11"/>
            <p:cNvSpPr/>
            <p:nvPr/>
          </p:nvSpPr>
          <p:spPr bwMode="auto">
            <a:xfrm>
              <a:off x="456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TextBox 16"/>
            <p:cNvSpPr txBox="1">
              <a:spLocks noChangeArrowheads="1"/>
            </p:cNvSpPr>
            <p:nvPr/>
          </p:nvSpPr>
          <p:spPr bwMode="auto">
            <a:xfrm>
              <a:off x="5231643" y="1356049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Weaknesses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3" name="Rectangle 2"/>
            <p:cNvSpPr/>
            <p:nvPr/>
          </p:nvSpPr>
          <p:spPr bwMode="auto">
            <a:xfrm>
              <a:off x="4563482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Rectangle 11"/>
            <p:cNvSpPr/>
            <p:nvPr/>
          </p:nvSpPr>
          <p:spPr bwMode="auto">
            <a:xfrm>
              <a:off x="4563483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5231643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Threats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Rectangle 2"/>
            <p:cNvSpPr/>
            <p:nvPr/>
          </p:nvSpPr>
          <p:spPr bwMode="auto">
            <a:xfrm>
              <a:off x="417261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Rectangle 11"/>
            <p:cNvSpPr/>
            <p:nvPr/>
          </p:nvSpPr>
          <p:spPr bwMode="auto">
            <a:xfrm>
              <a:off x="417262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TextBox 16"/>
            <p:cNvSpPr txBox="1">
              <a:spLocks noChangeArrowheads="1"/>
            </p:cNvSpPr>
            <p:nvPr/>
          </p:nvSpPr>
          <p:spPr bwMode="auto">
            <a:xfrm>
              <a:off x="1085422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Opportunities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9" name="內容版面配置區 2"/>
            <p:cNvSpPr txBox="1">
              <a:spLocks/>
            </p:cNvSpPr>
            <p:nvPr/>
          </p:nvSpPr>
          <p:spPr>
            <a:xfrm>
              <a:off x="590283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0" name="內容版面配置區 2"/>
            <p:cNvSpPr txBox="1">
              <a:spLocks/>
            </p:cNvSpPr>
            <p:nvPr/>
          </p:nvSpPr>
          <p:spPr>
            <a:xfrm>
              <a:off x="4742726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1" name="內容版面配置區 2"/>
            <p:cNvSpPr txBox="1">
              <a:spLocks/>
            </p:cNvSpPr>
            <p:nvPr/>
          </p:nvSpPr>
          <p:spPr>
            <a:xfrm>
              <a:off x="590283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2" name="內容版面配置區 2"/>
            <p:cNvSpPr txBox="1">
              <a:spLocks/>
            </p:cNvSpPr>
            <p:nvPr/>
          </p:nvSpPr>
          <p:spPr>
            <a:xfrm>
              <a:off x="4742726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49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300" dirty="0" smtClean="0"/>
              <a:t>商業模式匯總分析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評選填） </a:t>
            </a:r>
            <a:endParaRPr lang="zh-TW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43262"/>
              </p:ext>
            </p:extLst>
          </p:nvPr>
        </p:nvGraphicFramePr>
        <p:xfrm>
          <a:off x="432000" y="1080000"/>
          <a:ext cx="8280000" cy="477531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5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56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3833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（關鍵合作夥伴）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（關鍵活動）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（價值主張）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（顧客關係）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（目標客層）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0882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en-US" altLang="zh-TW" sz="11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8000" indent="-198000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100" b="0" baseline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1738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（關鍵資源）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（通路）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30882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629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Cost Structure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（成本結構）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Revenue Streams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（收益流）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6299">
                <a:tc rowSpan="2" gridSpan="2">
                  <a:txBody>
                    <a:bodyPr/>
                    <a:lstStyle/>
                    <a:p>
                      <a:pPr algn="ctr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服務收入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權利金收入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30882">
                <a:tc gridSpan="2" vMerge="1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0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Target Product Profile 1</a:t>
            </a:r>
            <a:r>
              <a:rPr lang="en-US" altLang="zh-TW" dirty="0" smtClean="0"/>
              <a:t>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類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80000"/>
          <a:ext cx="8279350" cy="51080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1350">
                  <a:extLst>
                    <a:ext uri="{9D8B030D-6E8A-4147-A177-3AD203B41FA5}">
                      <a16:colId xmlns="" xmlns:a16="http://schemas.microsoft.com/office/drawing/2014/main" val="916052386"/>
                    </a:ext>
                  </a:extLst>
                </a:gridCol>
                <a:gridCol w="3204000">
                  <a:extLst>
                    <a:ext uri="{9D8B030D-6E8A-4147-A177-3AD203B41FA5}">
                      <a16:colId xmlns="" xmlns:a16="http://schemas.microsoft.com/office/drawing/2014/main" val="1918230165"/>
                    </a:ext>
                  </a:extLst>
                </a:gridCol>
                <a:gridCol w="1440000">
                  <a:extLst>
                    <a:ext uri="{9D8B030D-6E8A-4147-A177-3AD203B41FA5}">
                      <a16:colId xmlns="" xmlns:a16="http://schemas.microsoft.com/office/drawing/2014/main" val="2687533592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62091799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49477331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8374768"/>
                  </a:ext>
                </a:extLst>
              </a:tr>
              <a:tr h="326286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產品描述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分子、胜肽、單株抗體、細胞療法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等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99814463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藥物作用標的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415993946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藥物作用機制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（mechanism 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of action, 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MOA）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80577016"/>
                  </a:ext>
                </a:extLst>
              </a:tr>
              <a:tr h="326286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用途與用法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適應症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如果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多於一個，標明優先開發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者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80418712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目標病患族群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20801839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現有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療法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包括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手術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、生活型態、或替代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療法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306434624"/>
                  </a:ext>
                </a:extLst>
              </a:tr>
              <a:tr h="326286">
                <a:tc rowSpan="2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候選藥物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標的專一性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64934531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有效性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體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外、細胞、體內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實驗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484190852"/>
                  </a:ext>
                </a:extLst>
              </a:tr>
              <a:tr h="326286">
                <a:tc rowSpan="2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臨床前試驗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疾病動物模式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99586510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安全性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毒性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99266627"/>
                  </a:ext>
                </a:extLst>
              </a:tr>
              <a:tr h="326286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臨床藥理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吸收、分佈、代謝、排泄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98070100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血中半衰期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582073417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藥效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的被活化或抑制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程度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335421404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蛋白質結合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3372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26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Target Product Profile </a:t>
            </a:r>
            <a:r>
              <a:rPr lang="en-US" altLang="zh-TW" dirty="0" smtClean="0"/>
              <a:t>2/2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類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697BB718-879E-4824-B874-43FE93D238A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73650"/>
          <a:ext cx="8278724" cy="51548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1350">
                  <a:extLst>
                    <a:ext uri="{9D8B030D-6E8A-4147-A177-3AD203B41FA5}">
                      <a16:colId xmlns="" xmlns:a16="http://schemas.microsoft.com/office/drawing/2014/main" val="2765660780"/>
                    </a:ext>
                  </a:extLst>
                </a:gridCol>
                <a:gridCol w="3203374">
                  <a:extLst>
                    <a:ext uri="{9D8B030D-6E8A-4147-A177-3AD203B41FA5}">
                      <a16:colId xmlns="" xmlns:a16="http://schemas.microsoft.com/office/drawing/2014/main" val="2296597263"/>
                    </a:ext>
                  </a:extLst>
                </a:gridCol>
                <a:gridCol w="1440000">
                  <a:extLst>
                    <a:ext uri="{9D8B030D-6E8A-4147-A177-3AD203B41FA5}">
                      <a16:colId xmlns="" xmlns:a16="http://schemas.microsoft.com/office/drawing/2014/main" val="2096438903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2535793452"/>
                    </a:ext>
                  </a:extLst>
                </a:gridCol>
                <a:gridCol w="1332000">
                  <a:extLst>
                    <a:ext uri="{9D8B030D-6E8A-4147-A177-3AD203B41FA5}">
                      <a16:colId xmlns="" xmlns:a16="http://schemas.microsoft.com/office/drawing/2014/main" val="16663838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100" b="1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9259881"/>
                  </a:ext>
                </a:extLst>
              </a:tr>
              <a:tr h="288427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劑量與</a:t>
                      </a:r>
                      <a:endParaRPr lang="en-US" sz="1100" b="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投藥方式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劑量、給藥頻率等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8601246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投藥方式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18388595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劑型（excipients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180797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保存期限、儲存環境等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45080847"/>
                  </a:ext>
                </a:extLst>
              </a:tr>
              <a:tr h="288427">
                <a:tc rowSpan="2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人體安全性</a:t>
                      </a:r>
                      <a:endParaRPr lang="en-US" sz="1100" b="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與毒性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了解專一性與非專一性安全性考量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7061757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療效與毒性安全劑量範圍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42332959"/>
                  </a:ext>
                </a:extLst>
              </a:tr>
              <a:tr h="288427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法規考量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臨床發展途徑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28487220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同適應症藥品的臨床試驗前例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51616474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是否可採用孤兒藥、快速通道等快速通關路徑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41269087"/>
                  </a:ext>
                </a:extLst>
              </a:tr>
              <a:tr h="288427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智慧財產權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可實施性評估（freedom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to 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operate）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96768259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新專利佈局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67637241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預期出場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方式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轉或成立新創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36599211"/>
                  </a:ext>
                </a:extLst>
              </a:tr>
              <a:tr h="288427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財務考量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物料成本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4243959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預計售價與現有療法比價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9076939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研發成本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06987587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預期投資收益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49253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57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比3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4比3" id="{191A8B4A-CF7C-4044-8CFE-ED804139B38D}" vid="{67E89ABC-42C4-42A1-A1BF-9A44E3390D7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4比3</Template>
  <TotalTime>3106</TotalTime>
  <Words>3516</Words>
  <Application>Microsoft Office PowerPoint</Application>
  <PresentationFormat>如螢幕大小 (4:3)</PresentationFormat>
  <Paragraphs>1006</Paragraphs>
  <Slides>38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39" baseType="lpstr">
      <vt:lpstr>4比3</vt:lpstr>
      <vt:lpstr>科技部新型態產學研鏈結計畫 價創計畫構想書(延續案)  （計畫名稱）</vt:lpstr>
      <vt:lpstr>大綱</vt:lpstr>
      <vt:lpstr>技術或產品說明</vt:lpstr>
      <vt:lpstr>核心技術競爭力與競爭對手說明</vt:lpstr>
      <vt:lpstr>市場價值與定位（生技醫藥類填寫）</vt:lpstr>
      <vt:lpstr>SWOT分析（生技醫藥類免填）</vt:lpstr>
      <vt:lpstr>商業模式匯總分析（生技醫藥類自評選填） </vt:lpstr>
      <vt:lpstr>Target Product Profile 1/2 醫藥類填寫</vt:lpstr>
      <vt:lpstr>Target Product Profile 2/2 醫藥類填寫</vt:lpstr>
      <vt:lpstr>Target Product Profile 1/2 醫材類填寫</vt:lpstr>
      <vt:lpstr>Target Product Profile 2/2 醫材類填寫</vt:lpstr>
      <vt:lpstr>產業分析（生技醫藥類自評選填） </vt:lpstr>
      <vt:lpstr>目標市場分析</vt:lpstr>
      <vt:lpstr>前案期末審查-委員意見與回覆說明</vt:lpstr>
      <vt:lpstr>創業里程碑</vt:lpstr>
      <vt:lpstr>計畫期程執行進度以及達成情形</vt:lpstr>
      <vt:lpstr>執行現況說明-商轉</vt:lpstr>
      <vt:lpstr>執行現況說明-商轉</vt:lpstr>
      <vt:lpstr>執行現況說明-商轉</vt:lpstr>
      <vt:lpstr>執行現況說明-商轉</vt:lpstr>
      <vt:lpstr>執行現況說明-商轉</vt:lpstr>
      <vt:lpstr>執行現況說明-商轉</vt:lpstr>
      <vt:lpstr>執行現況說明-商轉</vt:lpstr>
      <vt:lpstr>專利自評</vt:lpstr>
      <vt:lpstr>專利自評</vt:lpstr>
      <vt:lpstr>執行現況說明-商轉</vt:lpstr>
      <vt:lpstr>執行現況說明-商轉</vt:lpstr>
      <vt:lpstr>出場後之其他規劃自評</vt:lpstr>
      <vt:lpstr>價創計畫提案之查核點規劃</vt:lpstr>
      <vt:lpstr>補助經費說明</vt:lpstr>
      <vt:lpstr>附件</vt:lpstr>
      <vt:lpstr>新創公司成立後之目標客戶</vt:lpstr>
      <vt:lpstr>主要客戶目標接觸情形（生技醫藥類自評選填）</vt:lpstr>
      <vt:lpstr>銷售策略及規劃（生技醫藥類自評選填）</vt:lpstr>
      <vt:lpstr>生產策略及規劃</vt:lpstr>
      <vt:lpstr>投資人洽談情形</vt:lpstr>
      <vt:lpstr>預估現金流量分析（生技醫藥類免填）</vt:lpstr>
      <vt:lpstr>預估損益分析（生技醫藥類免填）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高鴻文</cp:lastModifiedBy>
  <cp:revision>276</cp:revision>
  <cp:lastPrinted>2018-07-27T08:19:24Z</cp:lastPrinted>
  <dcterms:created xsi:type="dcterms:W3CDTF">2016-08-10T14:23:27Z</dcterms:created>
  <dcterms:modified xsi:type="dcterms:W3CDTF">2018-07-27T08:28:56Z</dcterms:modified>
</cp:coreProperties>
</file>