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3" r:id="rId1"/>
  </p:sldMasterIdLst>
  <p:notesMasterIdLst>
    <p:notesMasterId r:id="rId29"/>
  </p:notesMasterIdLst>
  <p:handoutMasterIdLst>
    <p:handoutMasterId r:id="rId30"/>
  </p:handoutMasterIdLst>
  <p:sldIdLst>
    <p:sldId id="256" r:id="rId2"/>
    <p:sldId id="346" r:id="rId3"/>
    <p:sldId id="363" r:id="rId4"/>
    <p:sldId id="347" r:id="rId5"/>
    <p:sldId id="348" r:id="rId6"/>
    <p:sldId id="350" r:id="rId7"/>
    <p:sldId id="351" r:id="rId8"/>
    <p:sldId id="352" r:id="rId9"/>
    <p:sldId id="349" r:id="rId10"/>
    <p:sldId id="268" r:id="rId11"/>
    <p:sldId id="332" r:id="rId12"/>
    <p:sldId id="326" r:id="rId13"/>
    <p:sldId id="353" r:id="rId14"/>
    <p:sldId id="354" r:id="rId15"/>
    <p:sldId id="355" r:id="rId16"/>
    <p:sldId id="364" r:id="rId17"/>
    <p:sldId id="357" r:id="rId18"/>
    <p:sldId id="325" r:id="rId19"/>
    <p:sldId id="362" r:id="rId20"/>
    <p:sldId id="266" r:id="rId21"/>
    <p:sldId id="358" r:id="rId22"/>
    <p:sldId id="360" r:id="rId23"/>
    <p:sldId id="345" r:id="rId24"/>
    <p:sldId id="340" r:id="rId25"/>
    <p:sldId id="344" r:id="rId26"/>
    <p:sldId id="342" r:id="rId27"/>
    <p:sldId id="341" r:id="rId28"/>
  </p:sldIdLst>
  <p:sldSz cx="9144000" cy="6858000" type="screen4x3"/>
  <p:notesSz cx="6734175" cy="98679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00FF"/>
    <a:srgbClr val="FAEDE7"/>
    <a:srgbClr val="F5D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notesViewPr>
    <p:cSldViewPr snapToGrid="0">
      <p:cViewPr varScale="1">
        <p:scale>
          <a:sx n="67" d="100"/>
          <a:sy n="67" d="100"/>
        </p:scale>
        <p:origin x="3120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8143" cy="495108"/>
          </a:xfrm>
          <a:prstGeom prst="rect">
            <a:avLst/>
          </a:prstGeom>
        </p:spPr>
        <p:txBody>
          <a:bodyPr vert="horz" lIns="91417" tIns="45709" rIns="91417" bIns="45709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14475" y="1"/>
            <a:ext cx="2918143" cy="495108"/>
          </a:xfrm>
          <a:prstGeom prst="rect">
            <a:avLst/>
          </a:prstGeom>
        </p:spPr>
        <p:txBody>
          <a:bodyPr vert="horz" lIns="91417" tIns="45709" rIns="91417" bIns="45709" rtlCol="0"/>
          <a:lstStyle>
            <a:lvl1pPr algn="r">
              <a:defRPr sz="1200"/>
            </a:lvl1pPr>
          </a:lstStyle>
          <a:p>
            <a:fld id="{43B7E6D0-0B04-495D-8E69-B042093F1431}" type="datetimeFigureOut">
              <a:rPr lang="zh-TW" altLang="en-US" smtClean="0"/>
              <a:pPr/>
              <a:t>2018/2/7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1" y="9372794"/>
            <a:ext cx="2918143" cy="495107"/>
          </a:xfrm>
          <a:prstGeom prst="rect">
            <a:avLst/>
          </a:prstGeom>
        </p:spPr>
        <p:txBody>
          <a:bodyPr vert="horz" lIns="91417" tIns="45709" rIns="91417" bIns="45709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14475" y="9372794"/>
            <a:ext cx="2918143" cy="495107"/>
          </a:xfrm>
          <a:prstGeom prst="rect">
            <a:avLst/>
          </a:prstGeom>
        </p:spPr>
        <p:txBody>
          <a:bodyPr vert="horz" lIns="91417" tIns="45709" rIns="91417" bIns="45709" rtlCol="0" anchor="b"/>
          <a:lstStyle>
            <a:lvl1pPr algn="r">
              <a:defRPr sz="1200"/>
            </a:lvl1pPr>
          </a:lstStyle>
          <a:p>
            <a:fld id="{C26EA4D1-84C0-4D5E-AF59-D1570CAA0A3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339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7825" cy="495300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14764" y="0"/>
            <a:ext cx="2917825" cy="495300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r">
              <a:defRPr sz="1200"/>
            </a:lvl1pPr>
          </a:lstStyle>
          <a:p>
            <a:fld id="{549CBDCB-ED56-4604-A093-A19393925DF9}" type="datetimeFigureOut">
              <a:rPr lang="zh-TW" altLang="en-US" smtClean="0"/>
              <a:t>2018/2/7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7763" y="1233488"/>
            <a:ext cx="4438650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6" tIns="45718" rIns="91436" bIns="45718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3101" y="4748213"/>
            <a:ext cx="5387975" cy="3886200"/>
          </a:xfrm>
          <a:prstGeom prst="rect">
            <a:avLst/>
          </a:prstGeom>
        </p:spPr>
        <p:txBody>
          <a:bodyPr vert="horz" lIns="91436" tIns="45718" rIns="91436" bIns="45718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1" y="9372600"/>
            <a:ext cx="2917825" cy="495300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14764" y="9372600"/>
            <a:ext cx="2917825" cy="495300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r">
              <a:defRPr sz="1200"/>
            </a:lvl1pPr>
          </a:lstStyle>
          <a:p>
            <a:fld id="{EDACA1CA-CBB0-4FE3-A9D8-C96163AF6AE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3127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3A9B0-BCFB-4472-BEB4-CA341FE703E6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8290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5C8D3-A6EE-4CB0-B14F-847340D2B224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812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60C6-8B2A-4EB9-A260-288B36917C6C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474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5E699-7812-423C-AB39-72B77667EA96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5126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DFE37-02AA-4EF8-B8B6-EE9F59D74598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0304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8D010-41DA-4D3B-BFC6-6ED4321A71DB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488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8043-7C5B-4D14-BBC0-09D88A57F9C2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210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D96A6-ED59-465F-A566-B208B277C98F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317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F2775-D15B-470C-9278-C05716B2404C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64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AA4C6628-9C43-4D5D-A3C5-9A633B6372B1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385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C13EC-F4B9-4C12-BBD1-5FBF90386CAD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818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0703" y="286604"/>
            <a:ext cx="8559113" cy="1171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0702" y="1524499"/>
            <a:ext cx="8559113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TW" altLang="en-US" dirty="0" smtClean="0"/>
              <a:t>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1F0923-9951-430F-ABEF-089C52DB7ABE}" type="datetime1">
              <a:rPr lang="en-US" altLang="zh-TW" smtClean="0"/>
              <a:t>2/7/2018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370703" y="1465512"/>
            <a:ext cx="855911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6587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6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TW" altLang="en-US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科技部新型態產學研鏈結計畫</a:t>
            </a:r>
            <a:r>
              <a:rPr lang="en-US" altLang="zh-TW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價創計畫構想</a:t>
            </a:r>
            <a:r>
              <a:rPr lang="zh-TW" altLang="en-US" sz="4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書</a:t>
            </a:r>
            <a:r>
              <a:rPr lang="en-US" altLang="zh-TW" sz="4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新案</a:t>
            </a:r>
            <a:r>
              <a:rPr lang="en-US" altLang="zh-TW" sz="45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en-US" altLang="zh-TW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計畫名稱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計畫主持人姓名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計畫主持人單位職稱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23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獲利方式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內容版面配置區 2"/>
          <p:cNvSpPr txBox="1">
            <a:spLocks/>
          </p:cNvSpPr>
          <p:nvPr/>
        </p:nvSpPr>
        <p:spPr>
          <a:xfrm>
            <a:off x="446904" y="4042667"/>
            <a:ext cx="8406710" cy="2118859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TW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370703" y="1524499"/>
            <a:ext cx="8559112" cy="1903164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預計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產品所銷售的對象</a:t>
            </a: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B2C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B2B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B2B2C</a:t>
            </a: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預計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產品銷售的型態</a:t>
            </a: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直營銷售或代理商銷售</a:t>
            </a: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說明營收產生的方式</a:t>
            </a: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專利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授權、權利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金、銷售、租賃、佣金</a:t>
            </a: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...)</a:t>
            </a:r>
          </a:p>
          <a:p>
            <a:pPr marL="0" indent="0">
              <a:buNone/>
            </a:pP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0692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425344" y="5871314"/>
            <a:ext cx="984019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593258"/>
              </p:ext>
            </p:extLst>
          </p:nvPr>
        </p:nvGraphicFramePr>
        <p:xfrm>
          <a:off x="166357" y="1809104"/>
          <a:ext cx="3924381" cy="3429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8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92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93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3937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092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893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64123">
                <a:tc rowSpan="2">
                  <a:txBody>
                    <a:bodyPr/>
                    <a:lstStyle/>
                    <a:p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產品別</a:t>
                      </a:r>
                      <a:endParaRPr lang="en-US" altLang="zh-TW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年度營收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公司成立第一年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721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Q1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Q2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Q3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Q4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小計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7167">
                <a:tc>
                  <a:txBody>
                    <a:bodyPr/>
                    <a:lstStyle/>
                    <a:p>
                      <a:r>
                        <a:rPr lang="zh-TW" altLang="en-US" sz="16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產品一</a:t>
                      </a:r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8334">
                <a:tc>
                  <a:txBody>
                    <a:bodyPr/>
                    <a:lstStyle/>
                    <a:p>
                      <a:r>
                        <a:rPr lang="zh-TW" altLang="en-US" sz="16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產品二</a:t>
                      </a:r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5783">
                <a:tc>
                  <a:txBody>
                    <a:bodyPr/>
                    <a:lstStyle/>
                    <a:p>
                      <a:r>
                        <a:rPr lang="zh-TW" altLang="en-US" sz="16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產品三</a:t>
                      </a:r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6992">
                <a:tc>
                  <a:txBody>
                    <a:bodyPr/>
                    <a:lstStyle/>
                    <a:p>
                      <a:r>
                        <a:rPr lang="en-US" altLang="zh-TW" sz="16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……</a:t>
                      </a:r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4123">
                <a:tc>
                  <a:txBody>
                    <a:bodyPr/>
                    <a:lstStyle/>
                    <a:p>
                      <a:r>
                        <a:rPr lang="zh-TW" altLang="en-US" sz="16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營收小計</a:t>
                      </a:r>
                      <a:r>
                        <a:rPr lang="en-US" altLang="zh-TW" sz="16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6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季</a:t>
                      </a:r>
                      <a:r>
                        <a:rPr lang="en-US" altLang="zh-TW" sz="16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4123">
                <a:tc>
                  <a:txBody>
                    <a:bodyPr/>
                    <a:lstStyle/>
                    <a:p>
                      <a:r>
                        <a:rPr lang="zh-TW" altLang="en-US" sz="16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年度營收</a:t>
                      </a:r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489970"/>
              </p:ext>
            </p:extLst>
          </p:nvPr>
        </p:nvGraphicFramePr>
        <p:xfrm>
          <a:off x="4097328" y="1808358"/>
          <a:ext cx="2495975" cy="34532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19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10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500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217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012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59124">
                <a:tc gridSpan="5"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公司成立第二年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521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Q1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Q2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Q3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Q4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小計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0087"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0088"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7137"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1835"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9486"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03669"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631349"/>
              </p:ext>
            </p:extLst>
          </p:nvPr>
        </p:nvGraphicFramePr>
        <p:xfrm>
          <a:off x="6598422" y="1799308"/>
          <a:ext cx="2470712" cy="34532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65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60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55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64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616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59124">
                <a:tc gridSpan="5"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公司成立第三年</a:t>
                      </a:r>
                      <a:endParaRPr lang="zh-TW" altLang="en-US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521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Q1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Q2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Q3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Q4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小計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0087"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0088"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7137"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1835"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9486"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03669"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0" name="標題 1"/>
          <p:cNvSpPr>
            <a:spLocks noGrp="1"/>
          </p:cNvSpPr>
          <p:nvPr>
            <p:ph type="title"/>
          </p:nvPr>
        </p:nvSpPr>
        <p:spPr>
          <a:xfrm>
            <a:off x="370703" y="286604"/>
            <a:ext cx="8559113" cy="1171493"/>
          </a:xfrm>
        </p:spPr>
        <p:txBody>
          <a:bodyPr>
            <a:norm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預估營收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3305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預計完成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募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資條件之技術指標為何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0702" y="1524498"/>
            <a:ext cx="8559113" cy="47305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評估具備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投資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吸引力之條件：技術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產品或服務須完成至何階段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  <a:endParaRPr lang="en-US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/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Ex: 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POC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POS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或是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POB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驗證？</a:t>
            </a:r>
            <a:endParaRPr lang="en-US" altLang="zh-TW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/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Ex: 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技術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或產品樣品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少量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出貨或是可試營運 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?  </a:t>
            </a:r>
          </a:p>
          <a:p>
            <a:pPr lvl="1"/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Ex: 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產品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認證與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法規</a:t>
            </a:r>
            <a:endParaRPr lang="en-US" altLang="zh-TW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2"/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醫材分級為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Class I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II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III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，並認證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要到哪一個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階段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</a:p>
          <a:p>
            <a:pPr lvl="2"/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藥須達到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毒物測試、動物實驗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Phase 1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Phase 2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Phase 3</a:t>
            </a:r>
          </a:p>
          <a:p>
            <a:pPr lvl="2"/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生技醫藥類別亦可列出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目標產品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概況，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TPP(Target </a:t>
            </a: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Product Profile)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作為附件</a:t>
            </a:r>
            <a:endParaRPr lang="en-US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1" indent="0">
              <a:spcBef>
                <a:spcPts val="1200"/>
              </a:spcBef>
              <a:spcAft>
                <a:spcPts val="200"/>
              </a:spcAft>
              <a:buSzPct val="100000"/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 </a:t>
            </a:r>
            <a:r>
              <a:rPr lang="zh-TW" altLang="en-US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成立</a:t>
            </a: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公司後，下一個階段任務會是什麼 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/>
            <a:endParaRPr lang="en-US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57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13</a:t>
            </a:fld>
            <a:endParaRPr lang="en-US" dirty="0"/>
          </a:p>
        </p:txBody>
      </p:sp>
      <p:sp>
        <p:nvSpPr>
          <p:cNvPr id="57" name="矩形 56"/>
          <p:cNvSpPr/>
          <p:nvPr/>
        </p:nvSpPr>
        <p:spPr>
          <a:xfrm>
            <a:off x="258780" y="1573180"/>
            <a:ext cx="88852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TW" altLang="en-US" dirty="0" smtClean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應聚焦於完成公司成立相關規劃，說明技術、商轉、人員籌組、募資相關規劃與預定完成時間</a:t>
            </a:r>
            <a:r>
              <a:rPr lang="en-US" altLang="zh-TW" dirty="0" smtClean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(</a:t>
            </a:r>
            <a:r>
              <a:rPr lang="zh-TW" altLang="en-US" dirty="0" smtClean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建議先填寫後面幾頁，最後填寫此頁</a:t>
            </a:r>
            <a:r>
              <a:rPr lang="en-US" altLang="zh-TW" dirty="0" smtClean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)</a:t>
            </a:r>
          </a:p>
        </p:txBody>
      </p:sp>
      <p:grpSp>
        <p:nvGrpSpPr>
          <p:cNvPr id="3" name="群組 2"/>
          <p:cNvGrpSpPr/>
          <p:nvPr/>
        </p:nvGrpSpPr>
        <p:grpSpPr>
          <a:xfrm>
            <a:off x="198181" y="2722635"/>
            <a:ext cx="8792229" cy="3659872"/>
            <a:chOff x="198181" y="2355167"/>
            <a:chExt cx="8792229" cy="3659872"/>
          </a:xfrm>
        </p:grpSpPr>
        <p:cxnSp>
          <p:nvCxnSpPr>
            <p:cNvPr id="96" name="直線接點 95"/>
            <p:cNvCxnSpPr/>
            <p:nvPr/>
          </p:nvCxnSpPr>
          <p:spPr>
            <a:xfrm>
              <a:off x="5500500" y="3686644"/>
              <a:ext cx="0" cy="190800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295991" y="4624157"/>
              <a:ext cx="13708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TW" altLang="en-US" sz="1400" dirty="0" smtClean="0">
                  <a:solidFill>
                    <a:srgbClr val="333333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執行長聘僱</a:t>
              </a:r>
              <a:endParaRPr lang="zh-TW" altLang="en-US" sz="1400" dirty="0"/>
            </a:p>
          </p:txBody>
        </p:sp>
        <p:grpSp>
          <p:nvGrpSpPr>
            <p:cNvPr id="63" name="群組 62"/>
            <p:cNvGrpSpPr/>
            <p:nvPr/>
          </p:nvGrpSpPr>
          <p:grpSpPr>
            <a:xfrm>
              <a:off x="198181" y="2355167"/>
              <a:ext cx="8792229" cy="1486094"/>
              <a:chOff x="377935" y="2179907"/>
              <a:chExt cx="9960631" cy="1554010"/>
            </a:xfrm>
          </p:grpSpPr>
          <p:grpSp>
            <p:nvGrpSpPr>
              <p:cNvPr id="16" name="群組 15"/>
              <p:cNvGrpSpPr/>
              <p:nvPr/>
            </p:nvGrpSpPr>
            <p:grpSpPr>
              <a:xfrm>
                <a:off x="377935" y="2186063"/>
                <a:ext cx="998334" cy="869400"/>
                <a:chOff x="96473" y="1548757"/>
                <a:chExt cx="998334" cy="869400"/>
              </a:xfrm>
            </p:grpSpPr>
            <p:sp>
              <p:nvSpPr>
                <p:cNvPr id="5" name="流程圖: 換頁接點 4"/>
                <p:cNvSpPr/>
                <p:nvPr/>
              </p:nvSpPr>
              <p:spPr>
                <a:xfrm>
                  <a:off x="120014" y="1548757"/>
                  <a:ext cx="530942" cy="869400"/>
                </a:xfrm>
                <a:prstGeom prst="flowChartOffpageConnector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sz="1600"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  <p:sp>
              <p:nvSpPr>
                <p:cNvPr id="12" name="文字方塊 11"/>
                <p:cNvSpPr txBox="1"/>
                <p:nvPr/>
              </p:nvSpPr>
              <p:spPr>
                <a:xfrm>
                  <a:off x="96473" y="1594824"/>
                  <a:ext cx="998334" cy="5471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en-US" sz="1400" dirty="0" smtClean="0"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計畫</a:t>
                  </a:r>
                  <a:endParaRPr lang="en-US" altLang="zh-TW" sz="1400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  <a:p>
                  <a:r>
                    <a:rPr lang="zh-TW" altLang="en-US" sz="1400" dirty="0" smtClean="0"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開始</a:t>
                  </a:r>
                  <a:endParaRPr lang="zh-TW" altLang="en-US" sz="1400" dirty="0"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</p:grpSp>
          <p:sp>
            <p:nvSpPr>
              <p:cNvPr id="10" name="甜甜圈 9"/>
              <p:cNvSpPr/>
              <p:nvPr/>
            </p:nvSpPr>
            <p:spPr>
              <a:xfrm>
                <a:off x="558946" y="3140193"/>
                <a:ext cx="180000" cy="180000"/>
              </a:xfrm>
              <a:prstGeom prst="donu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17" name="甜甜圈 16"/>
              <p:cNvSpPr/>
              <p:nvPr/>
            </p:nvSpPr>
            <p:spPr>
              <a:xfrm>
                <a:off x="1700347" y="3140193"/>
                <a:ext cx="180000" cy="180000"/>
              </a:xfrm>
              <a:prstGeom prst="donu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13" name="直線接點 12"/>
              <p:cNvCxnSpPr>
                <a:stCxn id="10" idx="6"/>
                <a:endCxn id="17" idx="2"/>
              </p:cNvCxnSpPr>
              <p:nvPr/>
            </p:nvCxnSpPr>
            <p:spPr>
              <a:xfrm>
                <a:off x="738946" y="3230193"/>
                <a:ext cx="961401" cy="0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線接點 21"/>
              <p:cNvCxnSpPr/>
              <p:nvPr/>
            </p:nvCxnSpPr>
            <p:spPr>
              <a:xfrm>
                <a:off x="1842819" y="3238573"/>
                <a:ext cx="998930" cy="0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甜甜圈 22"/>
              <p:cNvSpPr/>
              <p:nvPr/>
            </p:nvSpPr>
            <p:spPr>
              <a:xfrm>
                <a:off x="2841748" y="3140193"/>
                <a:ext cx="180000" cy="180000"/>
              </a:xfrm>
              <a:prstGeom prst="donu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24" name="直線接點 23"/>
              <p:cNvCxnSpPr/>
              <p:nvPr/>
            </p:nvCxnSpPr>
            <p:spPr>
              <a:xfrm>
                <a:off x="2973496" y="3238573"/>
                <a:ext cx="998930" cy="0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甜甜圈 24"/>
              <p:cNvSpPr/>
              <p:nvPr/>
            </p:nvSpPr>
            <p:spPr>
              <a:xfrm>
                <a:off x="3972426" y="3140193"/>
                <a:ext cx="180000" cy="180000"/>
              </a:xfrm>
              <a:prstGeom prst="donu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26" name="直線接點 25"/>
              <p:cNvCxnSpPr/>
              <p:nvPr/>
            </p:nvCxnSpPr>
            <p:spPr>
              <a:xfrm>
                <a:off x="4104174" y="3238573"/>
                <a:ext cx="998930" cy="0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甜甜圈 26"/>
              <p:cNvSpPr/>
              <p:nvPr/>
            </p:nvSpPr>
            <p:spPr>
              <a:xfrm>
                <a:off x="5103103" y="3140193"/>
                <a:ext cx="180000" cy="180000"/>
              </a:xfrm>
              <a:prstGeom prst="donu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grpSp>
            <p:nvGrpSpPr>
              <p:cNvPr id="30" name="群組 29"/>
              <p:cNvGrpSpPr/>
              <p:nvPr/>
            </p:nvGrpSpPr>
            <p:grpSpPr>
              <a:xfrm>
                <a:off x="1500433" y="2186063"/>
                <a:ext cx="530942" cy="869400"/>
                <a:chOff x="120014" y="1548757"/>
                <a:chExt cx="530942" cy="869400"/>
              </a:xfrm>
            </p:grpSpPr>
            <p:sp>
              <p:nvSpPr>
                <p:cNvPr id="31" name="流程圖: 換頁接點 30"/>
                <p:cNvSpPr/>
                <p:nvPr/>
              </p:nvSpPr>
              <p:spPr>
                <a:xfrm>
                  <a:off x="120014" y="1548757"/>
                  <a:ext cx="530942" cy="869400"/>
                </a:xfrm>
                <a:prstGeom prst="flowChartOffpageConnector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sz="160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  <p:sp>
              <p:nvSpPr>
                <p:cNvPr id="32" name="文字方塊 31"/>
                <p:cNvSpPr txBox="1"/>
                <p:nvPr/>
              </p:nvSpPr>
              <p:spPr>
                <a:xfrm>
                  <a:off x="210381" y="1559364"/>
                  <a:ext cx="370832" cy="354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TW" sz="1600" dirty="0" smtClean="0"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A</a:t>
                  </a:r>
                  <a:endParaRPr lang="zh-TW" altLang="en-US" sz="1600" dirty="0"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</p:grpSp>
          <p:grpSp>
            <p:nvGrpSpPr>
              <p:cNvPr id="36" name="群組 35"/>
              <p:cNvGrpSpPr/>
              <p:nvPr/>
            </p:nvGrpSpPr>
            <p:grpSpPr>
              <a:xfrm>
                <a:off x="7290872" y="2212633"/>
                <a:ext cx="530942" cy="885195"/>
                <a:chOff x="120014" y="1532962"/>
                <a:chExt cx="530942" cy="885195"/>
              </a:xfrm>
            </p:grpSpPr>
            <p:sp>
              <p:nvSpPr>
                <p:cNvPr id="37" name="流程圖: 換頁接點 36"/>
                <p:cNvSpPr/>
                <p:nvPr/>
              </p:nvSpPr>
              <p:spPr>
                <a:xfrm>
                  <a:off x="120014" y="1548757"/>
                  <a:ext cx="530942" cy="869400"/>
                </a:xfrm>
                <a:prstGeom prst="flowChartOffpageConnector">
                  <a:avLst/>
                </a:prstGeom>
                <a:solidFill>
                  <a:srgbClr val="00CC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sz="160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  <p:sp>
              <p:nvSpPr>
                <p:cNvPr id="38" name="文字方塊 37"/>
                <p:cNvSpPr txBox="1"/>
                <p:nvPr/>
              </p:nvSpPr>
              <p:spPr>
                <a:xfrm>
                  <a:off x="237159" y="1532962"/>
                  <a:ext cx="336328" cy="3540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600" dirty="0" smtClean="0">
                      <a:solidFill>
                        <a:schemeClr val="bg1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E</a:t>
                  </a:r>
                  <a:endParaRPr lang="zh-TW" altLang="en-US" sz="1600" dirty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</p:grpSp>
          <p:grpSp>
            <p:nvGrpSpPr>
              <p:cNvPr id="40" name="群組 39"/>
              <p:cNvGrpSpPr/>
              <p:nvPr/>
            </p:nvGrpSpPr>
            <p:grpSpPr>
              <a:xfrm>
                <a:off x="3788511" y="2195197"/>
                <a:ext cx="530942" cy="869400"/>
                <a:chOff x="120014" y="1548757"/>
                <a:chExt cx="530942" cy="869400"/>
              </a:xfrm>
            </p:grpSpPr>
            <p:sp>
              <p:nvSpPr>
                <p:cNvPr id="41" name="流程圖: 換頁接點 40"/>
                <p:cNvSpPr/>
                <p:nvPr/>
              </p:nvSpPr>
              <p:spPr>
                <a:xfrm>
                  <a:off x="120014" y="1548757"/>
                  <a:ext cx="530942" cy="869400"/>
                </a:xfrm>
                <a:prstGeom prst="flowChartOffpageConnector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sz="160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  <p:sp>
              <p:nvSpPr>
                <p:cNvPr id="42" name="文字方塊 41"/>
                <p:cNvSpPr txBox="1"/>
                <p:nvPr/>
              </p:nvSpPr>
              <p:spPr>
                <a:xfrm>
                  <a:off x="219154" y="1571445"/>
                  <a:ext cx="365384" cy="354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TW" sz="1600" dirty="0" smtClean="0"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C</a:t>
                  </a:r>
                </a:p>
              </p:txBody>
            </p:sp>
          </p:grpSp>
          <p:grpSp>
            <p:nvGrpSpPr>
              <p:cNvPr id="43" name="群組 42"/>
              <p:cNvGrpSpPr/>
              <p:nvPr/>
            </p:nvGrpSpPr>
            <p:grpSpPr>
              <a:xfrm>
                <a:off x="2654704" y="2194603"/>
                <a:ext cx="530942" cy="869400"/>
                <a:chOff x="120014" y="1548757"/>
                <a:chExt cx="530942" cy="869400"/>
              </a:xfrm>
            </p:grpSpPr>
            <p:sp>
              <p:nvSpPr>
                <p:cNvPr id="44" name="流程圖: 換頁接點 43"/>
                <p:cNvSpPr/>
                <p:nvPr/>
              </p:nvSpPr>
              <p:spPr>
                <a:xfrm>
                  <a:off x="120014" y="1548757"/>
                  <a:ext cx="530942" cy="869400"/>
                </a:xfrm>
                <a:prstGeom prst="flowChartOffpageConnector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sz="160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  <p:sp>
              <p:nvSpPr>
                <p:cNvPr id="45" name="文字方塊 44"/>
                <p:cNvSpPr txBox="1"/>
                <p:nvPr/>
              </p:nvSpPr>
              <p:spPr>
                <a:xfrm>
                  <a:off x="220721" y="1566246"/>
                  <a:ext cx="352672" cy="354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TW" sz="1600" dirty="0" smtClean="0"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B</a:t>
                  </a:r>
                  <a:endParaRPr lang="zh-TW" altLang="en-US" sz="1600" dirty="0"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</p:grpSp>
          <p:cxnSp>
            <p:nvCxnSpPr>
              <p:cNvPr id="46" name="直線接點 45"/>
              <p:cNvCxnSpPr/>
              <p:nvPr/>
            </p:nvCxnSpPr>
            <p:spPr>
              <a:xfrm>
                <a:off x="5283103" y="3238573"/>
                <a:ext cx="998930" cy="0"/>
              </a:xfrm>
              <a:prstGeom prst="line">
                <a:avLst/>
              </a:prstGeom>
              <a:ln w="76200">
                <a:solidFill>
                  <a:srgbClr val="00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甜甜圈 47"/>
              <p:cNvSpPr/>
              <p:nvPr/>
            </p:nvSpPr>
            <p:spPr>
              <a:xfrm>
                <a:off x="6282032" y="3140499"/>
                <a:ext cx="180000" cy="180000"/>
              </a:xfrm>
              <a:prstGeom prst="donut">
                <a:avLst/>
              </a:prstGeom>
              <a:solidFill>
                <a:srgbClr val="00FF00"/>
              </a:solidFill>
              <a:ln>
                <a:solidFill>
                  <a:srgbClr val="00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49" name="直線接點 48"/>
              <p:cNvCxnSpPr/>
              <p:nvPr/>
            </p:nvCxnSpPr>
            <p:spPr>
              <a:xfrm>
                <a:off x="6462032" y="3238879"/>
                <a:ext cx="998930" cy="0"/>
              </a:xfrm>
              <a:prstGeom prst="line">
                <a:avLst/>
              </a:prstGeom>
              <a:ln w="76200">
                <a:solidFill>
                  <a:srgbClr val="00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甜甜圈 49"/>
              <p:cNvSpPr/>
              <p:nvPr/>
            </p:nvSpPr>
            <p:spPr>
              <a:xfrm>
                <a:off x="7422170" y="3140193"/>
                <a:ext cx="180000" cy="180000"/>
              </a:xfrm>
              <a:prstGeom prst="donut">
                <a:avLst/>
              </a:prstGeom>
              <a:solidFill>
                <a:srgbClr val="00FF00"/>
              </a:solidFill>
              <a:ln>
                <a:solidFill>
                  <a:srgbClr val="00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51" name="直線接點 50"/>
              <p:cNvCxnSpPr/>
              <p:nvPr/>
            </p:nvCxnSpPr>
            <p:spPr>
              <a:xfrm>
                <a:off x="7602170" y="3238573"/>
                <a:ext cx="998930" cy="0"/>
              </a:xfrm>
              <a:prstGeom prst="line">
                <a:avLst/>
              </a:prstGeom>
              <a:ln w="76200">
                <a:solidFill>
                  <a:srgbClr val="00FF0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2" name="群組 51"/>
              <p:cNvGrpSpPr/>
              <p:nvPr/>
            </p:nvGrpSpPr>
            <p:grpSpPr>
              <a:xfrm>
                <a:off x="6071119" y="2194603"/>
                <a:ext cx="615996" cy="869400"/>
                <a:chOff x="84572" y="1548757"/>
                <a:chExt cx="615996" cy="869400"/>
              </a:xfrm>
            </p:grpSpPr>
            <p:sp>
              <p:nvSpPr>
                <p:cNvPr id="53" name="流程圖: 換頁接點 52"/>
                <p:cNvSpPr/>
                <p:nvPr/>
              </p:nvSpPr>
              <p:spPr>
                <a:xfrm>
                  <a:off x="120014" y="1548757"/>
                  <a:ext cx="530942" cy="869400"/>
                </a:xfrm>
                <a:prstGeom prst="flowChartOffpageConnector">
                  <a:avLst/>
                </a:prstGeom>
                <a:solidFill>
                  <a:srgbClr val="00CC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sz="160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  <p:sp>
              <p:nvSpPr>
                <p:cNvPr id="54" name="文字方塊 53"/>
                <p:cNvSpPr txBox="1"/>
                <p:nvPr/>
              </p:nvSpPr>
              <p:spPr>
                <a:xfrm>
                  <a:off x="84572" y="1576527"/>
                  <a:ext cx="615996" cy="5471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TW" altLang="en-US" sz="1400" dirty="0" smtClean="0">
                      <a:solidFill>
                        <a:schemeClr val="bg1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開始</a:t>
                  </a:r>
                  <a:r>
                    <a:rPr lang="en-US" altLang="zh-TW" sz="1400" dirty="0" smtClean="0">
                      <a:solidFill>
                        <a:schemeClr val="bg1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/>
                  </a:r>
                  <a:br>
                    <a:rPr lang="en-US" altLang="zh-TW" sz="1400" dirty="0" smtClean="0">
                      <a:solidFill>
                        <a:schemeClr val="bg1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</a:br>
                  <a:r>
                    <a:rPr lang="zh-TW" altLang="en-US" sz="1400" dirty="0" smtClean="0">
                      <a:solidFill>
                        <a:schemeClr val="bg1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募資</a:t>
                  </a:r>
                  <a:endParaRPr lang="zh-TW" altLang="en-US" sz="1400" dirty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</p:grpSp>
          <p:cxnSp>
            <p:nvCxnSpPr>
              <p:cNvPr id="55" name="直線接點 54"/>
              <p:cNvCxnSpPr/>
              <p:nvPr/>
            </p:nvCxnSpPr>
            <p:spPr>
              <a:xfrm>
                <a:off x="4719496" y="2551465"/>
                <a:ext cx="1047135" cy="0"/>
              </a:xfrm>
              <a:prstGeom prst="line">
                <a:avLst/>
              </a:prstGeom>
              <a:ln w="76200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文字方塊 61"/>
              <p:cNvSpPr txBox="1"/>
              <p:nvPr/>
            </p:nvSpPr>
            <p:spPr>
              <a:xfrm>
                <a:off x="1578933" y="3336224"/>
                <a:ext cx="452553" cy="2896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Q1</a:t>
                </a:r>
                <a:endParaRPr lang="zh-TW" altLang="en-US" sz="1200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64" name="文字方塊 63"/>
              <p:cNvSpPr txBox="1"/>
              <p:nvPr/>
            </p:nvSpPr>
            <p:spPr>
              <a:xfrm>
                <a:off x="2757614" y="3351911"/>
                <a:ext cx="452553" cy="2896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Q2</a:t>
                </a:r>
                <a:endParaRPr lang="zh-TW" altLang="en-US" sz="1200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65" name="文字方塊 64"/>
              <p:cNvSpPr txBox="1"/>
              <p:nvPr/>
            </p:nvSpPr>
            <p:spPr>
              <a:xfrm>
                <a:off x="3936293" y="3365880"/>
                <a:ext cx="452553" cy="2896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Q3</a:t>
                </a:r>
                <a:endParaRPr lang="zh-TW" altLang="en-US" sz="1200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grpSp>
            <p:nvGrpSpPr>
              <p:cNvPr id="69" name="群組 68"/>
              <p:cNvGrpSpPr/>
              <p:nvPr/>
            </p:nvGrpSpPr>
            <p:grpSpPr>
              <a:xfrm>
                <a:off x="9517818" y="2179907"/>
                <a:ext cx="615996" cy="917615"/>
                <a:chOff x="87854" y="1500542"/>
                <a:chExt cx="615996" cy="917615"/>
              </a:xfrm>
            </p:grpSpPr>
            <p:sp>
              <p:nvSpPr>
                <p:cNvPr id="70" name="流程圖: 換頁接點 69"/>
                <p:cNvSpPr/>
                <p:nvPr/>
              </p:nvSpPr>
              <p:spPr>
                <a:xfrm>
                  <a:off x="120014" y="1548757"/>
                  <a:ext cx="530942" cy="869400"/>
                </a:xfrm>
                <a:prstGeom prst="flowChartOffpageConnector">
                  <a:avLst/>
                </a:prstGeom>
                <a:solidFill>
                  <a:srgbClr val="00CC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sz="160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  <p:sp>
              <p:nvSpPr>
                <p:cNvPr id="71" name="文字方塊 70"/>
                <p:cNvSpPr txBox="1"/>
                <p:nvPr/>
              </p:nvSpPr>
              <p:spPr>
                <a:xfrm>
                  <a:off x="87854" y="1500542"/>
                  <a:ext cx="615996" cy="7724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TW" altLang="en-US" sz="1400" dirty="0" smtClean="0">
                      <a:solidFill>
                        <a:schemeClr val="bg1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達成</a:t>
                  </a:r>
                  <a:r>
                    <a:rPr lang="en-US" altLang="zh-TW" sz="1400" dirty="0" smtClean="0">
                      <a:solidFill>
                        <a:schemeClr val="bg1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/>
                  </a:r>
                  <a:br>
                    <a:rPr lang="en-US" altLang="zh-TW" sz="1400" dirty="0" smtClean="0">
                      <a:solidFill>
                        <a:schemeClr val="bg1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</a:br>
                  <a:r>
                    <a:rPr lang="zh-TW" altLang="en-US" sz="1400" dirty="0" smtClean="0">
                      <a:solidFill>
                        <a:schemeClr val="bg1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出場</a:t>
                  </a:r>
                  <a:r>
                    <a:rPr lang="en-US" altLang="zh-TW" sz="1400" dirty="0" smtClean="0">
                      <a:solidFill>
                        <a:schemeClr val="bg1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/>
                  </a:r>
                  <a:br>
                    <a:rPr lang="en-US" altLang="zh-TW" sz="1400" dirty="0" smtClean="0">
                      <a:solidFill>
                        <a:schemeClr val="bg1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</a:br>
                  <a:r>
                    <a:rPr lang="zh-TW" altLang="en-US" sz="1400" dirty="0" smtClean="0">
                      <a:solidFill>
                        <a:schemeClr val="bg1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目標</a:t>
                  </a:r>
                  <a:endParaRPr lang="zh-TW" altLang="en-US" sz="1400" dirty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</p:grpSp>
          <p:sp>
            <p:nvSpPr>
              <p:cNvPr id="72" name="甜甜圈 71"/>
              <p:cNvSpPr/>
              <p:nvPr/>
            </p:nvSpPr>
            <p:spPr>
              <a:xfrm>
                <a:off x="8541138" y="3140193"/>
                <a:ext cx="180000" cy="180000"/>
              </a:xfrm>
              <a:prstGeom prst="donut">
                <a:avLst/>
              </a:prstGeom>
              <a:solidFill>
                <a:srgbClr val="00FF00"/>
              </a:solidFill>
              <a:ln>
                <a:solidFill>
                  <a:srgbClr val="00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73" name="直線接點 72"/>
              <p:cNvCxnSpPr/>
              <p:nvPr/>
            </p:nvCxnSpPr>
            <p:spPr>
              <a:xfrm>
                <a:off x="8721138" y="3238573"/>
                <a:ext cx="998930" cy="0"/>
              </a:xfrm>
              <a:prstGeom prst="line">
                <a:avLst/>
              </a:prstGeom>
              <a:ln w="76200">
                <a:solidFill>
                  <a:srgbClr val="00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甜甜圈 73"/>
              <p:cNvSpPr/>
              <p:nvPr/>
            </p:nvSpPr>
            <p:spPr>
              <a:xfrm>
                <a:off x="9681276" y="3139887"/>
                <a:ext cx="180000" cy="180000"/>
              </a:xfrm>
              <a:prstGeom prst="donut">
                <a:avLst/>
              </a:prstGeom>
              <a:solidFill>
                <a:srgbClr val="00FF00"/>
              </a:solidFill>
              <a:ln>
                <a:solidFill>
                  <a:srgbClr val="00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grpSp>
            <p:nvGrpSpPr>
              <p:cNvPr id="75" name="群組 74"/>
              <p:cNvGrpSpPr/>
              <p:nvPr/>
            </p:nvGrpSpPr>
            <p:grpSpPr>
              <a:xfrm>
                <a:off x="8365667" y="2194297"/>
                <a:ext cx="530942" cy="869400"/>
                <a:chOff x="120014" y="1548757"/>
                <a:chExt cx="530942" cy="869400"/>
              </a:xfrm>
            </p:grpSpPr>
            <p:sp>
              <p:nvSpPr>
                <p:cNvPr id="76" name="流程圖: 換頁接點 75"/>
                <p:cNvSpPr/>
                <p:nvPr/>
              </p:nvSpPr>
              <p:spPr>
                <a:xfrm>
                  <a:off x="120014" y="1548757"/>
                  <a:ext cx="530942" cy="869400"/>
                </a:xfrm>
                <a:prstGeom prst="flowChartOffpageConnector">
                  <a:avLst/>
                </a:prstGeom>
                <a:solidFill>
                  <a:srgbClr val="00CC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sz="160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  <p:sp>
              <p:nvSpPr>
                <p:cNvPr id="77" name="文字方塊 76"/>
                <p:cNvSpPr txBox="1"/>
                <p:nvPr/>
              </p:nvSpPr>
              <p:spPr>
                <a:xfrm>
                  <a:off x="242596" y="1581075"/>
                  <a:ext cx="330881" cy="3540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600" dirty="0" smtClean="0">
                      <a:solidFill>
                        <a:schemeClr val="bg1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F</a:t>
                  </a:r>
                  <a:endParaRPr lang="zh-TW" altLang="en-US" sz="1600" dirty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</p:grpSp>
          <p:sp>
            <p:nvSpPr>
              <p:cNvPr id="79" name="文字方塊 78"/>
              <p:cNvSpPr txBox="1"/>
              <p:nvPr/>
            </p:nvSpPr>
            <p:spPr>
              <a:xfrm>
                <a:off x="4827066" y="3395623"/>
                <a:ext cx="732222" cy="2896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sz="1200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第一年</a:t>
                </a:r>
                <a:endParaRPr lang="zh-TW" altLang="en-US" sz="1200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80" name="文字方塊 79"/>
              <p:cNvSpPr txBox="1"/>
              <p:nvPr/>
            </p:nvSpPr>
            <p:spPr>
              <a:xfrm>
                <a:off x="9338879" y="3444259"/>
                <a:ext cx="906560" cy="2896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sz="1200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最後一年</a:t>
                </a:r>
                <a:endParaRPr lang="zh-TW" altLang="en-US" sz="1200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98" name="直線接點 97"/>
              <p:cNvCxnSpPr/>
              <p:nvPr/>
            </p:nvCxnSpPr>
            <p:spPr>
              <a:xfrm>
                <a:off x="9849157" y="3238573"/>
                <a:ext cx="489409" cy="0"/>
              </a:xfrm>
              <a:prstGeom prst="line">
                <a:avLst/>
              </a:prstGeom>
              <a:ln w="76200">
                <a:solidFill>
                  <a:srgbClr val="00FF0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3" name="矩形 82"/>
            <p:cNvSpPr/>
            <p:nvPr/>
          </p:nvSpPr>
          <p:spPr>
            <a:xfrm>
              <a:off x="5343436" y="5491819"/>
              <a:ext cx="17299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TW" altLang="en-US" sz="1400" dirty="0" smtClean="0">
                  <a:solidFill>
                    <a:srgbClr val="333333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完成募資計畫書</a:t>
              </a:r>
              <a:r>
                <a:rPr lang="en-US" altLang="zh-TW" sz="1400" dirty="0" smtClean="0">
                  <a:solidFill>
                    <a:srgbClr val="333333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1400" dirty="0" smtClean="0">
                  <a:solidFill>
                    <a:srgbClr val="333333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1400" dirty="0" smtClean="0">
                  <a:solidFill>
                    <a:srgbClr val="333333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開始募資</a:t>
              </a:r>
              <a:endParaRPr lang="zh-TW" altLang="en-US" sz="1400" dirty="0"/>
            </a:p>
          </p:txBody>
        </p:sp>
        <p:cxnSp>
          <p:nvCxnSpPr>
            <p:cNvPr id="90" name="直線接點 89"/>
            <p:cNvCxnSpPr/>
            <p:nvPr/>
          </p:nvCxnSpPr>
          <p:spPr>
            <a:xfrm flipH="1">
              <a:off x="437402" y="3637542"/>
              <a:ext cx="0" cy="986322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線接點 91"/>
            <p:cNvCxnSpPr/>
            <p:nvPr/>
          </p:nvCxnSpPr>
          <p:spPr>
            <a:xfrm>
              <a:off x="2442210" y="3814138"/>
              <a:ext cx="0" cy="316565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線接點 93"/>
            <p:cNvCxnSpPr/>
            <p:nvPr/>
          </p:nvCxnSpPr>
          <p:spPr>
            <a:xfrm>
              <a:off x="3477220" y="3814137"/>
              <a:ext cx="0" cy="136800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矩形 98"/>
            <p:cNvSpPr/>
            <p:nvPr/>
          </p:nvSpPr>
          <p:spPr>
            <a:xfrm>
              <a:off x="3353259" y="5200913"/>
              <a:ext cx="154561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TW" altLang="en-US" sz="1400" dirty="0" smtClean="0">
                  <a:solidFill>
                    <a:srgbClr val="333333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完成</a:t>
              </a:r>
              <a:r>
                <a:rPr lang="en-US" altLang="zh-TW" sz="1400" dirty="0" smtClean="0">
                  <a:solidFill>
                    <a:srgbClr val="333333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TÜV</a:t>
              </a:r>
              <a:r>
                <a:rPr lang="zh-TW" altLang="en-US" sz="1400" dirty="0" smtClean="0">
                  <a:solidFill>
                    <a:srgbClr val="333333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認證</a:t>
              </a:r>
              <a:endParaRPr lang="zh-TW" altLang="en-US" sz="1400" dirty="0"/>
            </a:p>
          </p:txBody>
        </p:sp>
        <p:sp>
          <p:nvSpPr>
            <p:cNvPr id="59" name="矩形 58"/>
            <p:cNvSpPr/>
            <p:nvPr/>
          </p:nvSpPr>
          <p:spPr>
            <a:xfrm>
              <a:off x="3331682" y="4624157"/>
              <a:ext cx="1909497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TW" altLang="en-US" sz="1400" dirty="0" smtClean="0">
                  <a:solidFill>
                    <a:srgbClr val="333333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團隊核心成員組成</a:t>
              </a:r>
              <a:endParaRPr lang="zh-TW" altLang="en-US" sz="1400" dirty="0"/>
            </a:p>
          </p:txBody>
        </p:sp>
        <p:cxnSp>
          <p:nvCxnSpPr>
            <p:cNvPr id="101" name="直線接點 100"/>
            <p:cNvCxnSpPr/>
            <p:nvPr/>
          </p:nvCxnSpPr>
          <p:spPr>
            <a:xfrm>
              <a:off x="6509656" y="3460950"/>
              <a:ext cx="0" cy="190800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矩形 85"/>
            <p:cNvSpPr/>
            <p:nvPr/>
          </p:nvSpPr>
          <p:spPr>
            <a:xfrm>
              <a:off x="5343436" y="4100644"/>
              <a:ext cx="134543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TW" altLang="en-US" sz="1400" dirty="0" smtClean="0">
                  <a:solidFill>
                    <a:srgbClr val="333333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達成服務驗證</a:t>
              </a:r>
              <a:r>
                <a:rPr lang="en-US" altLang="zh-TW" sz="1400" dirty="0" smtClean="0">
                  <a:solidFill>
                    <a:srgbClr val="333333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(POS)</a:t>
              </a:r>
              <a:endParaRPr lang="zh-TW" altLang="en-US" sz="1400" dirty="0"/>
            </a:p>
          </p:txBody>
        </p:sp>
        <p:sp>
          <p:nvSpPr>
            <p:cNvPr id="100" name="矩形 99"/>
            <p:cNvSpPr/>
            <p:nvPr/>
          </p:nvSpPr>
          <p:spPr>
            <a:xfrm>
              <a:off x="6386558" y="5154633"/>
              <a:ext cx="1854995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TW" altLang="en-US" sz="1400" dirty="0" smtClean="0">
                  <a:solidFill>
                    <a:srgbClr val="333333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與</a:t>
              </a:r>
              <a:r>
                <a:rPr lang="en-US" altLang="zh-TW" sz="1400" dirty="0" smtClean="0">
                  <a:solidFill>
                    <a:srgbClr val="333333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A</a:t>
              </a:r>
              <a:r>
                <a:rPr lang="zh-TW" altLang="en-US" sz="1400" dirty="0" smtClean="0">
                  <a:solidFill>
                    <a:srgbClr val="333333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公司洽談代理</a:t>
              </a:r>
              <a:endParaRPr lang="zh-TW" altLang="en-US" sz="1400" dirty="0"/>
            </a:p>
          </p:txBody>
        </p:sp>
        <p:sp>
          <p:nvSpPr>
            <p:cNvPr id="102" name="矩形 101"/>
            <p:cNvSpPr/>
            <p:nvPr/>
          </p:nvSpPr>
          <p:spPr>
            <a:xfrm>
              <a:off x="7314055" y="4058055"/>
              <a:ext cx="134543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TW" altLang="en-US" sz="1400" dirty="0" smtClean="0">
                  <a:solidFill>
                    <a:srgbClr val="333333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完成</a:t>
              </a:r>
              <a:r>
                <a:rPr lang="en-US" altLang="zh-TW" sz="1400" dirty="0" smtClean="0">
                  <a:solidFill>
                    <a:srgbClr val="333333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XX</a:t>
              </a:r>
              <a:r>
                <a:rPr lang="zh-TW" altLang="en-US" sz="1400" dirty="0" smtClean="0">
                  <a:solidFill>
                    <a:srgbClr val="333333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套試量產</a:t>
              </a:r>
              <a:endParaRPr lang="zh-TW" altLang="en-US" sz="1400" dirty="0"/>
            </a:p>
          </p:txBody>
        </p:sp>
        <p:sp>
          <p:nvSpPr>
            <p:cNvPr id="85" name="矩形 84"/>
            <p:cNvSpPr/>
            <p:nvPr/>
          </p:nvSpPr>
          <p:spPr>
            <a:xfrm>
              <a:off x="2293751" y="4102693"/>
              <a:ext cx="137519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TW" altLang="en-US" sz="1400" dirty="0" smtClean="0">
                  <a:solidFill>
                    <a:srgbClr val="333333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達成概念性驗證</a:t>
              </a:r>
              <a:r>
                <a:rPr lang="en-US" altLang="zh-TW" sz="1400" dirty="0" smtClean="0">
                  <a:solidFill>
                    <a:srgbClr val="333333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(POC)</a:t>
              </a:r>
              <a:endParaRPr lang="zh-TW" altLang="en-US" sz="1400" dirty="0"/>
            </a:p>
          </p:txBody>
        </p:sp>
        <p:cxnSp>
          <p:nvCxnSpPr>
            <p:cNvPr id="105" name="直線接點 104"/>
            <p:cNvCxnSpPr/>
            <p:nvPr/>
          </p:nvCxnSpPr>
          <p:spPr>
            <a:xfrm>
              <a:off x="7462370" y="3489310"/>
              <a:ext cx="0" cy="64800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矩形 77"/>
          <p:cNvSpPr/>
          <p:nvPr/>
        </p:nvSpPr>
        <p:spPr>
          <a:xfrm>
            <a:off x="258780" y="2178280"/>
            <a:ext cx="8398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TW" altLang="en-US" dirty="0" smtClean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出場預計達成項目每個團隊有所不同，依產業特性與公司特性自行衡量</a:t>
            </a:r>
            <a:endParaRPr lang="en-US" altLang="zh-TW" dirty="0" smtClean="0">
              <a:solidFill>
                <a:srgbClr val="FF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410513" y="5982270"/>
            <a:ext cx="4211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*此為參考圖示，可自行更換進程甘特圖</a:t>
            </a:r>
            <a:endParaRPr lang="zh-TW" altLang="en-US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1" name="標題 1"/>
          <p:cNvSpPr>
            <a:spLocks noGrp="1"/>
          </p:cNvSpPr>
          <p:nvPr>
            <p:ph type="title"/>
          </p:nvPr>
        </p:nvSpPr>
        <p:spPr>
          <a:xfrm>
            <a:off x="370703" y="286604"/>
            <a:ext cx="8559113" cy="1171493"/>
          </a:xfrm>
        </p:spPr>
        <p:txBody>
          <a:bodyPr>
            <a:norm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創業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里程碑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公司籌備規劃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1535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14</a:t>
            </a:fld>
            <a:endParaRPr lang="en-US" dirty="0"/>
          </a:p>
        </p:txBody>
      </p: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322601"/>
              </p:ext>
            </p:extLst>
          </p:nvPr>
        </p:nvGraphicFramePr>
        <p:xfrm>
          <a:off x="246882" y="1632710"/>
          <a:ext cx="8682931" cy="2498235"/>
        </p:xfrm>
        <a:graphic>
          <a:graphicData uri="http://schemas.openxmlformats.org/drawingml/2006/table">
            <a:tbl>
              <a:tblPr/>
              <a:tblGrid>
                <a:gridCol w="16866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779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179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00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0002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002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0002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0002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0002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00028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00028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00028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00028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00028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</a:tblGrid>
              <a:tr h="335728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職稱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姓名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預計達成時間點</a:t>
                      </a:r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計劃開始</a:t>
                      </a:r>
                      <a:r>
                        <a:rPr lang="zh-TW" altLang="en-US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</a:t>
                      </a:r>
                      <a:r>
                        <a:rPr lang="en-US" altLang="zh-TW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N</a:t>
                      </a:r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內</a:t>
                      </a:r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en-US" altLang="zh-TW" sz="13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altLang="zh-TW" sz="1300" b="1" i="0" u="none" strike="noStrike">
                        <a:solidFill>
                          <a:srgbClr val="FFFFFF"/>
                        </a:solidFill>
                        <a:effectLst/>
                        <a:latin typeface="細明體" panose="02020509000000000000" pitchFamily="49" charset="-120"/>
                        <a:ea typeface="細明體" panose="02020509000000000000" pitchFamily="49" charset="-120"/>
                      </a:endParaRPr>
                    </a:p>
                  </a:txBody>
                  <a:tcPr marL="5690" marR="5690" marT="569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313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個月</a:t>
                      </a:r>
                      <a:endParaRPr lang="zh-TW" altLang="en-US" sz="13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</a:t>
                      </a:r>
                    </a:p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</a:t>
                      </a:r>
                      <a:b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b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1511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執行</a:t>
                      </a:r>
                      <a:r>
                        <a:rPr lang="zh-TW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長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AAA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511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營運</a:t>
                      </a:r>
                      <a:r>
                        <a:rPr lang="zh-TW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長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BBB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511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事業發展主管</a:t>
                      </a:r>
                      <a:r>
                        <a:rPr lang="en-US" altLang="zh-TW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人員</a:t>
                      </a:r>
                      <a:r>
                        <a:rPr lang="en-US" altLang="zh-TW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en-US" altLang="zh-TW" sz="13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待聘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1511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</a:t>
                      </a:r>
                      <a:r>
                        <a:rPr lang="zh-TW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主管</a:t>
                      </a:r>
                      <a:r>
                        <a:rPr lang="en-US" altLang="zh-TW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人員</a:t>
                      </a:r>
                      <a:r>
                        <a:rPr lang="en-US" altLang="zh-TW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CCC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1511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財</a:t>
                      </a:r>
                      <a:r>
                        <a:rPr lang="zh-TW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會主管</a:t>
                      </a:r>
                      <a:r>
                        <a:rPr lang="en-US" altLang="zh-TW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人員</a:t>
                      </a:r>
                      <a:r>
                        <a:rPr lang="en-US" altLang="zh-TW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待聘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51511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專案</a:t>
                      </a:r>
                      <a:r>
                        <a:rPr lang="en-US" altLang="zh-TW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</a:t>
                      </a:r>
                      <a:r>
                        <a:rPr lang="en-US" altLang="zh-TW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r>
                        <a:rPr lang="zh-TW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經理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DDD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51511"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專職研究人員</a:t>
                      </a:r>
                      <a:endParaRPr lang="zh-TW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EEE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25" name="等腰三角形 24"/>
          <p:cNvSpPr/>
          <p:nvPr/>
        </p:nvSpPr>
        <p:spPr>
          <a:xfrm>
            <a:off x="4721264" y="2845783"/>
            <a:ext cx="221226" cy="280219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等腰三角形 25"/>
          <p:cNvSpPr/>
          <p:nvPr/>
        </p:nvSpPr>
        <p:spPr>
          <a:xfrm>
            <a:off x="7281584" y="3329533"/>
            <a:ext cx="221226" cy="280219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文字方塊 26"/>
          <p:cNvSpPr txBox="1"/>
          <p:nvPr/>
        </p:nvSpPr>
        <p:spPr>
          <a:xfrm>
            <a:off x="6922721" y="416479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預計達成聘僱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時間</a:t>
            </a:r>
          </a:p>
        </p:txBody>
      </p:sp>
      <p:sp>
        <p:nvSpPr>
          <p:cNvPr id="28" name="等腰三角形 27"/>
          <p:cNvSpPr/>
          <p:nvPr/>
        </p:nvSpPr>
        <p:spPr>
          <a:xfrm>
            <a:off x="6770235" y="4234296"/>
            <a:ext cx="221226" cy="280219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9" name="直線接點 28"/>
          <p:cNvCxnSpPr/>
          <p:nvPr/>
        </p:nvCxnSpPr>
        <p:spPr>
          <a:xfrm>
            <a:off x="7381508" y="3498559"/>
            <a:ext cx="1537613" cy="1116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接點 29"/>
          <p:cNvCxnSpPr/>
          <p:nvPr/>
        </p:nvCxnSpPr>
        <p:spPr>
          <a:xfrm flipV="1">
            <a:off x="4821188" y="3006530"/>
            <a:ext cx="4097933" cy="114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接點 30"/>
          <p:cNvCxnSpPr/>
          <p:nvPr/>
        </p:nvCxnSpPr>
        <p:spPr>
          <a:xfrm>
            <a:off x="2799121" y="2507833"/>
            <a:ext cx="61200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接點 31"/>
          <p:cNvCxnSpPr/>
          <p:nvPr/>
        </p:nvCxnSpPr>
        <p:spPr>
          <a:xfrm>
            <a:off x="2799121" y="2761123"/>
            <a:ext cx="61200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接點 32"/>
          <p:cNvCxnSpPr/>
          <p:nvPr/>
        </p:nvCxnSpPr>
        <p:spPr>
          <a:xfrm>
            <a:off x="2799121" y="3229052"/>
            <a:ext cx="6120000" cy="4769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接點 33"/>
          <p:cNvCxnSpPr/>
          <p:nvPr/>
        </p:nvCxnSpPr>
        <p:spPr>
          <a:xfrm flipV="1">
            <a:off x="2799883" y="3737516"/>
            <a:ext cx="6119238" cy="167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字方塊 21"/>
          <p:cNvSpPr txBox="1"/>
          <p:nvPr/>
        </p:nvSpPr>
        <p:spPr>
          <a:xfrm>
            <a:off x="-287115" y="4172934"/>
            <a:ext cx="8749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altLang="zh-TW" sz="14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4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核心成員聘用條件可參考下頁</a:t>
            </a:r>
            <a:r>
              <a:rPr lang="en-US" altLang="zh-TW" sz="14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14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032635"/>
              </p:ext>
            </p:extLst>
          </p:nvPr>
        </p:nvGraphicFramePr>
        <p:xfrm>
          <a:off x="246874" y="4984535"/>
          <a:ext cx="8682939" cy="1150520"/>
        </p:xfrm>
        <a:graphic>
          <a:graphicData uri="http://schemas.openxmlformats.org/drawingml/2006/table">
            <a:tbl>
              <a:tblPr/>
              <a:tblGrid>
                <a:gridCol w="16844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716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92067">
                  <a:extLst>
                    <a:ext uri="{9D8B030D-6E8A-4147-A177-3AD203B41FA5}">
                      <a16:colId xmlns:a16="http://schemas.microsoft.com/office/drawing/2014/main" xmlns="" val="3227441995"/>
                    </a:ext>
                  </a:extLst>
                </a:gridCol>
                <a:gridCol w="2256090">
                  <a:extLst>
                    <a:ext uri="{9D8B030D-6E8A-4147-A177-3AD203B41FA5}">
                      <a16:colId xmlns:a16="http://schemas.microsoft.com/office/drawing/2014/main" xmlns="" val="111829261"/>
                    </a:ext>
                  </a:extLst>
                </a:gridCol>
                <a:gridCol w="2178635">
                  <a:extLst>
                    <a:ext uri="{9D8B030D-6E8A-4147-A177-3AD203B41FA5}">
                      <a16:colId xmlns:a16="http://schemas.microsoft.com/office/drawing/2014/main" xmlns="" val="1902677548"/>
                    </a:ext>
                  </a:extLst>
                </a:gridCol>
              </a:tblGrid>
              <a:tr h="390282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職稱</a:t>
                      </a:r>
                      <a:endParaRPr lang="zh-TW" altLang="en-US" sz="13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姓名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原服務機構</a:t>
                      </a:r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原任職研究法人單位</a:t>
                      </a:r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3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加入方式</a:t>
                      </a:r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借調、離職或合聘</a:t>
                      </a:r>
                      <a:r>
                        <a:rPr lang="en-US" altLang="zh-TW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3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專業領域</a:t>
                      </a:r>
                      <a:endParaRPr lang="en-US" altLang="zh-TW" sz="13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21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TW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EX:</a:t>
                      </a:r>
                      <a:r>
                        <a:rPr lang="zh-TW" alt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執行</a:t>
                      </a:r>
                      <a:r>
                        <a:rPr lang="zh-TW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長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21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TW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EX:</a:t>
                      </a:r>
                      <a:r>
                        <a:rPr lang="zh-TW" alt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技術主管</a:t>
                      </a:r>
                      <a:endParaRPr lang="en-US" altLang="zh-TW" sz="13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21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TW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EX:</a:t>
                      </a:r>
                      <a:r>
                        <a:rPr lang="zh-TW" alt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事業發展主管</a:t>
                      </a:r>
                      <a:r>
                        <a:rPr lang="en-US" altLang="zh-TW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人員</a:t>
                      </a:r>
                      <a:r>
                        <a:rPr lang="en-US" altLang="zh-TW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en-US" altLang="zh-TW" sz="13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9" name="文字方塊 18"/>
          <p:cNvSpPr txBox="1"/>
          <p:nvPr/>
        </p:nvSpPr>
        <p:spPr>
          <a:xfrm>
            <a:off x="-264635" y="4666853"/>
            <a:ext cx="8749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上述參與團隊之研究法人</a:t>
            </a:r>
            <a:endParaRPr lang="zh-TW" altLang="en-US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20" name="直線接點 19"/>
          <p:cNvCxnSpPr/>
          <p:nvPr/>
        </p:nvCxnSpPr>
        <p:spPr>
          <a:xfrm flipV="1">
            <a:off x="2799883" y="4003798"/>
            <a:ext cx="6119238" cy="167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標題 1"/>
          <p:cNvSpPr>
            <a:spLocks noGrp="1"/>
          </p:cNvSpPr>
          <p:nvPr>
            <p:ph type="title"/>
          </p:nvPr>
        </p:nvSpPr>
        <p:spPr>
          <a:xfrm>
            <a:off x="370703" y="286604"/>
            <a:ext cx="8559113" cy="1171493"/>
          </a:xfrm>
        </p:spPr>
        <p:txBody>
          <a:bodyPr>
            <a:norm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團隊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籌組規劃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(1/2)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8698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15</a:t>
            </a:fld>
            <a:endParaRPr lang="en-US" dirty="0"/>
          </a:p>
        </p:txBody>
      </p:sp>
      <p:sp>
        <p:nvSpPr>
          <p:cNvPr id="35" name="內容版面配置區 2"/>
          <p:cNvSpPr txBox="1">
            <a:spLocks/>
          </p:cNvSpPr>
          <p:nvPr/>
        </p:nvSpPr>
        <p:spPr>
          <a:xfrm>
            <a:off x="93127" y="1502195"/>
            <a:ext cx="8377881" cy="1646878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zh-TW" altLang="en-US" dirty="0" smtClean="0">
                <a:solidFill>
                  <a:schemeClr val="tx1"/>
                </a:solidFill>
              </a:rPr>
              <a:t>籌</a:t>
            </a:r>
            <a:r>
              <a:rPr lang="zh-TW" altLang="en-US" dirty="0">
                <a:solidFill>
                  <a:schemeClr val="tx1"/>
                </a:solidFill>
              </a:rPr>
              <a:t>組創業團隊之未來</a:t>
            </a:r>
            <a:r>
              <a:rPr lang="zh-TW" altLang="en-US" dirty="0" smtClean="0">
                <a:solidFill>
                  <a:schemeClr val="tx1"/>
                </a:solidFill>
              </a:rPr>
              <a:t>規劃，詳述相關專職核心成員背景</a:t>
            </a:r>
            <a:endParaRPr lang="en-US" altLang="zh-TW" dirty="0" smtClean="0">
              <a:solidFill>
                <a:schemeClr val="tx1"/>
              </a:solidFill>
            </a:endParaRPr>
          </a:p>
          <a:p>
            <a:pPr lvl="1"/>
            <a:r>
              <a:rPr lang="zh-TW" altLang="en-US" dirty="0" smtClean="0">
                <a:solidFill>
                  <a:schemeClr val="tx1"/>
                </a:solidFill>
              </a:rPr>
              <a:t>說明計畫期程內不聘任下列相關核心成員之原因</a:t>
            </a:r>
            <a:endParaRPr lang="zh-TW" altLang="en-US" dirty="0"/>
          </a:p>
        </p:txBody>
      </p:sp>
      <p:sp>
        <p:nvSpPr>
          <p:cNvPr id="36" name="內容版面配置區 2"/>
          <p:cNvSpPr txBox="1">
            <a:spLocks/>
          </p:cNvSpPr>
          <p:nvPr/>
        </p:nvSpPr>
        <p:spPr>
          <a:xfrm>
            <a:off x="436135" y="2184750"/>
            <a:ext cx="8559113" cy="4384713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anose="020F0502020204030204" pitchFamily="34" charset="0"/>
              <a:buNone/>
            </a:pPr>
            <a:r>
              <a:rPr lang="zh-TW" altLang="en-US" sz="1400" b="1" dirty="0" smtClean="0">
                <a:solidFill>
                  <a:schemeClr val="tx1"/>
                </a:solidFill>
              </a:rPr>
              <a:t>以下職能建議僅供參考</a:t>
            </a:r>
            <a:r>
              <a:rPr lang="zh-TW" altLang="en-US" sz="1400" dirty="0" smtClean="0">
                <a:solidFill>
                  <a:schemeClr val="tx1"/>
                </a:solidFill>
              </a:rPr>
              <a:t>：</a:t>
            </a:r>
            <a:endParaRPr lang="en-US" altLang="zh-TW" sz="1400" dirty="0" smtClean="0">
              <a:solidFill>
                <a:schemeClr val="tx1"/>
              </a:solidFill>
            </a:endParaRPr>
          </a:p>
          <a:p>
            <a:pPr marL="0" indent="0">
              <a:buFont typeface="Calibri" panose="020F0502020204030204" pitchFamily="34" charset="0"/>
              <a:buNone/>
            </a:pPr>
            <a:r>
              <a:rPr lang="en-US" altLang="zh-TW" sz="1400" dirty="0" smtClean="0">
                <a:solidFill>
                  <a:schemeClr val="tx1"/>
                </a:solidFill>
              </a:rPr>
              <a:t>CEO</a:t>
            </a:r>
            <a:r>
              <a:rPr lang="zh-HK" altLang="zh-TW" sz="1400" dirty="0" smtClean="0">
                <a:solidFill>
                  <a:schemeClr val="tx1"/>
                </a:solidFill>
              </a:rPr>
              <a:t>執行長</a:t>
            </a:r>
            <a:r>
              <a:rPr lang="en-US" altLang="zh-HK" sz="1400" dirty="0" smtClean="0">
                <a:solidFill>
                  <a:schemeClr val="tx1"/>
                </a:solidFill>
              </a:rPr>
              <a:t>  </a:t>
            </a:r>
            <a:r>
              <a:rPr lang="zh-TW" altLang="en-US" sz="1400" dirty="0" smtClean="0">
                <a:solidFill>
                  <a:schemeClr val="tx1"/>
                </a:solidFill>
              </a:rPr>
              <a:t>建議條件</a:t>
            </a:r>
            <a:endParaRPr lang="en-US" altLang="zh-TW" sz="1400" dirty="0" smtClean="0">
              <a:solidFill>
                <a:schemeClr val="tx1"/>
              </a:solidFill>
            </a:endParaRPr>
          </a:p>
          <a:p>
            <a:pPr marL="521208" lvl="1" indent="-228600">
              <a:buFont typeface="+mj-lt"/>
              <a:buAutoNum type="arabicPeriod"/>
            </a:pPr>
            <a:r>
              <a:rPr lang="en-US" altLang="zh-HK" sz="1400" dirty="0" smtClean="0">
                <a:solidFill>
                  <a:schemeClr val="tx1"/>
                </a:solidFill>
              </a:rPr>
              <a:t>    </a:t>
            </a:r>
            <a:r>
              <a:rPr lang="zh-HK" altLang="zh-TW" sz="1400" dirty="0" smtClean="0">
                <a:solidFill>
                  <a:schemeClr val="tx1"/>
                </a:solidFill>
              </a:rPr>
              <a:t>行為特質為正直誠信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HK" altLang="zh-TW" sz="1400" dirty="0" smtClean="0">
                <a:solidFill>
                  <a:schemeClr val="tx1"/>
                </a:solidFill>
              </a:rPr>
              <a:t>創新獨立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HK" altLang="zh-TW" sz="1400" dirty="0" smtClean="0">
                <a:solidFill>
                  <a:schemeClr val="tx1"/>
                </a:solidFill>
              </a:rPr>
              <a:t>積極負責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HK" altLang="zh-TW" sz="1400" dirty="0" smtClean="0">
                <a:solidFill>
                  <a:schemeClr val="tx1"/>
                </a:solidFill>
              </a:rPr>
              <a:t>協調溝通。</a:t>
            </a:r>
            <a:endParaRPr lang="en-US" altLang="zh-HK" sz="1400" dirty="0" smtClean="0">
              <a:solidFill>
                <a:schemeClr val="tx1"/>
              </a:solidFill>
            </a:endParaRPr>
          </a:p>
          <a:p>
            <a:pPr marL="635508" lvl="1" indent="-342900">
              <a:buFont typeface="+mj-lt"/>
              <a:buAutoNum type="arabicPeriod"/>
            </a:pPr>
            <a:r>
              <a:rPr lang="zh-HK" altLang="zh-TW" sz="1400" dirty="0" smtClean="0">
                <a:solidFill>
                  <a:schemeClr val="tx1"/>
                </a:solidFill>
              </a:rPr>
              <a:t>管理技能為</a:t>
            </a:r>
            <a:r>
              <a:rPr lang="zh-TW" altLang="en-US" sz="1400" dirty="0" smtClean="0">
                <a:solidFill>
                  <a:schemeClr val="tx1"/>
                </a:solidFill>
              </a:rPr>
              <a:t>具備有</a:t>
            </a:r>
            <a:r>
              <a:rPr lang="zh-HK" altLang="zh-TW" sz="1400" dirty="0" smtClean="0">
                <a:solidFill>
                  <a:schemeClr val="tx1"/>
                </a:solidFill>
              </a:rPr>
              <a:t>相關業界</a:t>
            </a:r>
            <a:r>
              <a:rPr lang="zh-TW" altLang="en-US" sz="1400" dirty="0" smtClean="0">
                <a:solidFill>
                  <a:schemeClr val="tx1"/>
                </a:solidFill>
              </a:rPr>
              <a:t>領域成功</a:t>
            </a:r>
            <a:r>
              <a:rPr lang="zh-HK" altLang="zh-TW" sz="1400" dirty="0" smtClean="0">
                <a:solidFill>
                  <a:schemeClr val="tx1"/>
                </a:solidFill>
              </a:rPr>
              <a:t>經驗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HK" altLang="zh-TW" sz="1400" dirty="0" smtClean="0">
                <a:solidFill>
                  <a:schemeClr val="tx1"/>
                </a:solidFill>
              </a:rPr>
              <a:t>並具策略規劃</a:t>
            </a:r>
            <a:r>
              <a:rPr lang="en-US" altLang="zh-HK" sz="1400" dirty="0" smtClean="0">
                <a:solidFill>
                  <a:schemeClr val="tx1"/>
                </a:solidFill>
              </a:rPr>
              <a:t>, </a:t>
            </a:r>
            <a:r>
              <a:rPr lang="zh-HK" altLang="zh-TW" sz="1400" dirty="0" smtClean="0">
                <a:solidFill>
                  <a:schemeClr val="tx1"/>
                </a:solidFill>
              </a:rPr>
              <a:t>目標管理</a:t>
            </a:r>
            <a:r>
              <a:rPr lang="zh-TW" altLang="en-US" sz="1400" dirty="0" smtClean="0">
                <a:solidFill>
                  <a:schemeClr val="tx1"/>
                </a:solidFill>
              </a:rPr>
              <a:t>及</a:t>
            </a:r>
            <a:r>
              <a:rPr lang="zh-HK" altLang="zh-TW" sz="1400" dirty="0" smtClean="0">
                <a:solidFill>
                  <a:schemeClr val="tx1"/>
                </a:solidFill>
              </a:rPr>
              <a:t>團隊領導能力。</a:t>
            </a:r>
            <a:endParaRPr lang="en-US" altLang="zh-HK" sz="1400" dirty="0" smtClean="0">
              <a:solidFill>
                <a:schemeClr val="tx1"/>
              </a:solidFill>
            </a:endParaRPr>
          </a:p>
          <a:p>
            <a:pPr marL="635508" lvl="1" indent="-342900">
              <a:buFont typeface="+mj-lt"/>
              <a:buAutoNum type="arabicPeriod"/>
            </a:pPr>
            <a:r>
              <a:rPr lang="zh-HK" altLang="zh-TW" sz="1400" dirty="0" smtClean="0">
                <a:solidFill>
                  <a:schemeClr val="tx1"/>
                </a:solidFill>
              </a:rPr>
              <a:t>具備知識為熟悉商業語言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HK" altLang="zh-TW" sz="1400" dirty="0" smtClean="0">
                <a:solidFill>
                  <a:schemeClr val="tx1"/>
                </a:solidFill>
              </a:rPr>
              <a:t>開發產品的商業資訊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TW" altLang="en-US" sz="1400" dirty="0" smtClean="0">
                <a:solidFill>
                  <a:schemeClr val="tx1"/>
                </a:solidFill>
              </a:rPr>
              <a:t>價值提升</a:t>
            </a:r>
            <a:r>
              <a:rPr lang="en-US" altLang="zh-TW" sz="1400" dirty="0" smtClean="0">
                <a:solidFill>
                  <a:schemeClr val="tx1"/>
                </a:solidFill>
              </a:rPr>
              <a:t>,  </a:t>
            </a:r>
            <a:r>
              <a:rPr lang="zh-HK" altLang="zh-TW" sz="1400" dirty="0" smtClean="0">
                <a:solidFill>
                  <a:schemeClr val="tx1"/>
                </a:solidFill>
              </a:rPr>
              <a:t>同業情報及財務政策制定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HK" altLang="zh-TW" sz="1400" dirty="0" smtClean="0">
                <a:solidFill>
                  <a:schemeClr val="tx1"/>
                </a:solidFill>
              </a:rPr>
              <a:t>預算管理能力</a:t>
            </a:r>
            <a:r>
              <a:rPr lang="zh-TW" altLang="en-US" sz="1400" dirty="0" smtClean="0">
                <a:solidFill>
                  <a:schemeClr val="tx1"/>
                </a:solidFill>
              </a:rPr>
              <a:t>。</a:t>
            </a:r>
            <a:endParaRPr lang="en-US" altLang="zh-HK" sz="1400" dirty="0" smtClean="0">
              <a:solidFill>
                <a:schemeClr val="tx1"/>
              </a:solidFill>
            </a:endParaRPr>
          </a:p>
          <a:p>
            <a:pPr marL="0" indent="0">
              <a:buFont typeface="Calibri" panose="020F0502020204030204" pitchFamily="34" charset="0"/>
              <a:buNone/>
            </a:pPr>
            <a:r>
              <a:rPr lang="en-US" altLang="zh-TW" sz="1400" dirty="0" smtClean="0">
                <a:solidFill>
                  <a:schemeClr val="tx1"/>
                </a:solidFill>
              </a:rPr>
              <a:t>COO</a:t>
            </a:r>
            <a:r>
              <a:rPr lang="zh-TW" altLang="en-US" sz="1400" dirty="0" smtClean="0">
                <a:solidFill>
                  <a:schemeClr val="tx1"/>
                </a:solidFill>
              </a:rPr>
              <a:t>營運</a:t>
            </a:r>
            <a:r>
              <a:rPr lang="zh-HK" altLang="zh-TW" sz="1400" dirty="0" smtClean="0">
                <a:solidFill>
                  <a:schemeClr val="tx1"/>
                </a:solidFill>
              </a:rPr>
              <a:t>長</a:t>
            </a:r>
            <a:r>
              <a:rPr lang="en-US" altLang="zh-HK" sz="1400" dirty="0" smtClean="0">
                <a:solidFill>
                  <a:schemeClr val="tx1"/>
                </a:solidFill>
              </a:rPr>
              <a:t>  </a:t>
            </a:r>
            <a:r>
              <a:rPr lang="zh-TW" altLang="en-US" sz="1400" dirty="0" smtClean="0">
                <a:solidFill>
                  <a:schemeClr val="tx1"/>
                </a:solidFill>
              </a:rPr>
              <a:t>建議條件</a:t>
            </a:r>
            <a:endParaRPr lang="en-US" altLang="zh-TW" sz="1400" dirty="0" smtClean="0">
              <a:solidFill>
                <a:schemeClr val="tx1"/>
              </a:solidFill>
            </a:endParaRPr>
          </a:p>
          <a:p>
            <a:pPr marL="521208" lvl="1" indent="-228600">
              <a:buFont typeface="+mj-lt"/>
              <a:buAutoNum type="arabicPeriod"/>
            </a:pPr>
            <a:r>
              <a:rPr lang="en-US" altLang="zh-HK" sz="1400" dirty="0" smtClean="0">
                <a:solidFill>
                  <a:schemeClr val="tx1"/>
                </a:solidFill>
              </a:rPr>
              <a:t>    </a:t>
            </a:r>
            <a:r>
              <a:rPr lang="zh-HK" altLang="zh-TW" sz="1400" dirty="0" smtClean="0">
                <a:solidFill>
                  <a:schemeClr val="tx1"/>
                </a:solidFill>
              </a:rPr>
              <a:t>行為特質為正直誠信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HK" altLang="zh-TW" sz="1400" dirty="0" smtClean="0">
                <a:solidFill>
                  <a:schemeClr val="tx1"/>
                </a:solidFill>
              </a:rPr>
              <a:t>創新獨立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HK" altLang="zh-TW" sz="1400" dirty="0" smtClean="0">
                <a:solidFill>
                  <a:schemeClr val="tx1"/>
                </a:solidFill>
              </a:rPr>
              <a:t>積極負責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HK" altLang="zh-TW" sz="1400" dirty="0" smtClean="0">
                <a:solidFill>
                  <a:schemeClr val="tx1"/>
                </a:solidFill>
              </a:rPr>
              <a:t>協調溝通。</a:t>
            </a:r>
            <a:endParaRPr lang="en-US" altLang="zh-HK" sz="1400" dirty="0" smtClean="0">
              <a:solidFill>
                <a:schemeClr val="tx1"/>
              </a:solidFill>
            </a:endParaRPr>
          </a:p>
          <a:p>
            <a:pPr marL="635508" lvl="1" indent="-342900">
              <a:buFont typeface="+mj-lt"/>
              <a:buAutoNum type="arabicPeriod"/>
            </a:pPr>
            <a:r>
              <a:rPr lang="zh-HK" altLang="zh-TW" sz="1400" dirty="0" smtClean="0">
                <a:solidFill>
                  <a:schemeClr val="tx1"/>
                </a:solidFill>
              </a:rPr>
              <a:t>管理技能為</a:t>
            </a:r>
            <a:r>
              <a:rPr lang="zh-TW" altLang="en-US" sz="1400" dirty="0" smtClean="0">
                <a:solidFill>
                  <a:schemeClr val="tx1"/>
                </a:solidFill>
              </a:rPr>
              <a:t>具備有</a:t>
            </a:r>
            <a:r>
              <a:rPr lang="zh-HK" altLang="zh-TW" sz="1400" dirty="0" smtClean="0">
                <a:solidFill>
                  <a:schemeClr val="tx1"/>
                </a:solidFill>
              </a:rPr>
              <a:t>相關業界</a:t>
            </a:r>
            <a:r>
              <a:rPr lang="zh-TW" altLang="en-US" sz="1400" dirty="0" smtClean="0">
                <a:solidFill>
                  <a:schemeClr val="tx1"/>
                </a:solidFill>
              </a:rPr>
              <a:t>領域跨部門領導</a:t>
            </a:r>
            <a:r>
              <a:rPr lang="zh-HK" altLang="zh-TW" sz="1400" dirty="0" smtClean="0">
                <a:solidFill>
                  <a:schemeClr val="tx1"/>
                </a:solidFill>
              </a:rPr>
              <a:t>經驗</a:t>
            </a:r>
            <a:r>
              <a:rPr lang="zh-TW" altLang="en-US" sz="1400" dirty="0" smtClean="0">
                <a:solidFill>
                  <a:schemeClr val="tx1"/>
                </a:solidFill>
              </a:rPr>
              <a:t>及能力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HK" altLang="zh-TW" sz="1400" dirty="0" smtClean="0">
                <a:solidFill>
                  <a:schemeClr val="tx1"/>
                </a:solidFill>
              </a:rPr>
              <a:t>並具</a:t>
            </a:r>
            <a:r>
              <a:rPr lang="zh-TW" altLang="en-US" sz="1400" dirty="0" smtClean="0">
                <a:solidFill>
                  <a:schemeClr val="tx1"/>
                </a:solidFill>
              </a:rPr>
              <a:t>內部流程規劃及控制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HK" altLang="zh-TW" sz="1400" dirty="0" smtClean="0">
                <a:solidFill>
                  <a:schemeClr val="tx1"/>
                </a:solidFill>
              </a:rPr>
              <a:t>策略規劃</a:t>
            </a:r>
            <a:r>
              <a:rPr lang="en-US" altLang="zh-HK" sz="1400" dirty="0" smtClean="0">
                <a:solidFill>
                  <a:schemeClr val="tx1"/>
                </a:solidFill>
              </a:rPr>
              <a:t>, </a:t>
            </a:r>
            <a:r>
              <a:rPr lang="zh-HK" altLang="zh-TW" sz="1400" dirty="0" smtClean="0">
                <a:solidFill>
                  <a:schemeClr val="tx1"/>
                </a:solidFill>
              </a:rPr>
              <a:t>目標</a:t>
            </a:r>
            <a:r>
              <a:rPr lang="zh-TW" altLang="en-US" sz="1400" dirty="0" smtClean="0">
                <a:solidFill>
                  <a:schemeClr val="tx1"/>
                </a:solidFill>
              </a:rPr>
              <a:t>及績效指標</a:t>
            </a:r>
            <a:r>
              <a:rPr lang="zh-HK" altLang="zh-TW" sz="1400" dirty="0" smtClean="0">
                <a:solidFill>
                  <a:schemeClr val="tx1"/>
                </a:solidFill>
              </a:rPr>
              <a:t>管理。</a:t>
            </a:r>
            <a:endParaRPr lang="en-US" altLang="zh-HK" sz="1400" dirty="0" smtClean="0">
              <a:solidFill>
                <a:schemeClr val="tx1"/>
              </a:solidFill>
            </a:endParaRPr>
          </a:p>
          <a:p>
            <a:pPr marL="635508" lvl="1" indent="-342900">
              <a:buFont typeface="+mj-lt"/>
              <a:buAutoNum type="arabicPeriod"/>
            </a:pPr>
            <a:r>
              <a:rPr lang="zh-HK" altLang="zh-TW" sz="1400" dirty="0" smtClean="0">
                <a:solidFill>
                  <a:schemeClr val="tx1"/>
                </a:solidFill>
              </a:rPr>
              <a:t>具備知識為</a:t>
            </a:r>
            <a:r>
              <a:rPr lang="en-US" altLang="zh-TW" sz="1400" dirty="0" smtClean="0">
                <a:solidFill>
                  <a:schemeClr val="tx1"/>
                </a:solidFill>
              </a:rPr>
              <a:t> </a:t>
            </a:r>
            <a:r>
              <a:rPr lang="zh-HK" altLang="zh-TW" sz="1400" dirty="0" smtClean="0">
                <a:solidFill>
                  <a:schemeClr val="tx1"/>
                </a:solidFill>
              </a:rPr>
              <a:t>開發產品的商業資訊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TW" altLang="en-US" sz="1400" dirty="0" smtClean="0">
                <a:solidFill>
                  <a:schemeClr val="tx1"/>
                </a:solidFill>
              </a:rPr>
              <a:t>產品量產及法規認證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TW" altLang="en-US" sz="1400" dirty="0" smtClean="0">
                <a:solidFill>
                  <a:schemeClr val="tx1"/>
                </a:solidFill>
              </a:rPr>
              <a:t>供應鏈管理</a:t>
            </a:r>
            <a:r>
              <a:rPr lang="en-US" altLang="zh-TW" sz="1400" dirty="0" smtClean="0">
                <a:solidFill>
                  <a:schemeClr val="tx1"/>
                </a:solidFill>
              </a:rPr>
              <a:t>,  </a:t>
            </a:r>
            <a:r>
              <a:rPr lang="zh-HK" altLang="zh-TW" sz="1400" dirty="0" smtClean="0">
                <a:solidFill>
                  <a:schemeClr val="tx1"/>
                </a:solidFill>
              </a:rPr>
              <a:t>同業情報及財務政策制定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HK" altLang="zh-TW" sz="1400" dirty="0" smtClean="0">
                <a:solidFill>
                  <a:schemeClr val="tx1"/>
                </a:solidFill>
              </a:rPr>
              <a:t>預算管理能力</a:t>
            </a:r>
            <a:r>
              <a:rPr lang="zh-TW" altLang="en-US" sz="1400" dirty="0" smtClean="0">
                <a:solidFill>
                  <a:schemeClr val="tx1"/>
                </a:solidFill>
              </a:rPr>
              <a:t>。</a:t>
            </a:r>
            <a:endParaRPr lang="en-US" altLang="zh-HK" sz="1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TW" sz="1400" dirty="0" smtClean="0">
                <a:solidFill>
                  <a:schemeClr val="tx1"/>
                </a:solidFill>
              </a:rPr>
              <a:t>BD</a:t>
            </a:r>
            <a:r>
              <a:rPr lang="zh-TW" altLang="en-US" sz="1400" dirty="0" smtClean="0">
                <a:solidFill>
                  <a:schemeClr val="tx1"/>
                </a:solidFill>
              </a:rPr>
              <a:t> 事業發展主管 建議條件</a:t>
            </a:r>
            <a:endParaRPr lang="en-US" altLang="zh-TW" sz="1400" dirty="0" smtClean="0">
              <a:solidFill>
                <a:schemeClr val="tx1"/>
              </a:solidFill>
            </a:endParaRPr>
          </a:p>
          <a:p>
            <a:pPr marL="521208" lvl="1" indent="-228600">
              <a:buFont typeface="+mj-lt"/>
              <a:buAutoNum type="arabicPeriod"/>
            </a:pPr>
            <a:r>
              <a:rPr lang="zh-TW" altLang="en-US" sz="1400" dirty="0" smtClean="0">
                <a:solidFill>
                  <a:schemeClr val="tx1"/>
                </a:solidFill>
              </a:rPr>
              <a:t>    相關產品業界市場開發經驗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TW" altLang="en-US" sz="1400" dirty="0" smtClean="0">
                <a:solidFill>
                  <a:schemeClr val="tx1"/>
                </a:solidFill>
              </a:rPr>
              <a:t>引領產品及市場開發方向</a:t>
            </a:r>
            <a:r>
              <a:rPr lang="en-US" altLang="zh-TW" sz="1400" dirty="0" smtClean="0">
                <a:solidFill>
                  <a:schemeClr val="tx1"/>
                </a:solidFill>
              </a:rPr>
              <a:t>(POB)</a:t>
            </a:r>
            <a:endParaRPr lang="en-US" altLang="zh-HK" sz="1400" dirty="0" smtClean="0">
              <a:solidFill>
                <a:schemeClr val="tx1"/>
              </a:solidFill>
            </a:endParaRPr>
          </a:p>
          <a:p>
            <a:pPr marL="635508" lvl="1" indent="-342900">
              <a:buFont typeface="+mj-lt"/>
              <a:buAutoNum type="arabicPeriod"/>
            </a:pPr>
            <a:r>
              <a:rPr lang="zh-HK" altLang="zh-TW" sz="1400" dirty="0" smtClean="0">
                <a:solidFill>
                  <a:schemeClr val="tx1"/>
                </a:solidFill>
              </a:rPr>
              <a:t>熟悉商業語言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TW" altLang="en-US" sz="1400" dirty="0" smtClean="0">
                <a:solidFill>
                  <a:schemeClr val="tx1"/>
                </a:solidFill>
              </a:rPr>
              <a:t>開發</a:t>
            </a:r>
            <a:r>
              <a:rPr lang="zh-HK" altLang="zh-TW" sz="1400" dirty="0" smtClean="0">
                <a:solidFill>
                  <a:schemeClr val="tx1"/>
                </a:solidFill>
              </a:rPr>
              <a:t>產品的</a:t>
            </a:r>
            <a:r>
              <a:rPr lang="zh-TW" altLang="en-US" sz="1400" dirty="0" smtClean="0">
                <a:solidFill>
                  <a:schemeClr val="tx1"/>
                </a:solidFill>
              </a:rPr>
              <a:t>市場資訊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TW" altLang="en-US" sz="1400" dirty="0" smtClean="0">
                <a:solidFill>
                  <a:schemeClr val="tx1"/>
                </a:solidFill>
              </a:rPr>
              <a:t>行銷通路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HK" altLang="zh-TW" sz="1400" dirty="0" smtClean="0">
                <a:solidFill>
                  <a:schemeClr val="tx1"/>
                </a:solidFill>
              </a:rPr>
              <a:t>同業情報</a:t>
            </a:r>
            <a:r>
              <a:rPr lang="zh-TW" altLang="en-US" sz="1400" dirty="0" smtClean="0">
                <a:solidFill>
                  <a:schemeClr val="tx1"/>
                </a:solidFill>
              </a:rPr>
              <a:t>及營收</a:t>
            </a:r>
            <a:r>
              <a:rPr lang="zh-HK" altLang="zh-TW" sz="1400" dirty="0" smtClean="0">
                <a:solidFill>
                  <a:schemeClr val="tx1"/>
                </a:solidFill>
              </a:rPr>
              <a:t>預算管理能力</a:t>
            </a:r>
            <a:r>
              <a:rPr lang="zh-TW" altLang="en-US" sz="1400" dirty="0" smtClean="0">
                <a:solidFill>
                  <a:schemeClr val="tx1"/>
                </a:solidFill>
              </a:rPr>
              <a:t>。</a:t>
            </a:r>
            <a:endParaRPr lang="en-US" altLang="zh-HK" sz="1400" dirty="0" smtClean="0">
              <a:solidFill>
                <a:schemeClr val="tx1"/>
              </a:solidFill>
            </a:endParaRPr>
          </a:p>
          <a:p>
            <a:pPr marL="635508" lvl="1" indent="-342900">
              <a:buFont typeface="+mj-lt"/>
              <a:buAutoNum type="arabicPeriod"/>
            </a:pPr>
            <a:r>
              <a:rPr lang="zh-TW" altLang="zh-TW" sz="1400" dirty="0" smtClean="0">
                <a:solidFill>
                  <a:schemeClr val="tx1"/>
                </a:solidFill>
              </a:rPr>
              <a:t>帶領</a:t>
            </a:r>
            <a:r>
              <a:rPr lang="zh-TW" altLang="en-US" sz="1400" dirty="0" smtClean="0">
                <a:solidFill>
                  <a:schemeClr val="tx1"/>
                </a:solidFill>
              </a:rPr>
              <a:t>團隊</a:t>
            </a:r>
            <a:r>
              <a:rPr lang="zh-TW" altLang="zh-TW" sz="1400" dirty="0" smtClean="0">
                <a:solidFill>
                  <a:schemeClr val="tx1"/>
                </a:solidFill>
              </a:rPr>
              <a:t>達到預訂之業績目標，負責客戶維護及開發新客戶。</a:t>
            </a:r>
            <a:endParaRPr lang="en-US" altLang="zh-TW" sz="1400" dirty="0" smtClean="0">
              <a:solidFill>
                <a:schemeClr val="tx1"/>
              </a:solidFill>
            </a:endParaRPr>
          </a:p>
          <a:p>
            <a:pPr marL="0" indent="0">
              <a:buFont typeface="Calibri" panose="020F0502020204030204" pitchFamily="34" charset="0"/>
              <a:buNone/>
            </a:pPr>
            <a:r>
              <a:rPr lang="zh-TW" altLang="en-US" sz="1400" dirty="0" smtClean="0">
                <a:solidFill>
                  <a:schemeClr val="tx1"/>
                </a:solidFill>
              </a:rPr>
              <a:t>技術主管</a:t>
            </a:r>
            <a:r>
              <a:rPr lang="en-US" altLang="zh-HK" sz="1400" dirty="0" smtClean="0">
                <a:solidFill>
                  <a:schemeClr val="tx1"/>
                </a:solidFill>
              </a:rPr>
              <a:t>  </a:t>
            </a:r>
            <a:r>
              <a:rPr lang="zh-TW" altLang="en-US" sz="1400" dirty="0" smtClean="0">
                <a:solidFill>
                  <a:schemeClr val="tx1"/>
                </a:solidFill>
              </a:rPr>
              <a:t>建議條件</a:t>
            </a:r>
            <a:endParaRPr lang="en-US" altLang="zh-TW" sz="1400" dirty="0" smtClean="0">
              <a:solidFill>
                <a:schemeClr val="tx1"/>
              </a:solidFill>
            </a:endParaRPr>
          </a:p>
          <a:p>
            <a:pPr marL="628650" lvl="1" indent="-336550">
              <a:buFont typeface="+mj-lt"/>
              <a:buAutoNum type="arabicPeriod"/>
            </a:pPr>
            <a:r>
              <a:rPr lang="zh-HK" altLang="zh-TW" sz="1400" dirty="0" smtClean="0">
                <a:solidFill>
                  <a:schemeClr val="tx1"/>
                </a:solidFill>
              </a:rPr>
              <a:t>對研發產品作價值策略分析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HK" altLang="zh-TW" sz="1400" dirty="0" smtClean="0">
                <a:solidFill>
                  <a:schemeClr val="tx1"/>
                </a:solidFill>
              </a:rPr>
              <a:t>並作相關的技術</a:t>
            </a:r>
            <a:r>
              <a:rPr lang="en-US" altLang="zh-TW" sz="1400" dirty="0" smtClean="0">
                <a:solidFill>
                  <a:schemeClr val="tx1"/>
                </a:solidFill>
              </a:rPr>
              <a:t>(POC)</a:t>
            </a:r>
            <a:r>
              <a:rPr lang="zh-HK" altLang="zh-TW" sz="1400" dirty="0" smtClean="0">
                <a:solidFill>
                  <a:schemeClr val="tx1"/>
                </a:solidFill>
              </a:rPr>
              <a:t>及市場</a:t>
            </a:r>
            <a:r>
              <a:rPr lang="en-US" altLang="zh-TW" sz="1400" dirty="0" smtClean="0">
                <a:solidFill>
                  <a:schemeClr val="tx1"/>
                </a:solidFill>
              </a:rPr>
              <a:t>(POS)</a:t>
            </a:r>
            <a:r>
              <a:rPr lang="zh-HK" altLang="zh-TW" sz="1400" dirty="0" smtClean="0">
                <a:solidFill>
                  <a:schemeClr val="tx1"/>
                </a:solidFill>
              </a:rPr>
              <a:t>可行性驗證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HK" altLang="zh-TW" sz="1400" dirty="0" smtClean="0">
                <a:solidFill>
                  <a:schemeClr val="tx1"/>
                </a:solidFill>
              </a:rPr>
              <a:t>研擬產品策略地圖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HK" altLang="zh-TW" sz="1400" dirty="0" smtClean="0">
                <a:solidFill>
                  <a:schemeClr val="tx1"/>
                </a:solidFill>
              </a:rPr>
              <a:t>里程碑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HK" altLang="zh-TW" sz="1400" dirty="0" smtClean="0">
                <a:solidFill>
                  <a:schemeClr val="tx1"/>
                </a:solidFill>
              </a:rPr>
              <a:t>研發進度控管</a:t>
            </a:r>
            <a:r>
              <a:rPr lang="zh-TW" altLang="en-US" sz="1400" dirty="0" smtClean="0">
                <a:solidFill>
                  <a:schemeClr val="tx1"/>
                </a:solidFill>
              </a:rPr>
              <a:t>。</a:t>
            </a:r>
            <a:endParaRPr lang="en-US" altLang="zh-HK" sz="1400" dirty="0" smtClean="0">
              <a:solidFill>
                <a:schemeClr val="tx1"/>
              </a:solidFill>
            </a:endParaRPr>
          </a:p>
          <a:p>
            <a:pPr marL="521208" lvl="1" indent="-228600">
              <a:buFont typeface="+mj-lt"/>
              <a:buAutoNum type="arabicPeriod"/>
            </a:pPr>
            <a:r>
              <a:rPr lang="en-US" altLang="zh-HK" sz="1400" dirty="0" smtClean="0">
                <a:solidFill>
                  <a:schemeClr val="tx1"/>
                </a:solidFill>
              </a:rPr>
              <a:t>    </a:t>
            </a:r>
            <a:r>
              <a:rPr lang="zh-HK" altLang="zh-TW" sz="1400" dirty="0" smtClean="0">
                <a:solidFill>
                  <a:schemeClr val="tx1"/>
                </a:solidFill>
              </a:rPr>
              <a:t>熟悉技術專利佈局及研發產品策略方向佈局</a:t>
            </a:r>
            <a:r>
              <a:rPr lang="en-US" altLang="zh-TW" sz="1400" dirty="0" smtClean="0">
                <a:solidFill>
                  <a:schemeClr val="tx1"/>
                </a:solidFill>
              </a:rPr>
              <a:t>, </a:t>
            </a:r>
            <a:r>
              <a:rPr lang="zh-TW" altLang="en-US" sz="1400" dirty="0" smtClean="0">
                <a:solidFill>
                  <a:schemeClr val="tx1"/>
                </a:solidFill>
              </a:rPr>
              <a:t>研發知識管理</a:t>
            </a:r>
            <a:r>
              <a:rPr lang="zh-HK" altLang="zh-TW" sz="1400" dirty="0" smtClean="0">
                <a:solidFill>
                  <a:schemeClr val="tx1"/>
                </a:solidFill>
              </a:rPr>
              <a:t>。</a:t>
            </a:r>
            <a:endParaRPr lang="en-US" altLang="zh-HK" sz="1400" dirty="0" smtClean="0">
              <a:solidFill>
                <a:schemeClr val="tx1"/>
              </a:solidFill>
            </a:endParaRPr>
          </a:p>
          <a:p>
            <a:pPr marL="521208" lvl="1" indent="-228600">
              <a:buFont typeface="+mj-lt"/>
              <a:buAutoNum type="arabicPeriod"/>
            </a:pPr>
            <a:r>
              <a:rPr lang="en-US" altLang="zh-HK" sz="1400" dirty="0" smtClean="0">
                <a:solidFill>
                  <a:schemeClr val="tx1"/>
                </a:solidFill>
              </a:rPr>
              <a:t>   </a:t>
            </a:r>
            <a:r>
              <a:rPr lang="zh-TW" altLang="en-US" sz="1400" dirty="0" smtClean="0">
                <a:solidFill>
                  <a:schemeClr val="tx1"/>
                </a:solidFill>
              </a:rPr>
              <a:t> </a:t>
            </a:r>
            <a:r>
              <a:rPr lang="zh-HK" altLang="zh-TW" sz="1400" dirty="0" smtClean="0">
                <a:solidFill>
                  <a:schemeClr val="tx1"/>
                </a:solidFill>
              </a:rPr>
              <a:t>負責新的應用方法、新材料或新產品的研究與開發流程作業。</a:t>
            </a:r>
            <a:endParaRPr lang="en-US" altLang="zh-HK" sz="1400" dirty="0" smtClean="0">
              <a:solidFill>
                <a:schemeClr val="tx1"/>
              </a:solidFill>
            </a:endParaRPr>
          </a:p>
          <a:p>
            <a:pPr marL="0" indent="0">
              <a:buFont typeface="Calibri" panose="020F0502020204030204" pitchFamily="34" charset="0"/>
              <a:buNone/>
            </a:pPr>
            <a:r>
              <a:rPr lang="zh-TW" altLang="en-US" sz="1400" dirty="0" smtClean="0">
                <a:solidFill>
                  <a:schemeClr val="tx1"/>
                </a:solidFill>
              </a:rPr>
              <a:t>財務主管</a:t>
            </a:r>
            <a:r>
              <a:rPr lang="en-US" altLang="zh-TW" sz="1400" dirty="0" smtClean="0">
                <a:solidFill>
                  <a:schemeClr val="tx1"/>
                </a:solidFill>
              </a:rPr>
              <a:t> </a:t>
            </a:r>
            <a:r>
              <a:rPr lang="en-US" altLang="zh-HK" sz="1400" dirty="0" smtClean="0">
                <a:solidFill>
                  <a:schemeClr val="tx1"/>
                </a:solidFill>
              </a:rPr>
              <a:t> </a:t>
            </a:r>
            <a:r>
              <a:rPr lang="zh-TW" altLang="en-US" sz="1400" dirty="0" smtClean="0">
                <a:solidFill>
                  <a:schemeClr val="tx1"/>
                </a:solidFill>
              </a:rPr>
              <a:t>建議條件</a:t>
            </a:r>
            <a:endParaRPr lang="en-US" altLang="zh-TW" sz="1400" dirty="0" smtClean="0">
              <a:solidFill>
                <a:schemeClr val="tx1"/>
              </a:solidFill>
            </a:endParaRPr>
          </a:p>
          <a:p>
            <a:pPr marL="521208" lvl="1" indent="-228600">
              <a:buFont typeface="+mj-lt"/>
              <a:buAutoNum type="arabicPeriod"/>
            </a:pPr>
            <a:r>
              <a:rPr lang="en-US" altLang="zh-HK" sz="1400" dirty="0" smtClean="0">
                <a:solidFill>
                  <a:schemeClr val="tx1"/>
                </a:solidFill>
              </a:rPr>
              <a:t>   </a:t>
            </a:r>
            <a:r>
              <a:rPr lang="zh-HK" altLang="zh-TW" sz="1400" dirty="0" smtClean="0">
                <a:solidFill>
                  <a:schemeClr val="tx1"/>
                </a:solidFill>
              </a:rPr>
              <a:t>至少擁有財務、會計及資訊相關工作歷練。</a:t>
            </a:r>
            <a:endParaRPr lang="en-US" altLang="zh-HK" sz="1400" dirty="0" smtClean="0">
              <a:solidFill>
                <a:schemeClr val="tx1"/>
              </a:solidFill>
            </a:endParaRPr>
          </a:p>
          <a:p>
            <a:pPr marL="521208" lvl="1" indent="-228600">
              <a:buFont typeface="+mj-lt"/>
              <a:buAutoNum type="arabicPeriod"/>
            </a:pPr>
            <a:r>
              <a:rPr lang="en-US" altLang="zh-HK" sz="1400" dirty="0" smtClean="0">
                <a:solidFill>
                  <a:schemeClr val="tx1"/>
                </a:solidFill>
              </a:rPr>
              <a:t>  </a:t>
            </a:r>
            <a:r>
              <a:rPr lang="zh-TW" altLang="en-US" sz="1400" dirty="0" smtClean="0">
                <a:solidFill>
                  <a:schemeClr val="tx1"/>
                </a:solidFill>
              </a:rPr>
              <a:t> </a:t>
            </a:r>
            <a:r>
              <a:rPr lang="zh-HK" altLang="zh-TW" sz="1400" dirty="0" smtClean="0">
                <a:solidFill>
                  <a:schemeClr val="tx1"/>
                </a:solidFill>
              </a:rPr>
              <a:t>具有財務策略規劃及執行內稽內控等財務政策、資訊系統、制度、流程的運作。</a:t>
            </a:r>
            <a:endParaRPr lang="en-US" altLang="zh-HK" sz="1400" dirty="0" smtClean="0">
              <a:solidFill>
                <a:schemeClr val="tx1"/>
              </a:solidFill>
            </a:endParaRPr>
          </a:p>
          <a:p>
            <a:pPr marL="521208" lvl="1" indent="-228600">
              <a:buFont typeface="+mj-lt"/>
              <a:buAutoNum type="arabicPeriod"/>
            </a:pPr>
            <a:r>
              <a:rPr lang="en-US" altLang="zh-HK" sz="1400" dirty="0" smtClean="0">
                <a:solidFill>
                  <a:schemeClr val="tx1"/>
                </a:solidFill>
              </a:rPr>
              <a:t>  </a:t>
            </a:r>
            <a:r>
              <a:rPr lang="zh-TW" altLang="en-US" sz="1400" dirty="0" smtClean="0">
                <a:solidFill>
                  <a:schemeClr val="tx1"/>
                </a:solidFill>
              </a:rPr>
              <a:t> </a:t>
            </a:r>
            <a:r>
              <a:rPr lang="zh-HK" altLang="zh-TW" sz="1400" dirty="0" smtClean="0">
                <a:solidFill>
                  <a:schemeClr val="tx1"/>
                </a:solidFill>
              </a:rPr>
              <a:t>具有財務分析、預算管理、資金募集及調度、稅務規劃、外匯風控等實務經驗。</a:t>
            </a:r>
            <a:endParaRPr lang="zh-TW" altLang="zh-TW" sz="1400" dirty="0" smtClean="0">
              <a:solidFill>
                <a:schemeClr val="tx1"/>
              </a:solidFill>
            </a:endParaRPr>
          </a:p>
          <a:p>
            <a:pPr marL="0" indent="0">
              <a:buFont typeface="Calibri" panose="020F0502020204030204" pitchFamily="34" charset="0"/>
              <a:buNone/>
            </a:pPr>
            <a:endParaRPr lang="en-US" altLang="zh-TW" sz="1200" dirty="0" smtClean="0">
              <a:solidFill>
                <a:schemeClr val="tx1"/>
              </a:solidFill>
            </a:endParaRPr>
          </a:p>
          <a:p>
            <a:pPr marL="0" indent="0">
              <a:buFont typeface="Calibri" panose="020F0502020204030204" pitchFamily="34" charset="0"/>
              <a:buNone/>
            </a:pPr>
            <a:endParaRPr lang="zh-TW" altLang="zh-TW" sz="1200" dirty="0" smtClean="0">
              <a:solidFill>
                <a:schemeClr val="tx1"/>
              </a:solidFill>
            </a:endParaRPr>
          </a:p>
          <a:p>
            <a:pPr marL="292608" lvl="1" indent="0">
              <a:buFont typeface="Calibri" pitchFamily="34" charset="0"/>
              <a:buNone/>
            </a:pPr>
            <a:endParaRPr lang="zh-TW" altLang="zh-TW" sz="1200" dirty="0" smtClean="0">
              <a:solidFill>
                <a:schemeClr val="tx1"/>
              </a:solidFill>
            </a:endParaRPr>
          </a:p>
          <a:p>
            <a:pPr marL="635508" lvl="1" indent="-342900">
              <a:buFont typeface="+mj-lt"/>
              <a:buAutoNum type="arabicPeriod"/>
            </a:pPr>
            <a:endParaRPr lang="en-US" altLang="zh-HK" dirty="0" smtClean="0">
              <a:solidFill>
                <a:schemeClr val="tx1"/>
              </a:solidFill>
            </a:endParaRPr>
          </a:p>
          <a:p>
            <a:pPr marL="635508" lvl="1" indent="-342900">
              <a:buFont typeface="+mj-lt"/>
              <a:buAutoNum type="arabicPeriod"/>
            </a:pPr>
            <a:endParaRPr lang="zh-TW" altLang="zh-TW" dirty="0" smtClean="0">
              <a:solidFill>
                <a:schemeClr val="tx1"/>
              </a:solidFill>
            </a:endParaRPr>
          </a:p>
          <a:p>
            <a:pPr marL="635508" lvl="1" indent="-342900">
              <a:buFont typeface="+mj-lt"/>
              <a:buAutoNum type="arabicPeriod"/>
            </a:pPr>
            <a:endParaRPr lang="zh-TW" altLang="zh-TW" dirty="0" smtClean="0">
              <a:solidFill>
                <a:schemeClr val="tx1"/>
              </a:solidFill>
            </a:endParaRPr>
          </a:p>
          <a:p>
            <a:pPr marL="0" indent="0">
              <a:buFont typeface="Calibri" panose="020F0502020204030204" pitchFamily="34" charset="0"/>
              <a:buNone/>
            </a:pPr>
            <a:endParaRPr lang="en-US" altLang="zh-TW" dirty="0" smtClean="0">
              <a:solidFill>
                <a:schemeClr val="tx1"/>
              </a:solidFill>
            </a:endParaRPr>
          </a:p>
          <a:p>
            <a:pPr marL="635508" lvl="1" indent="-342900">
              <a:buFont typeface="+mj-lt"/>
              <a:buAutoNum type="arabicPeriod"/>
            </a:pPr>
            <a:endParaRPr lang="zh-TW" altLang="zh-TW" dirty="0" smtClean="0">
              <a:solidFill>
                <a:schemeClr val="tx1"/>
              </a:solidFill>
            </a:endParaRPr>
          </a:p>
          <a:p>
            <a:pPr marL="635508" lvl="1" indent="-342900">
              <a:buFont typeface="+mj-lt"/>
              <a:buAutoNum type="arabicPeriod"/>
            </a:pPr>
            <a:endParaRPr lang="zh-TW" altLang="zh-TW" dirty="0" smtClean="0">
              <a:solidFill>
                <a:schemeClr val="tx1"/>
              </a:solidFill>
            </a:endParaRPr>
          </a:p>
          <a:p>
            <a:pPr marL="635508" lvl="1" indent="-342900">
              <a:buFont typeface="+mj-lt"/>
              <a:buAutoNum type="arabicPeriod"/>
            </a:pPr>
            <a:endParaRPr lang="en-US" altLang="zh-HK" dirty="0" smtClean="0">
              <a:solidFill>
                <a:schemeClr val="tx1"/>
              </a:solidFill>
            </a:endParaRPr>
          </a:p>
          <a:p>
            <a:pPr marL="292608" lvl="1" indent="0">
              <a:buFont typeface="Calibri" pitchFamily="34" charset="0"/>
              <a:buNone/>
            </a:pPr>
            <a:endParaRPr lang="zh-TW" altLang="zh-TW" dirty="0" smtClean="0">
              <a:solidFill>
                <a:schemeClr val="tx1"/>
              </a:solidFill>
            </a:endParaRPr>
          </a:p>
          <a:p>
            <a:pPr marL="0" indent="0">
              <a:buFont typeface="Calibri" panose="020F0502020204030204" pitchFamily="34" charset="0"/>
              <a:buNone/>
            </a:pPr>
            <a:endParaRPr lang="en-US" altLang="zh-TW" dirty="0" smtClean="0">
              <a:solidFill>
                <a:schemeClr val="tx1"/>
              </a:solidFill>
            </a:endParaRPr>
          </a:p>
          <a:p>
            <a:pPr marL="0" indent="0">
              <a:buFont typeface="Calibri" panose="020F0502020204030204" pitchFamily="34" charset="0"/>
              <a:buNone/>
            </a:pP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370703" y="286604"/>
            <a:ext cx="8559113" cy="1171493"/>
          </a:xfrm>
        </p:spPr>
        <p:txBody>
          <a:bodyPr>
            <a:norm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團隊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籌組規劃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(2/2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0780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內容版面配置區 2"/>
          <p:cNvSpPr txBox="1">
            <a:spLocks/>
          </p:cNvSpPr>
          <p:nvPr/>
        </p:nvSpPr>
        <p:spPr>
          <a:xfrm>
            <a:off x="321274" y="1586251"/>
            <a:ext cx="8559113" cy="466482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1800" dirty="0" smtClean="0"/>
              <a:t>請</a:t>
            </a:r>
            <a:r>
              <a:rPr lang="zh-TW" altLang="en-US" sz="1800" dirty="0"/>
              <a:t>針對團隊與本計畫相關已獲證或申請中相關專利之申請日、申請人</a:t>
            </a:r>
            <a:r>
              <a:rPr lang="en-US" altLang="zh-TW" sz="1800" dirty="0"/>
              <a:t>(</a:t>
            </a:r>
            <a:r>
              <a:rPr lang="zh-TW" altLang="en-US" sz="1800" dirty="0"/>
              <a:t>專利權人</a:t>
            </a:r>
            <a:r>
              <a:rPr lang="en-US" altLang="zh-TW" sz="1800" dirty="0"/>
              <a:t>)</a:t>
            </a:r>
            <a:r>
              <a:rPr lang="zh-TW" altLang="en-US" sz="1800" dirty="0"/>
              <a:t>以及未來授權於新創公司評估等項目填寫，若無則說明智財保護</a:t>
            </a:r>
            <a:r>
              <a:rPr lang="zh-TW" altLang="en-US" sz="1800" dirty="0" smtClean="0"/>
              <a:t>機制</a:t>
            </a:r>
            <a:endParaRPr lang="en-US" altLang="zh-TW" sz="1800" dirty="0"/>
          </a:p>
          <a:p>
            <a:pPr marL="0" indent="0">
              <a:spcBef>
                <a:spcPts val="600"/>
              </a:spcBef>
              <a:buNone/>
            </a:pPr>
            <a:r>
              <a:rPr lang="zh-TW" altLang="en-US" sz="1800" dirty="0" smtClean="0">
                <a:solidFill>
                  <a:srgbClr val="FF0000"/>
                </a:solidFill>
              </a:rPr>
              <a:t> </a:t>
            </a:r>
            <a:r>
              <a:rPr lang="en-US" altLang="zh-TW" sz="1800" dirty="0" smtClean="0">
                <a:solidFill>
                  <a:srgbClr val="FF0000"/>
                </a:solidFill>
              </a:rPr>
              <a:t>*</a:t>
            </a:r>
            <a:r>
              <a:rPr lang="zh-TW" altLang="en-US" sz="1800" dirty="0" smtClean="0">
                <a:solidFill>
                  <a:srgbClr val="FF0000"/>
                </a:solidFill>
              </a:rPr>
              <a:t>是否</a:t>
            </a:r>
            <a:r>
              <a:rPr lang="zh-TW" altLang="en-US" sz="1800" dirty="0">
                <a:solidFill>
                  <a:srgbClr val="FF0000"/>
                </a:solidFill>
              </a:rPr>
              <a:t>具備智財權</a:t>
            </a:r>
            <a:r>
              <a:rPr lang="zh-TW" altLang="en-US" sz="1800" dirty="0" smtClean="0">
                <a:solidFill>
                  <a:srgbClr val="FF0000"/>
                </a:solidFill>
              </a:rPr>
              <a:t>為計</a:t>
            </a:r>
            <a:r>
              <a:rPr lang="zh-TW" altLang="en-US" sz="1800" dirty="0">
                <a:solidFill>
                  <a:srgbClr val="FF0000"/>
                </a:solidFill>
              </a:rPr>
              <a:t>畫</a:t>
            </a:r>
            <a:r>
              <a:rPr lang="zh-TW" altLang="en-US" sz="1800" dirty="0" smtClean="0">
                <a:solidFill>
                  <a:srgbClr val="FF0000"/>
                </a:solidFill>
              </a:rPr>
              <a:t>審查</a:t>
            </a:r>
            <a:r>
              <a:rPr lang="zh-TW" altLang="en-US" sz="1800" dirty="0">
                <a:solidFill>
                  <a:srgbClr val="FF0000"/>
                </a:solidFill>
              </a:rPr>
              <a:t>重點</a:t>
            </a:r>
            <a:endParaRPr lang="en-US" altLang="zh-TW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TW" dirty="0">
              <a:solidFill>
                <a:srgbClr val="FF0000"/>
              </a:solidFill>
            </a:endParaRPr>
          </a:p>
          <a:p>
            <a:endParaRPr lang="en-US" altLang="zh-TW" dirty="0" smtClean="0">
              <a:solidFill>
                <a:srgbClr val="FF0000"/>
              </a:solidFill>
            </a:endParaRPr>
          </a:p>
          <a:p>
            <a:pPr marL="201168" lvl="1" indent="0">
              <a:spcBef>
                <a:spcPts val="0"/>
              </a:spcBef>
              <a:buNone/>
            </a:pPr>
            <a:endParaRPr lang="en-US" altLang="zh-TW" dirty="0" smtClean="0">
              <a:solidFill>
                <a:srgbClr val="FF0000"/>
              </a:solidFill>
            </a:endParaRPr>
          </a:p>
          <a:p>
            <a:pPr marL="201168" lvl="1" indent="0">
              <a:spcBef>
                <a:spcPts val="1800"/>
              </a:spcBef>
              <a:buNone/>
            </a:pPr>
            <a:endParaRPr lang="en-US" altLang="zh-TW" dirty="0" smtClean="0">
              <a:solidFill>
                <a:srgbClr val="FF0000"/>
              </a:solidFill>
            </a:endParaRPr>
          </a:p>
          <a:p>
            <a:pPr marL="201168" lvl="1" indent="0">
              <a:spcBef>
                <a:spcPts val="0"/>
              </a:spcBef>
              <a:buNone/>
            </a:pPr>
            <a:r>
              <a:rPr lang="en-US" altLang="zh-TW" dirty="0" smtClean="0">
                <a:solidFill>
                  <a:srgbClr val="FF0000"/>
                </a:solidFill>
              </a:rPr>
              <a:t>[</a:t>
            </a:r>
            <a:r>
              <a:rPr lang="zh-TW" altLang="en-US" dirty="0" smtClean="0">
                <a:solidFill>
                  <a:srgbClr val="FF0000"/>
                </a:solidFill>
              </a:rPr>
              <a:t>說明</a:t>
            </a:r>
            <a:r>
              <a:rPr lang="en-US" altLang="zh-TW" dirty="0">
                <a:solidFill>
                  <a:srgbClr val="FF0000"/>
                </a:solidFill>
              </a:rPr>
              <a:t>]</a:t>
            </a:r>
            <a:endParaRPr lang="en-US" altLang="zh-TW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</a:pPr>
            <a:r>
              <a:rPr lang="zh-TW" altLang="en-US" dirty="0" smtClean="0">
                <a:solidFill>
                  <a:srgbClr val="FF0000"/>
                </a:solidFill>
              </a:rPr>
              <a:t>技術</a:t>
            </a:r>
            <a:r>
              <a:rPr lang="zh-TW" altLang="en-US" dirty="0">
                <a:solidFill>
                  <a:srgbClr val="FF0000"/>
                </a:solidFill>
              </a:rPr>
              <a:t>為自有還是技術委辦服務</a:t>
            </a:r>
            <a:endParaRPr lang="en-US" altLang="zh-TW" dirty="0">
              <a:solidFill>
                <a:srgbClr val="FF0000"/>
              </a:solidFill>
            </a:endParaRPr>
          </a:p>
          <a:p>
            <a:pPr lvl="1"/>
            <a:r>
              <a:rPr lang="zh-TW" altLang="en-US" dirty="0">
                <a:solidFill>
                  <a:srgbClr val="FF0000"/>
                </a:solidFill>
              </a:rPr>
              <a:t>重點技術</a:t>
            </a:r>
            <a:r>
              <a:rPr lang="zh-TW" altLang="en-US" dirty="0" smtClean="0">
                <a:solidFill>
                  <a:srgbClr val="FF0000"/>
                </a:solidFill>
              </a:rPr>
              <a:t>專利及重點</a:t>
            </a:r>
            <a:r>
              <a:rPr lang="zh-TW" altLang="en-US" dirty="0">
                <a:solidFill>
                  <a:srgbClr val="FF0000"/>
                </a:solidFill>
              </a:rPr>
              <a:t>市場的</a:t>
            </a:r>
            <a:r>
              <a:rPr lang="zh-TW" altLang="en-US" dirty="0" smtClean="0">
                <a:solidFill>
                  <a:srgbClr val="FF0000"/>
                </a:solidFill>
              </a:rPr>
              <a:t>專利佈局為何</a:t>
            </a:r>
            <a:endParaRPr lang="en-US" altLang="zh-TW" dirty="0">
              <a:solidFill>
                <a:srgbClr val="FF0000"/>
              </a:solidFill>
            </a:endParaRPr>
          </a:p>
          <a:p>
            <a:pPr lvl="1"/>
            <a:r>
              <a:rPr lang="zh-TW" altLang="en-US" dirty="0">
                <a:solidFill>
                  <a:srgbClr val="FF0000"/>
                </a:solidFill>
              </a:rPr>
              <a:t>申請專利的資金</a:t>
            </a:r>
            <a:r>
              <a:rPr lang="zh-TW" altLang="en-US" dirty="0" smtClean="0">
                <a:solidFill>
                  <a:srgbClr val="FF0000"/>
                </a:solidFill>
              </a:rPr>
              <a:t>規劃，以及若資金不足時如何取捨</a:t>
            </a:r>
            <a:r>
              <a:rPr lang="en-US" altLang="zh-TW" dirty="0" smtClean="0">
                <a:solidFill>
                  <a:srgbClr val="FF0000"/>
                </a:solidFill>
              </a:rPr>
              <a:t> </a:t>
            </a:r>
            <a:r>
              <a:rPr lang="zh-TW" altLang="en-US" dirty="0" smtClean="0">
                <a:solidFill>
                  <a:srgbClr val="FF0000"/>
                </a:solidFill>
              </a:rPr>
              <a:t> </a:t>
            </a:r>
            <a:endParaRPr lang="en-US" altLang="zh-TW" dirty="0">
              <a:solidFill>
                <a:srgbClr val="FF0000"/>
              </a:solidFill>
            </a:endParaRPr>
          </a:p>
          <a:p>
            <a:pPr lvl="1"/>
            <a:r>
              <a:rPr lang="zh-TW" altLang="en-US" dirty="0">
                <a:solidFill>
                  <a:srgbClr val="FF0000"/>
                </a:solidFill>
              </a:rPr>
              <a:t>未來專利佈局規劃 </a:t>
            </a:r>
            <a:endParaRPr lang="en-US" altLang="zh-TW" dirty="0">
              <a:solidFill>
                <a:srgbClr val="FF0000"/>
              </a:solidFill>
            </a:endParaRPr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370703" y="286604"/>
            <a:ext cx="8559113" cy="1171493"/>
          </a:xfrm>
        </p:spPr>
        <p:txBody>
          <a:bodyPr>
            <a:normAutofit/>
          </a:bodyPr>
          <a:lstStyle/>
          <a:p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專利自評 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(1/2)</a:t>
            </a:r>
            <a:endParaRPr lang="zh-TW" altLang="en-US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403345"/>
              </p:ext>
            </p:extLst>
          </p:nvPr>
        </p:nvGraphicFramePr>
        <p:xfrm>
          <a:off x="91264" y="2520168"/>
          <a:ext cx="8987051" cy="19627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5910">
                  <a:extLst>
                    <a:ext uri="{9D8B030D-6E8A-4147-A177-3AD203B41FA5}">
                      <a16:colId xmlns:a16="http://schemas.microsoft.com/office/drawing/2014/main" xmlns="" val="3090596883"/>
                    </a:ext>
                  </a:extLst>
                </a:gridCol>
                <a:gridCol w="700022">
                  <a:extLst>
                    <a:ext uri="{9D8B030D-6E8A-4147-A177-3AD203B41FA5}">
                      <a16:colId xmlns:a16="http://schemas.microsoft.com/office/drawing/2014/main" xmlns="" val="1537242260"/>
                    </a:ext>
                  </a:extLst>
                </a:gridCol>
                <a:gridCol w="666080">
                  <a:extLst>
                    <a:ext uri="{9D8B030D-6E8A-4147-A177-3AD203B41FA5}">
                      <a16:colId xmlns:a16="http://schemas.microsoft.com/office/drawing/2014/main" xmlns="" val="1547465762"/>
                    </a:ext>
                  </a:extLst>
                </a:gridCol>
                <a:gridCol w="823865">
                  <a:extLst>
                    <a:ext uri="{9D8B030D-6E8A-4147-A177-3AD203B41FA5}">
                      <a16:colId xmlns:a16="http://schemas.microsoft.com/office/drawing/2014/main" xmlns="" val="1658144778"/>
                    </a:ext>
                  </a:extLst>
                </a:gridCol>
                <a:gridCol w="769686">
                  <a:extLst>
                    <a:ext uri="{9D8B030D-6E8A-4147-A177-3AD203B41FA5}">
                      <a16:colId xmlns:a16="http://schemas.microsoft.com/office/drawing/2014/main" xmlns="" val="3154500772"/>
                    </a:ext>
                  </a:extLst>
                </a:gridCol>
                <a:gridCol w="57928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17077">
                  <a:extLst>
                    <a:ext uri="{9D8B030D-6E8A-4147-A177-3AD203B41FA5}">
                      <a16:colId xmlns:a16="http://schemas.microsoft.com/office/drawing/2014/main" xmlns="" val="1622469560"/>
                    </a:ext>
                  </a:extLst>
                </a:gridCol>
                <a:gridCol w="1976533">
                  <a:extLst>
                    <a:ext uri="{9D8B030D-6E8A-4147-A177-3AD203B41FA5}">
                      <a16:colId xmlns:a16="http://schemas.microsoft.com/office/drawing/2014/main" xmlns="" val="1317746249"/>
                    </a:ext>
                  </a:extLst>
                </a:gridCol>
                <a:gridCol w="2048596">
                  <a:extLst>
                    <a:ext uri="{9D8B030D-6E8A-4147-A177-3AD203B41FA5}">
                      <a16:colId xmlns:a16="http://schemas.microsoft.com/office/drawing/2014/main" xmlns="" val="2276403219"/>
                    </a:ext>
                  </a:extLst>
                </a:gridCol>
              </a:tblGrid>
              <a:tr h="1185556"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申請類別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專利名稱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證書號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申請日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申請人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申請國家</a:t>
                      </a:r>
                    </a:p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發明人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未來授權於新創公司之模式自評</a:t>
                      </a:r>
                      <a:endParaRPr lang="en-US" altLang="zh-TW" sz="1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專利授權狀態</a:t>
                      </a:r>
                      <a:endParaRPr lang="en-US" altLang="zh-TW" sz="1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若已有授權需特別說明專屬授權或非專屬授權、授權使用範圍、授權使用地區、授權金額</a:t>
                      </a:r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562620239"/>
                  </a:ext>
                </a:extLst>
              </a:tr>
              <a:tr h="441979"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發明專利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xxx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I599752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TW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2014/06/06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國立台灣大學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台灣</a:t>
                      </a:r>
                      <a:endParaRPr lang="zh-TW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王小明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使用於新創公司，需取得專屬授權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尚未授權予任何人使用</a:t>
                      </a:r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40712746"/>
                  </a:ext>
                </a:extLst>
              </a:tr>
              <a:tr h="251588"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40903939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360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內容版面配置區 2"/>
          <p:cNvSpPr txBox="1">
            <a:spLocks/>
          </p:cNvSpPr>
          <p:nvPr/>
        </p:nvSpPr>
        <p:spPr>
          <a:xfrm>
            <a:off x="321274" y="1586251"/>
            <a:ext cx="8559113" cy="514177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>
                <a:solidFill>
                  <a:schemeClr val="tx1"/>
                </a:solidFill>
              </a:rPr>
              <a:t>1.</a:t>
            </a:r>
            <a:r>
              <a:rPr lang="zh-TW" altLang="zh-TW" dirty="0">
                <a:solidFill>
                  <a:schemeClr val="tx1"/>
                </a:solidFill>
              </a:rPr>
              <a:t>專利權是否全部歸屬於</a:t>
            </a:r>
            <a:r>
              <a:rPr lang="zh-TW" altLang="en-US" dirty="0">
                <a:solidFill>
                  <a:schemeClr val="tx1"/>
                </a:solidFill>
              </a:rPr>
              <a:t>計畫申請之學校</a:t>
            </a:r>
            <a:endParaRPr lang="en-US" altLang="zh-TW" dirty="0">
              <a:solidFill>
                <a:schemeClr val="tx1"/>
              </a:solidFill>
            </a:endParaRPr>
          </a:p>
          <a:p>
            <a:r>
              <a:rPr lang="en-US" altLang="zh-TW" sz="1800" dirty="0">
                <a:solidFill>
                  <a:schemeClr val="tx1"/>
                </a:solidFill>
              </a:rPr>
              <a:t>□</a:t>
            </a:r>
            <a:r>
              <a:rPr lang="zh-TW" altLang="zh-TW" sz="1800" dirty="0">
                <a:solidFill>
                  <a:schemeClr val="tx1"/>
                </a:solidFill>
              </a:rPr>
              <a:t>是</a:t>
            </a:r>
            <a:endParaRPr lang="en-US" altLang="zh-TW" sz="1800" dirty="0">
              <a:solidFill>
                <a:schemeClr val="tx1"/>
              </a:solidFill>
            </a:endParaRPr>
          </a:p>
          <a:p>
            <a:r>
              <a:rPr lang="en-US" altLang="zh-TW" sz="1800" dirty="0">
                <a:solidFill>
                  <a:schemeClr val="tx1"/>
                </a:solidFill>
              </a:rPr>
              <a:t>□</a:t>
            </a:r>
            <a:r>
              <a:rPr lang="zh-TW" altLang="zh-TW" sz="1800" dirty="0" smtClean="0">
                <a:solidFill>
                  <a:schemeClr val="tx1"/>
                </a:solidFill>
              </a:rPr>
              <a:t>否</a:t>
            </a:r>
            <a:r>
              <a:rPr lang="zh-TW" altLang="en-US" sz="1800" dirty="0">
                <a:solidFill>
                  <a:schemeClr val="tx1"/>
                </a:solidFill>
              </a:rPr>
              <a:t>，</a:t>
            </a:r>
            <a:r>
              <a:rPr lang="zh-TW" altLang="en-US" sz="1800" dirty="0" smtClean="0">
                <a:solidFill>
                  <a:schemeClr val="tx1"/>
                </a:solidFill>
              </a:rPr>
              <a:t>則</a:t>
            </a:r>
            <a:r>
              <a:rPr lang="zh-TW" altLang="en-US" sz="1800" dirty="0">
                <a:solidFill>
                  <a:schemeClr val="tx1"/>
                </a:solidFill>
              </a:rPr>
              <a:t>請說明如何達成相關專利的</a:t>
            </a:r>
            <a:r>
              <a:rPr lang="zh-TW" altLang="zh-TW" sz="1800" dirty="0">
                <a:solidFill>
                  <a:schemeClr val="tx1"/>
                </a:solidFill>
              </a:rPr>
              <a:t>專屬</a:t>
            </a:r>
            <a:r>
              <a:rPr lang="zh-TW" altLang="zh-TW" sz="1800" dirty="0" smtClean="0">
                <a:solidFill>
                  <a:schemeClr val="tx1"/>
                </a:solidFill>
              </a:rPr>
              <a:t>授權</a:t>
            </a:r>
            <a:r>
              <a:rPr lang="en-US" altLang="zh-TW" sz="1800" dirty="0" smtClean="0">
                <a:solidFill>
                  <a:schemeClr val="tx1"/>
                </a:solidFill>
              </a:rPr>
              <a:t>(</a:t>
            </a:r>
            <a:r>
              <a:rPr lang="zh-TW" altLang="en-US" sz="1800" dirty="0">
                <a:solidFill>
                  <a:schemeClr val="tx1"/>
                </a:solidFill>
              </a:rPr>
              <a:t>若需要額外支付權利金也請說明</a:t>
            </a:r>
            <a:r>
              <a:rPr lang="en-US" altLang="zh-TW" sz="1800" dirty="0">
                <a:solidFill>
                  <a:schemeClr val="tx1"/>
                </a:solidFill>
              </a:rPr>
              <a:t>)</a:t>
            </a:r>
          </a:p>
          <a:p>
            <a:r>
              <a:rPr lang="en-US" altLang="zh-TW" dirty="0">
                <a:solidFill>
                  <a:schemeClr val="tx1"/>
                </a:solidFill>
              </a:rPr>
              <a:t>2.</a:t>
            </a:r>
            <a:r>
              <a:rPr lang="zh-TW" altLang="zh-TW" dirty="0">
                <a:solidFill>
                  <a:schemeClr val="tx1"/>
                </a:solidFill>
              </a:rPr>
              <a:t>有無智</a:t>
            </a:r>
            <a:r>
              <a:rPr lang="zh-TW" altLang="en-US" dirty="0">
                <a:solidFill>
                  <a:schemeClr val="tx1"/>
                </a:solidFill>
              </a:rPr>
              <a:t>財</a:t>
            </a:r>
            <a:r>
              <a:rPr lang="zh-TW" altLang="zh-TW" dirty="0">
                <a:solidFill>
                  <a:schemeClr val="tx1"/>
                </a:solidFill>
              </a:rPr>
              <a:t>權負責人</a:t>
            </a:r>
            <a:r>
              <a:rPr lang="en-US" altLang="zh-TW" dirty="0">
                <a:solidFill>
                  <a:schemeClr val="tx1"/>
                </a:solidFill>
              </a:rPr>
              <a:t>(</a:t>
            </a:r>
            <a:r>
              <a:rPr lang="zh-TW" altLang="zh-TW" dirty="0">
                <a:solidFill>
                  <a:schemeClr val="tx1"/>
                </a:solidFill>
              </a:rPr>
              <a:t>特別是專利</a:t>
            </a:r>
            <a:r>
              <a:rPr lang="en-US" altLang="zh-TW" dirty="0">
                <a:solidFill>
                  <a:schemeClr val="tx1"/>
                </a:solidFill>
              </a:rPr>
              <a:t>) </a:t>
            </a:r>
          </a:p>
          <a:p>
            <a:r>
              <a:rPr lang="en-US" altLang="zh-TW" sz="1800" dirty="0">
                <a:solidFill>
                  <a:schemeClr val="tx1"/>
                </a:solidFill>
              </a:rPr>
              <a:t>□</a:t>
            </a:r>
            <a:r>
              <a:rPr lang="zh-TW" altLang="zh-TW" sz="1800" dirty="0" smtClean="0">
                <a:solidFill>
                  <a:schemeClr val="tx1"/>
                </a:solidFill>
              </a:rPr>
              <a:t>有</a:t>
            </a:r>
            <a:r>
              <a:rPr lang="zh-TW" altLang="en-US" sz="1800" dirty="0">
                <a:solidFill>
                  <a:schemeClr val="tx1"/>
                </a:solidFill>
              </a:rPr>
              <a:t>，</a:t>
            </a:r>
            <a:r>
              <a:rPr lang="zh-TW" altLang="en-US" sz="1800" dirty="0" smtClean="0">
                <a:solidFill>
                  <a:schemeClr val="tx1"/>
                </a:solidFill>
              </a:rPr>
              <a:t>則</a:t>
            </a:r>
            <a:r>
              <a:rPr lang="zh-TW" altLang="en-US" sz="1800" dirty="0">
                <a:solidFill>
                  <a:schemeClr val="tx1"/>
                </a:solidFill>
              </a:rPr>
              <a:t>請說明其</a:t>
            </a:r>
            <a:r>
              <a:rPr lang="zh-TW" altLang="zh-TW" sz="1800" dirty="0">
                <a:solidFill>
                  <a:schemeClr val="tx1"/>
                </a:solidFill>
              </a:rPr>
              <a:t>智權</a:t>
            </a:r>
            <a:r>
              <a:rPr lang="zh-TW" altLang="en-US" sz="1800" dirty="0">
                <a:solidFill>
                  <a:schemeClr val="tx1"/>
                </a:solidFill>
              </a:rPr>
              <a:t>及</a:t>
            </a:r>
            <a:r>
              <a:rPr lang="zh-TW" altLang="zh-TW" sz="1800" dirty="0">
                <a:solidFill>
                  <a:schemeClr val="tx1"/>
                </a:solidFill>
              </a:rPr>
              <a:t>技術</a:t>
            </a:r>
            <a:r>
              <a:rPr lang="zh-TW" altLang="en-US" sz="1800" dirty="0">
                <a:solidFill>
                  <a:schemeClr val="tx1"/>
                </a:solidFill>
              </a:rPr>
              <a:t>專業經歷</a:t>
            </a:r>
            <a:endParaRPr lang="zh-TW" altLang="zh-TW" sz="1800" dirty="0">
              <a:solidFill>
                <a:schemeClr val="tx1"/>
              </a:solidFill>
            </a:endParaRPr>
          </a:p>
          <a:p>
            <a:r>
              <a:rPr lang="en-US" altLang="zh-TW" sz="1800" dirty="0">
                <a:solidFill>
                  <a:schemeClr val="tx1"/>
                </a:solidFill>
              </a:rPr>
              <a:t>□</a:t>
            </a:r>
            <a:r>
              <a:rPr lang="zh-TW" altLang="zh-TW" sz="1800" dirty="0">
                <a:solidFill>
                  <a:schemeClr val="tx1"/>
                </a:solidFill>
              </a:rPr>
              <a:t>無</a:t>
            </a:r>
          </a:p>
          <a:p>
            <a:r>
              <a:rPr lang="en-US" altLang="zh-TW" dirty="0">
                <a:solidFill>
                  <a:schemeClr val="tx1"/>
                </a:solidFill>
              </a:rPr>
              <a:t> 3.</a:t>
            </a:r>
            <a:r>
              <a:rPr lang="zh-TW" altLang="zh-TW" dirty="0">
                <a:solidFill>
                  <a:schemeClr val="tx1"/>
                </a:solidFill>
              </a:rPr>
              <a:t>有無作過相關專利檢索或分析或專利</a:t>
            </a:r>
            <a:r>
              <a:rPr lang="en-US" altLang="zh-TW" dirty="0">
                <a:solidFill>
                  <a:schemeClr val="tx1"/>
                </a:solidFill>
              </a:rPr>
              <a:t>(</a:t>
            </a:r>
            <a:r>
              <a:rPr lang="zh-TW" altLang="zh-TW" dirty="0">
                <a:solidFill>
                  <a:schemeClr val="tx1"/>
                </a:solidFill>
              </a:rPr>
              <a:t>技術</a:t>
            </a:r>
            <a:r>
              <a:rPr lang="en-US" altLang="zh-TW" dirty="0">
                <a:solidFill>
                  <a:schemeClr val="tx1"/>
                </a:solidFill>
              </a:rPr>
              <a:t>)</a:t>
            </a:r>
            <a:r>
              <a:rPr lang="zh-TW" altLang="zh-TW" dirty="0">
                <a:solidFill>
                  <a:schemeClr val="tx1"/>
                </a:solidFill>
              </a:rPr>
              <a:t>鑑價</a:t>
            </a:r>
            <a:endParaRPr lang="en-US" altLang="zh-TW" dirty="0">
              <a:solidFill>
                <a:schemeClr val="tx1"/>
              </a:solidFill>
            </a:endParaRPr>
          </a:p>
          <a:p>
            <a:r>
              <a:rPr lang="en-US" altLang="zh-TW" sz="1800" dirty="0">
                <a:solidFill>
                  <a:schemeClr val="tx1"/>
                </a:solidFill>
              </a:rPr>
              <a:t>□</a:t>
            </a:r>
            <a:r>
              <a:rPr lang="zh-TW" altLang="zh-TW" sz="1800" dirty="0" smtClean="0">
                <a:solidFill>
                  <a:schemeClr val="tx1"/>
                </a:solidFill>
              </a:rPr>
              <a:t>有</a:t>
            </a:r>
            <a:r>
              <a:rPr lang="zh-TW" altLang="en-US" sz="1800" dirty="0">
                <a:solidFill>
                  <a:schemeClr val="tx1"/>
                </a:solidFill>
              </a:rPr>
              <a:t>，</a:t>
            </a:r>
            <a:r>
              <a:rPr lang="zh-TW" altLang="en-US" sz="1800" dirty="0" smtClean="0">
                <a:solidFill>
                  <a:schemeClr val="tx1"/>
                </a:solidFill>
              </a:rPr>
              <a:t>則</a:t>
            </a:r>
            <a:r>
              <a:rPr lang="zh-TW" altLang="en-US" sz="1800" dirty="0">
                <a:solidFill>
                  <a:schemeClr val="tx1"/>
                </a:solidFill>
              </a:rPr>
              <a:t>請說明</a:t>
            </a:r>
            <a:r>
              <a:rPr lang="zh-TW" altLang="zh-TW" sz="1800" dirty="0">
                <a:solidFill>
                  <a:schemeClr val="tx1"/>
                </a:solidFill>
              </a:rPr>
              <a:t>分析</a:t>
            </a:r>
            <a:r>
              <a:rPr lang="zh-TW" altLang="en-US" sz="1800" dirty="0">
                <a:solidFill>
                  <a:schemeClr val="tx1"/>
                </a:solidFill>
              </a:rPr>
              <a:t>或</a:t>
            </a:r>
            <a:r>
              <a:rPr lang="zh-TW" altLang="zh-TW" sz="1800" dirty="0">
                <a:solidFill>
                  <a:schemeClr val="tx1"/>
                </a:solidFill>
              </a:rPr>
              <a:t>鑑價</a:t>
            </a:r>
            <a:r>
              <a:rPr lang="zh-TW" altLang="en-US" sz="1800" dirty="0">
                <a:solidFill>
                  <a:schemeClr val="tx1"/>
                </a:solidFill>
              </a:rPr>
              <a:t>方法、流程及結果並提相關報告</a:t>
            </a:r>
            <a:endParaRPr lang="zh-TW" altLang="zh-TW" sz="1800" dirty="0">
              <a:solidFill>
                <a:schemeClr val="tx1"/>
              </a:solidFill>
            </a:endParaRPr>
          </a:p>
          <a:p>
            <a:r>
              <a:rPr lang="en-US" altLang="zh-TW" sz="1800" dirty="0">
                <a:solidFill>
                  <a:schemeClr val="tx1"/>
                </a:solidFill>
              </a:rPr>
              <a:t>□</a:t>
            </a:r>
            <a:r>
              <a:rPr lang="zh-TW" altLang="zh-TW" sz="1800" dirty="0">
                <a:solidFill>
                  <a:schemeClr val="tx1"/>
                </a:solidFill>
              </a:rPr>
              <a:t>無</a:t>
            </a:r>
          </a:p>
          <a:p>
            <a:endParaRPr lang="zh-TW" altLang="en-US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370703" y="286604"/>
            <a:ext cx="8559113" cy="1171493"/>
          </a:xfrm>
        </p:spPr>
        <p:txBody>
          <a:bodyPr>
            <a:normAutofit/>
          </a:bodyPr>
          <a:lstStyle/>
          <a:p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專利自評 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(2/2)</a:t>
            </a:r>
            <a:endParaRPr lang="zh-TW" altLang="en-US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6543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出場方式</a:t>
            </a:r>
            <a:endParaRPr lang="zh-TW" altLang="en-US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內容版面配置區 2"/>
          <p:cNvSpPr txBox="1">
            <a:spLocks/>
          </p:cNvSpPr>
          <p:nvPr/>
        </p:nvSpPr>
        <p:spPr>
          <a:xfrm>
            <a:off x="403832" y="1646169"/>
            <a:ext cx="8559113" cy="309993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 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預計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出場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方式：成立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並經營新創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團隊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被其他公司購併</a:t>
            </a:r>
            <a:endParaRPr lang="en-US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 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是否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有天使、創投或其他法人對此技術、產品、或營運模式有興趣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請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簡述接觸對象及概要</a:t>
            </a:r>
            <a:endParaRPr lang="en-US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 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若要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讓整個團隊與技術加入一家公司</a:t>
            </a: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(M&amp;A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)?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請問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可能的公司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哪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些，並請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簡述可能對象及概要</a:t>
            </a:r>
          </a:p>
          <a:p>
            <a:endParaRPr lang="zh-TW" altLang="en-US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252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價創計畫提案之查核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點規劃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522277"/>
              </p:ext>
            </p:extLst>
          </p:nvPr>
        </p:nvGraphicFramePr>
        <p:xfrm>
          <a:off x="461318" y="1523316"/>
          <a:ext cx="8377882" cy="475449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65262">
                  <a:extLst>
                    <a:ext uri="{9D8B030D-6E8A-4147-A177-3AD203B41FA5}">
                      <a16:colId xmlns:a16="http://schemas.microsoft.com/office/drawing/2014/main" xmlns="" val="531617055"/>
                    </a:ext>
                  </a:extLst>
                </a:gridCol>
                <a:gridCol w="7812620">
                  <a:extLst>
                    <a:ext uri="{9D8B030D-6E8A-4147-A177-3AD203B41FA5}">
                      <a16:colId xmlns:a16="http://schemas.microsoft.com/office/drawing/2014/main" xmlns="" val="4108164691"/>
                    </a:ext>
                  </a:extLst>
                </a:gridCol>
              </a:tblGrid>
              <a:tr h="18322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或平台化項目</a:t>
                      </a:r>
                    </a:p>
                    <a:p>
                      <a:pPr algn="ctr"/>
                      <a:r>
                        <a:rPr lang="zh-TW" altLang="en-US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技術產品化</a:t>
                      </a:r>
                      <a:endParaRPr lang="en-US" altLang="zh-TW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vert="eaVert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配合技術產品化所規劃的工作項目填寫查核內容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，以及其明確的預定達成的時間點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/>
                      </a:r>
                      <a:b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</a:b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EX: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  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/>
                      </a:r>
                      <a:b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</a:b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1.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2018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年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08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月，完成系統原型機，並於實際環境進行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100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次測試。</a:t>
                      </a:r>
                      <a:endParaRPr lang="en-US" altLang="zh-TW" sz="18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  <a:sym typeface="Wingdings" panose="05000000000000000000" pitchFamily="2" charset="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2.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2018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年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11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月，完成實際商品規格系統，並通過生命週期測試。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46751413"/>
                  </a:ext>
                </a:extLst>
              </a:tr>
              <a:tr h="2922219">
                <a:tc>
                  <a:txBody>
                    <a:bodyPr/>
                    <a:lstStyle/>
                    <a:p>
                      <a:r>
                        <a:rPr lang="zh-TW" altLang="en-US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商轉項目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vert="eaVert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配合市場、人才、資金等所規劃的工作項目填寫查核內容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，以及其明確的預定達成的時間點</a:t>
                      </a:r>
                      <a:endParaRPr lang="en-US" altLang="zh-TW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en-US" altLang="zh-TW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EX: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TW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2018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06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月，完成聘請專職技術長</a:t>
                      </a:r>
                      <a:r>
                        <a:rPr lang="en-US" altLang="zh-TW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位核心成員，曾於相關產業研發具有</a:t>
                      </a:r>
                      <a:r>
                        <a:rPr lang="en-US" altLang="zh-TW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年以上經驗，能夠負責新的應用方法、新材料或新產品的研究與開發流程作業。</a:t>
                      </a:r>
                      <a:endParaRPr lang="en-US" altLang="zh-TW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TW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2018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09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月，完成商業模式</a:t>
                      </a:r>
                      <a:r>
                        <a:rPr lang="en-US" altLang="zh-TW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(Business Model)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規劃，並建立商業模式規劃書，以及策略佈局推動規畫。</a:t>
                      </a:r>
                      <a:endParaRPr lang="en-US" altLang="zh-TW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TW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2018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月，完成募資規劃書</a:t>
                      </a:r>
                      <a:r>
                        <a:rPr lang="en-US" altLang="zh-TW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份，詳載公司資金需求，股權分配等協議內容，並進行募資推動。</a:t>
                      </a:r>
                      <a:endParaRPr lang="en-US" altLang="zh-TW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11398772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66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大綱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技術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或產品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說明</a:t>
            </a:r>
            <a:endParaRPr lang="en-US" altLang="zh-TW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競爭力分析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商業模式分析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創業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里程碑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公司籌組規劃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經費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出場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後之其他規劃自評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85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申請補助經費</a:t>
            </a:r>
            <a:endParaRPr lang="zh-TW" altLang="en-US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0702" y="1524499"/>
            <a:ext cx="8559113" cy="671770"/>
          </a:xfrm>
        </p:spPr>
        <p:txBody>
          <a:bodyPr/>
          <a:lstStyle/>
          <a:p>
            <a:r>
              <a:rPr lang="zh-TW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計畫執行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年為原則</a:t>
            </a:r>
            <a:r>
              <a:rPr lang="zh-TW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請概算一年的業務費、研究設備費、國外差旅費、管理費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20</a:t>
            </a:fld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010981"/>
              </p:ext>
            </p:extLst>
          </p:nvPr>
        </p:nvGraphicFramePr>
        <p:xfrm>
          <a:off x="462115" y="2397958"/>
          <a:ext cx="8376286" cy="17198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14513">
                  <a:extLst>
                    <a:ext uri="{9D8B030D-6E8A-4147-A177-3AD203B41FA5}">
                      <a16:colId xmlns:a16="http://schemas.microsoft.com/office/drawing/2014/main" xmlns="" val="2604933478"/>
                    </a:ext>
                  </a:extLst>
                </a:gridCol>
                <a:gridCol w="1803163">
                  <a:extLst>
                    <a:ext uri="{9D8B030D-6E8A-4147-A177-3AD203B41FA5}">
                      <a16:colId xmlns:a16="http://schemas.microsoft.com/office/drawing/2014/main" xmlns="" val="3494354310"/>
                    </a:ext>
                  </a:extLst>
                </a:gridCol>
                <a:gridCol w="1136590">
                  <a:extLst>
                    <a:ext uri="{9D8B030D-6E8A-4147-A177-3AD203B41FA5}">
                      <a16:colId xmlns:a16="http://schemas.microsoft.com/office/drawing/2014/main" xmlns="" val="1794449957"/>
                    </a:ext>
                  </a:extLst>
                </a:gridCol>
                <a:gridCol w="759415">
                  <a:extLst>
                    <a:ext uri="{9D8B030D-6E8A-4147-A177-3AD203B41FA5}">
                      <a16:colId xmlns:a16="http://schemas.microsoft.com/office/drawing/2014/main" xmlns="" val="4012947572"/>
                    </a:ext>
                  </a:extLst>
                </a:gridCol>
                <a:gridCol w="1132429">
                  <a:extLst>
                    <a:ext uri="{9D8B030D-6E8A-4147-A177-3AD203B41FA5}">
                      <a16:colId xmlns:a16="http://schemas.microsoft.com/office/drawing/2014/main" xmlns="" val="2201944686"/>
                    </a:ext>
                  </a:extLst>
                </a:gridCol>
                <a:gridCol w="792891">
                  <a:extLst>
                    <a:ext uri="{9D8B030D-6E8A-4147-A177-3AD203B41FA5}">
                      <a16:colId xmlns:a16="http://schemas.microsoft.com/office/drawing/2014/main" xmlns="" val="3063671539"/>
                    </a:ext>
                  </a:extLst>
                </a:gridCol>
                <a:gridCol w="1137285">
                  <a:extLst>
                    <a:ext uri="{9D8B030D-6E8A-4147-A177-3AD203B41FA5}">
                      <a16:colId xmlns:a16="http://schemas.microsoft.com/office/drawing/2014/main" xmlns="" val="2345914921"/>
                    </a:ext>
                  </a:extLst>
                </a:gridCol>
              </a:tblGrid>
              <a:tr h="376014">
                <a:tc gridSpan="2">
                  <a:txBody>
                    <a:bodyPr/>
                    <a:lstStyle/>
                    <a:p>
                      <a:pPr marL="49530" marR="4953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200" kern="0" spc="-3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業務費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49530" marR="4953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研究設備費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49530" marR="4953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2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國外差旅費</a:t>
                      </a:r>
                      <a:endParaRPr lang="zh-TW" sz="1300" kern="10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49530" marR="4953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2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管理費</a:t>
                      </a:r>
                      <a:endParaRPr lang="zh-TW" sz="1300" kern="10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49530" marR="4953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合計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48354679"/>
                  </a:ext>
                </a:extLst>
              </a:tr>
              <a:tr h="752030">
                <a:tc>
                  <a:txBody>
                    <a:bodyPr/>
                    <a:lstStyle/>
                    <a:p>
                      <a:pPr marL="145415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kern="0" spc="-3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研究人力</a:t>
                      </a:r>
                      <a:r>
                        <a:rPr lang="zh-TW" sz="1100" kern="0" spc="-3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費</a:t>
                      </a:r>
                      <a:endParaRPr lang="en-US" altLang="zh-TW" sz="1100" kern="0" spc="-3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耗材、物品、圖書及雜項費用暨國外學者來臺費用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參訪差旅費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000" kern="0" spc="-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國際合作出國差旅費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09529001"/>
                  </a:ext>
                </a:extLst>
              </a:tr>
              <a:tr h="591820">
                <a:tc>
                  <a:txBody>
                    <a:bodyPr/>
                    <a:lstStyle/>
                    <a:p>
                      <a:pPr marL="1270" algn="dist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3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57436934"/>
                  </a:ext>
                </a:extLst>
              </a:tr>
            </a:tbl>
          </a:graphicData>
        </a:graphic>
      </p:graphicFrame>
      <p:sp>
        <p:nvSpPr>
          <p:cNvPr id="11" name="文字方塊 10"/>
          <p:cNvSpPr txBox="1"/>
          <p:nvPr/>
        </p:nvSpPr>
        <p:spPr>
          <a:xfrm>
            <a:off x="7425344" y="2146409"/>
            <a:ext cx="14815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單位：新台幣千元</a:t>
            </a:r>
            <a:endParaRPr lang="zh-TW" altLang="en-US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370702" y="4271119"/>
            <a:ext cx="6436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*計畫內不得購置單價超過新台幣五百萬元</a:t>
            </a:r>
            <a:r>
              <a:rPr lang="en-US" altLang="zh-TW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</a:t>
            </a:r>
            <a:r>
              <a:rPr lang="en-US" altLang="zh-TW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以上之大型儀器</a:t>
            </a:r>
            <a:endParaRPr lang="zh-TW" altLang="en-US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063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內容版面配置區 2"/>
          <p:cNvSpPr txBox="1">
            <a:spLocks/>
          </p:cNvSpPr>
          <p:nvPr/>
        </p:nvSpPr>
        <p:spPr>
          <a:xfrm>
            <a:off x="321274" y="1628979"/>
            <a:ext cx="8559113" cy="2806289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dirty="0" smtClean="0"/>
              <a:t>若規劃成立</a:t>
            </a:r>
            <a:r>
              <a:rPr lang="en-US" altLang="zh-TW" dirty="0" smtClean="0"/>
              <a:t>2</a:t>
            </a:r>
            <a:r>
              <a:rPr lang="zh-TW" altLang="en-US" dirty="0" smtClean="0"/>
              <a:t>間以上公司，請</a:t>
            </a:r>
            <a:r>
              <a:rPr lang="zh-TW" altLang="en-US" dirty="0"/>
              <a:t>說明相關權利義務：</a:t>
            </a:r>
            <a:endParaRPr lang="en-US" altLang="zh-TW" dirty="0"/>
          </a:p>
          <a:p>
            <a:r>
              <a:rPr lang="en-US" altLang="zh-TW" dirty="0"/>
              <a:t>(</a:t>
            </a:r>
            <a:r>
              <a:rPr lang="en-US" altLang="zh-TW" dirty="0" smtClean="0"/>
              <a:t>1)</a:t>
            </a:r>
            <a:r>
              <a:rPr lang="zh-TW" altLang="en-US" dirty="0" smtClean="0"/>
              <a:t> </a:t>
            </a:r>
            <a:r>
              <a:rPr lang="en-US" altLang="zh-TW" dirty="0" smtClean="0"/>
              <a:t>2</a:t>
            </a:r>
            <a:r>
              <a:rPr lang="zh-TW" altLang="en-US" dirty="0" smtClean="0"/>
              <a:t>間公司之團隊</a:t>
            </a:r>
            <a:r>
              <a:rPr lang="zh-TW" altLang="en-US" dirty="0"/>
              <a:t>成員規劃</a:t>
            </a:r>
            <a:endParaRPr lang="en-US" altLang="zh-TW" dirty="0"/>
          </a:p>
          <a:p>
            <a:r>
              <a:rPr lang="en-US" altLang="zh-TW" dirty="0"/>
              <a:t>(2</a:t>
            </a:r>
            <a:r>
              <a:rPr lang="en-US" altLang="zh-TW" dirty="0" smtClean="0"/>
              <a:t>)</a:t>
            </a:r>
            <a:r>
              <a:rPr lang="zh-TW" altLang="en-US" dirty="0"/>
              <a:t> </a:t>
            </a:r>
            <a:r>
              <a:rPr lang="en-US" altLang="zh-TW" dirty="0"/>
              <a:t>2</a:t>
            </a:r>
            <a:r>
              <a:rPr lang="zh-TW" altLang="en-US" dirty="0"/>
              <a:t>間公司之專利權相關權利義務</a:t>
            </a:r>
            <a:endParaRPr lang="en-US" altLang="zh-TW" dirty="0"/>
          </a:p>
          <a:p>
            <a:r>
              <a:rPr lang="en-US" altLang="zh-TW" dirty="0"/>
              <a:t>(3</a:t>
            </a:r>
            <a:r>
              <a:rPr lang="en-US" altLang="zh-TW" dirty="0" smtClean="0"/>
              <a:t>)</a:t>
            </a:r>
            <a:r>
              <a:rPr lang="zh-TW" altLang="en-US" dirty="0"/>
              <a:t> </a:t>
            </a:r>
            <a:r>
              <a:rPr lang="en-US" altLang="zh-TW" dirty="0"/>
              <a:t>2</a:t>
            </a:r>
            <a:r>
              <a:rPr lang="zh-TW" altLang="en-US" dirty="0"/>
              <a:t>間公司之</a:t>
            </a:r>
            <a:r>
              <a:rPr lang="zh-TW" altLang="en-US" dirty="0" smtClean="0"/>
              <a:t>雙方產業</a:t>
            </a:r>
            <a:r>
              <a:rPr lang="zh-TW" altLang="en-US" dirty="0"/>
              <a:t>鏈關係</a:t>
            </a:r>
            <a:r>
              <a:rPr lang="en-US" altLang="zh-TW" dirty="0"/>
              <a:t>(</a:t>
            </a:r>
            <a:r>
              <a:rPr lang="zh-TW" altLang="en-US" dirty="0"/>
              <a:t>上</a:t>
            </a:r>
            <a:r>
              <a:rPr lang="zh-TW" altLang="en-US" dirty="0" smtClean="0"/>
              <a:t>下游、競爭關係或無產業關聯</a:t>
            </a:r>
            <a:r>
              <a:rPr lang="en-US" altLang="zh-TW" dirty="0" smtClean="0"/>
              <a:t>)</a:t>
            </a:r>
            <a:endParaRPr lang="en-US" altLang="zh-TW" dirty="0"/>
          </a:p>
          <a:p>
            <a:endParaRPr lang="zh-TW" altLang="en-US" dirty="0"/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出場後之其他規劃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自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評</a:t>
            </a:r>
            <a:endParaRPr lang="zh-TW" altLang="en-US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9044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附件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提供各職掌資訊供團隊參考</a:t>
            </a:r>
            <a:endParaRPr lang="zh-TW" altLang="en-US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05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5775" y="806825"/>
            <a:ext cx="8825948" cy="5010874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[CEO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執行</a:t>
            </a:r>
            <a:r>
              <a:rPr lang="zh-TW" altLang="en-US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]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zh-TW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CEO</a:t>
            </a:r>
            <a:r>
              <a:rPr lang="zh-TW" altLang="en-US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執行長</a:t>
            </a:r>
            <a:r>
              <a:rPr lang="zh-TW" altLang="zh-TW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負責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對公司的成敗</a:t>
            </a:r>
            <a:r>
              <a:rPr lang="zh-TW" altLang="en-US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負責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r>
              <a:rPr lang="zh-TW" altLang="en-US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運作、市場、戰略、財務、企業文化的創立、人力資源、雇用、解聘及遵守安全法規、銷售、公共關係</a:t>
            </a:r>
            <a:r>
              <a:rPr lang="zh-TW" altLang="en-US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endParaRPr lang="zh-TW" altLang="zh-TW" sz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en-US" altLang="zh-TW" sz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zh-TW" altLang="en-US" sz="1200" b="1" u="sng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背景</a:t>
            </a:r>
            <a:r>
              <a:rPr lang="zh-TW" altLang="en-US" sz="1200" b="1" u="sng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與資歷</a:t>
            </a:r>
            <a:endParaRPr lang="zh-TW" altLang="zh-TW" sz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相關產業專長背景 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 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技術，業務，行銷</a:t>
            </a:r>
            <a:r>
              <a:rPr lang="en-US" altLang="zh-TW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  <a:endParaRPr lang="en-US" altLang="zh-TW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年資 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十年以上或有實績</a:t>
            </a:r>
            <a:r>
              <a:rPr lang="en-US" altLang="zh-TW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endParaRPr lang="zh-TW" altLang="zh-TW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zh-TW" altLang="en-US" sz="1200" b="1" u="sng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工作說明</a:t>
            </a:r>
            <a:endParaRPr lang="zh-TW" altLang="zh-TW" sz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有督導、審核新創團隊研究，開發及行銷計畫及預算之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執行 </a:t>
            </a:r>
            <a:endParaRPr lang="zh-TW" altLang="en-US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綜理日常營運事項之裁決，經營目標及對策之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執行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TW" altLang="en-US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確定營運目標，未來發展方針及重要發展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計劃  </a:t>
            </a:r>
            <a:endParaRPr lang="zh-TW" altLang="en-US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有帶領新創團隊的熱情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策劃策略聯盟及募資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能力 </a:t>
            </a:r>
            <a:endParaRPr lang="en-US" altLang="zh-TW" sz="10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endParaRPr lang="zh-TW" altLang="zh-TW" sz="10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zh-TW" altLang="en-US" sz="1200" b="1" u="sng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特質</a:t>
            </a:r>
            <a:endParaRPr lang="zh-TW" altLang="zh-TW" sz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價值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及哲學觀能配合董事會，執行董事會對公司的經營方針及願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景</a:t>
            </a:r>
            <a:endParaRPr lang="zh-TW" altLang="en-US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擅長延攬人才，解雇人及激勵個人及團隊拿出帶領團隊往正確目標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前進</a:t>
            </a:r>
            <a:endParaRPr lang="zh-TW" altLang="en-US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有強烈的執行能力拿出知道如何產生實質的貢獻，帶領團隊拿出真正的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績效 </a:t>
            </a:r>
            <a:endParaRPr lang="zh-TW" altLang="en-US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考量公司資源及優劣勢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有紀律的執行公司擴張及計畫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忍著不做或非做不可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，誠信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經營</a:t>
            </a:r>
            <a:endParaRPr lang="zh-TW" altLang="en-US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有彈性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 flexible )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能隨環境調整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(adaptable </a:t>
            </a:r>
            <a:r>
              <a:rPr lang="en-US" altLang="zh-TW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en-US" altLang="zh-TW" sz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03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5775" y="806824"/>
            <a:ext cx="8825948" cy="5578607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zh-TW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[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BD-Business </a:t>
            </a:r>
            <a:r>
              <a:rPr lang="en-US" altLang="zh-TW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Development </a:t>
            </a:r>
            <a:r>
              <a:rPr lang="zh-TW" altLang="en-US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事業發展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]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zh-TW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BD</a:t>
            </a:r>
            <a:r>
              <a:rPr lang="zh-TW" altLang="en-US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事業發展負責指定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事業在初期發展</a:t>
            </a:r>
            <a:r>
              <a:rPr lang="zh-TW" altLang="en-US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階段一切與</a:t>
            </a:r>
            <a:r>
              <a:rPr lang="en-US" altLang="zh-TW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“</a:t>
            </a:r>
            <a:r>
              <a:rPr lang="zh-TW" altLang="en-US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市場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目標、策略、產品、夥伴、通路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r>
              <a:rPr lang="zh-TW" altLang="en-US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業務</a:t>
            </a:r>
            <a:r>
              <a:rPr lang="en-US" altLang="zh-TW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”</a:t>
            </a:r>
            <a:r>
              <a:rPr lang="zh-TW" altLang="en-US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的相關事宜</a:t>
            </a:r>
            <a:endParaRPr lang="en-US" altLang="zh-TW" sz="12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en-US" altLang="zh-TW" sz="12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[BD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涵蓋</a:t>
            </a:r>
            <a:r>
              <a:rPr lang="zh-TW" altLang="en-US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範圍</a:t>
            </a:r>
            <a:r>
              <a:rPr lang="en-US" altLang="zh-TW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] 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Understand and Analyze Market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市場瞭解與分析 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Market/Product Targeting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目標選定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Strategy Formulation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策略擬定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Product Portfolio 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產品組合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Partner Alliance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夥伴結盟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Channel Development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通路拓展</a:t>
            </a:r>
            <a:endParaRPr lang="en-US" altLang="zh-TW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en-US" altLang="zh-TW" sz="1200" b="1" i="1" u="sng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zh-TW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[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BD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實際工作內容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] 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市場瞭解 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 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收集市場規模、趨勢、特性與關鍵影響因素等有關的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資訊</a:t>
            </a:r>
            <a:endParaRPr lang="zh-TW" altLang="en-US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01168" lvl="1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zh-TW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	- 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重點在於資訊的完整度、剖析的角度、呈現的重點、效度與邏輯是否能有助於內部團隊與主管的瞭解與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討論</a:t>
            </a:r>
            <a:endParaRPr lang="zh-TW" altLang="en-US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目標選定 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 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選定特定的市場區隔（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Segment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）作為目標市場，這裡得同時說明與說服選擇的準則與策略為何 </a:t>
            </a:r>
          </a:p>
          <a:p>
            <a:pPr marL="201168" lvl="1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zh-TW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	- 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重點在於（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）可取得的商機；（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）確實比較後的競爭優勢；（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）自身的組織資源與能耐的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考量</a:t>
            </a:r>
            <a:endParaRPr lang="zh-TW" altLang="en-US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策略擬定 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 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短中長期的事業發展目標上，如何「從起始點走到終點」，簡要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說明（簡單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易懂符合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邏輯）</a:t>
            </a:r>
            <a:endParaRPr lang="en-US" altLang="zh-TW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01168" lvl="1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zh-TW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	- 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對內部各方的重要關係人（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Key Stakeholders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），講得清楚，才能得到支持，有利於後續的工作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開展</a:t>
            </a:r>
            <a:endParaRPr lang="zh-TW" altLang="en-US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產品組合 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 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找出目標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市場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客戶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真正要解決的問題，思考與呈現有效的產品組合樣貌，同時據此設計精準行銷要點（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Target Marketing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）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夥伴結盟 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 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瞭解目標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客戶購買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或使用同類型產品或服務時，還會想要什麼其他的產品或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服務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結盟這些夥伴，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在業務開發的前中後期與對應的夥伴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合作</a:t>
            </a:r>
            <a:endParaRPr lang="zh-TW" altLang="en-US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通路拓展 </a:t>
            </a:r>
            <a:r>
              <a:rPr lang="en-US" altLang="zh-TW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經銷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管道的建立和部署的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工作，確保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銷售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資訊、人員訓練、貨品配送與規劃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聯合推廣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活動等，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順利接觸與接通由通路體系所服務的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客戶</a:t>
            </a:r>
            <a:endParaRPr lang="zh-TW" altLang="en-US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業務開發 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 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尋找、識別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和確認合格的潛在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客戶，接近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潛在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客戶，並與其達成交易、交付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出貨和後續追蹤 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</a:pPr>
            <a:endParaRPr lang="en-US" altLang="zh-TW" sz="1200" b="1" i="1" u="sng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35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5775" y="806825"/>
            <a:ext cx="8825948" cy="540397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zh-TW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[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COO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首席</a:t>
            </a:r>
            <a:r>
              <a:rPr lang="zh-TW" altLang="en-US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營運長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]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zh-TW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COO</a:t>
            </a:r>
            <a:r>
              <a:rPr lang="zh-TW" altLang="en-US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首席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營運</a:t>
            </a:r>
            <a:r>
              <a:rPr lang="zh-TW" altLang="en-US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長負責監督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組織正在進行的操作和程序</a:t>
            </a:r>
            <a:endParaRPr lang="en-US" altLang="zh-TW" sz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zh-TW" altLang="zh-TW" sz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zh-TW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[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COO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首席</a:t>
            </a:r>
            <a:r>
              <a:rPr lang="zh-TW" altLang="en-US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營運長涵蓋範圍</a:t>
            </a:r>
            <a:r>
              <a:rPr lang="en-US" altLang="zh-TW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] </a:t>
            </a:r>
            <a:endParaRPr lang="en-US" altLang="zh-TW" sz="12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設計和實施業務運營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制定促進企業文化和願景的政策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引導員工鼓勵最大的表現和奉獻精神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監督公司的運作和高管的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</a:t>
            </a:r>
            <a:endParaRPr lang="en-US" altLang="zh-TW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監督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公司的日常運作和管理人員的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</a:t>
            </a:r>
            <a:endParaRPr lang="en-US" altLang="zh-TW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通過分析和解釋數據和指標評估績效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在所有重要事項上撰寫並提交報告給首席執行官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補充優勢或彌補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CEO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弱點</a:t>
            </a:r>
            <a:endParaRPr lang="en-US" altLang="zh-TW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協助首席執行官籌集資金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參與擴展活動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投資，收購，企業聯盟等</a:t>
            </a:r>
            <a:r>
              <a:rPr lang="en-US" altLang="zh-TW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10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endParaRPr lang="en-US" altLang="zh-TW" sz="1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zh-TW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[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COO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首席</a:t>
            </a:r>
            <a:r>
              <a:rPr lang="zh-TW" altLang="en-US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營運長經歷與背景要求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] </a:t>
            </a:r>
            <a:endParaRPr lang="en-US" altLang="zh-TW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經驗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豐富的首席運營官或相關職位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了解市場營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銷、財務及人力資源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等業務職能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具有戰略規劃和業務發展能力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傑出的組織和領導能力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良好的人際關係和公共演講技巧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展現決策和解決問題的能力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具籌款經驗具有加分效果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工商管理學士學位或相關專業學士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學位、理學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碩士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en-US" altLang="zh-TW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MBA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尤佳</a:t>
            </a:r>
            <a:r>
              <a:rPr lang="en-US" altLang="zh-TW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TW" altLang="en-US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86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5775" y="806825"/>
            <a:ext cx="8825948" cy="5010874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[CFO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財務長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]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zh-TW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CFO </a:t>
            </a:r>
            <a:r>
              <a:rPr lang="zh-TW" altLang="zh-TW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財務</a:t>
            </a:r>
            <a:r>
              <a:rPr lang="zh-TW" altLang="zh-TW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長負責</a:t>
            </a:r>
            <a:r>
              <a:rPr lang="zh-TW" altLang="zh-TW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管理公司行政、財務及風險管理之相關事務，包括擘劃公司財務及營運策略、建立及優化內控機制以保護公司資產、確保公司財務資訊</a:t>
            </a:r>
            <a:r>
              <a:rPr lang="zh-TW" altLang="zh-TW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公允</a:t>
            </a:r>
            <a:endParaRPr lang="zh-TW" altLang="zh-TW" sz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Aft>
                <a:spcPts val="0"/>
              </a:spcAft>
            </a:pP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[CFO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財務長涵蓋</a:t>
            </a:r>
            <a:r>
              <a:rPr lang="zh-TW" altLang="en-US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範圍</a:t>
            </a:r>
            <a:r>
              <a:rPr lang="en-US" altLang="zh-TW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] 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zh-TW" altLang="zh-TW" sz="1200" b="1" u="sng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財務</a:t>
            </a:r>
            <a:r>
              <a:rPr lang="zh-TW" altLang="zh-TW" sz="1200" b="1" u="sng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及相關規劃</a:t>
            </a:r>
            <a:endParaRPr lang="zh-TW" altLang="zh-TW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協助訂立公司未來經營方針、並確保財務規劃能適切輔佐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協助訂立營運計畫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(Business Plan)</a:t>
            </a:r>
            <a:r>
              <a:rPr lang="zh-TW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、並監督其執行狀況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訂立財務及稅務策略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公司設立地點、稅務考量等等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編列資本支出預算及管理其執行狀況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zh-TW" altLang="zh-TW" sz="1200" b="1" u="sng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營運相關事務</a:t>
            </a:r>
            <a:endParaRPr lang="zh-TW" altLang="zh-TW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綜理財務、會計、資金、法務、稅務、行政、人事相關事務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確保公司財務資訊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(IT)</a:t>
            </a:r>
            <a:r>
              <a:rPr lang="zh-TW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系統能正確反應公司營運狀況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確保財務報表均依照相關法令或公認會計原則按時編列、並將營運結果彙報董事會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與查帳會計師及內部稽核密切合作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zh-TW" altLang="zh-TW" sz="1200" b="1" u="sng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風險管理事宜</a:t>
            </a:r>
            <a:endParaRPr lang="zh-TW" altLang="zh-TW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對公司主要營運風險有足夠認識及尋求適切的避險方案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為公司投保適切的保單，以確保公司資產價值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確保公司之運作均遵守相關法令規範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確保公司內控系統運作正常，以便即時提醒各項潛在營運風險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zh-TW" altLang="zh-TW" sz="1200" b="1" u="sng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資金管理事宜</a:t>
            </a:r>
            <a:endParaRPr lang="zh-TW" altLang="zh-TW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負責融資及募資，以及公司總體資本及資金規劃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管理公司現金部位、進行現金預算規劃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應收、應付帳款之管理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公司資金之投資及管理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en-US" altLang="zh-TW" sz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15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5775" y="806824"/>
            <a:ext cx="8825948" cy="5337301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[CTO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技術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</a:t>
            </a: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]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zh-TW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CTO</a:t>
            </a:r>
            <a:r>
              <a:rPr lang="zh-TW" altLang="en-US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技術長領導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技術團隊開發各類產品，解決技術問題，管理不同的項目，排期交付，提供</a:t>
            </a:r>
            <a:r>
              <a:rPr lang="en-US" altLang="zh-TW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CEO</a:t>
            </a:r>
            <a:r>
              <a:rPr lang="zh-TW" altLang="en-US" sz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下一步的發展方向作研究規劃</a:t>
            </a:r>
            <a:r>
              <a:rPr lang="zh-TW" altLang="en-US" sz="12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2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</a:pPr>
            <a:endParaRPr lang="zh-TW" altLang="zh-TW" sz="12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zh-TW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[CTO</a:t>
            </a:r>
            <a:r>
              <a:rPr lang="zh-TW" altLang="en-US" sz="12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技術長涵蓋</a:t>
            </a:r>
            <a:r>
              <a:rPr lang="zh-TW" altLang="en-US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範圍</a:t>
            </a:r>
            <a:r>
              <a:rPr lang="en-US" altLang="zh-TW" sz="1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] 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zh-TW" altLang="en-US" sz="1200" b="1" u="sng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長期戰略</a:t>
            </a:r>
            <a:r>
              <a:rPr lang="zh-TW" altLang="en-US" sz="1200" b="1" u="sng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部署</a:t>
            </a:r>
            <a:endParaRPr lang="en-US" altLang="zh-TW" sz="1200" b="1" u="sng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規劃並制定產品及技術研發發展戰略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協同商業戰略之發展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識別新技術、利用新技術、整合新技術、 驅動新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技術</a:t>
            </a:r>
            <a:endParaRPr lang="en-US" altLang="zh-TW" sz="10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endParaRPr lang="zh-TW" altLang="zh-TW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zh-TW" altLang="en-US" sz="1200" b="1" u="sng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中期</a:t>
            </a:r>
            <a:r>
              <a:rPr lang="zh-TW" altLang="en-US" sz="1200" b="1" u="sng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布</a:t>
            </a:r>
            <a:r>
              <a:rPr lang="zh-TW" altLang="en-US" sz="1200" b="1" u="sng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局</a:t>
            </a:r>
            <a:endParaRPr lang="zh-TW" altLang="zh-TW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洞悉技術趨勢的變化及發展，並且和公司的營運主軸相搭配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針對前瞻的技術做進一步的了解研究，並且納入公司在下一代產品的技術研發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規劃</a:t>
            </a:r>
            <a:endParaRPr lang="en-US" altLang="zh-TW" sz="10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endParaRPr lang="zh-TW" altLang="zh-TW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zh-TW" altLang="en-US" sz="1200" b="1" u="sng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短期</a:t>
            </a:r>
            <a:r>
              <a:rPr lang="zh-TW" altLang="en-US" sz="1200" b="1" u="sng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技術</a:t>
            </a:r>
            <a:r>
              <a:rPr lang="zh-TW" altLang="en-US" sz="1200" b="1" u="sng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走向</a:t>
            </a:r>
            <a:endParaRPr lang="zh-TW" altLang="zh-TW" sz="1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技術架構：建立技術架構與實施模式，建立技術體系標準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流程制度：建立高質量，高效率的技術團隊。健全的項目管理體系；完善的員工能力發展體系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知識培訓：建立以研發內容為主的知識庫管理體系、技術分享與技術文化的體系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決定產品開發最高階之技術解決方案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負責整體開發流程的促進與掌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控</a:t>
            </a:r>
            <a:endParaRPr lang="en-US" altLang="zh-TW" sz="10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endParaRPr lang="zh-TW" altLang="zh-TW" sz="1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zh-TW" altLang="en-US" sz="1200" b="1" u="sng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管理研發對公司經營活動和營利的</a:t>
            </a:r>
            <a:r>
              <a:rPr lang="zh-TW" altLang="en-US" sz="1200" b="1" u="sng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影響</a:t>
            </a:r>
            <a:endParaRPr lang="en-US" altLang="zh-TW" sz="1200" b="1" u="sng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與其它部門的溝通協作，如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HR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、市場、</a:t>
            </a:r>
            <a:r>
              <a:rPr lang="en-US" altLang="zh-TW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BD</a:t>
            </a: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、財務、客服等提供技術管理接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口</a:t>
            </a:r>
            <a:endParaRPr lang="zh-TW" altLang="en-US" sz="1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l"/>
            </a:pPr>
            <a:r>
              <a:rPr lang="zh-TW" altLang="en-US" sz="1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在產品技術層面領先業內同行，能以降低成本、促進效能更符合市場需求以促進公司</a:t>
            </a:r>
            <a:r>
              <a:rPr lang="zh-TW" altLang="en-US" sz="1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獲利</a:t>
            </a:r>
            <a:endParaRPr lang="en-US" altLang="zh-TW" sz="1200" u="sng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83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技術或產品說明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[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問題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]</a:t>
            </a:r>
          </a:p>
          <a:p>
            <a:pPr lvl="1"/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簡述目前市場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上尚未解決的問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題</a:t>
            </a:r>
            <a:endParaRPr lang="en-US" altLang="zh-TW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/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您如何解決問題以及誰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有這個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問題</a:t>
            </a:r>
            <a:endParaRPr lang="en-US" altLang="zh-TW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/>
            <a:endParaRPr lang="en-US" altLang="zh-TW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[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解決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方案</a:t>
            </a: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]</a:t>
            </a:r>
          </a:p>
          <a:p>
            <a:pPr lvl="1"/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描述您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的解決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方案有何優勢？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與現有比較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/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您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的解決方案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是否可以獨立發展或必須與其他系統合作？</a:t>
            </a:r>
            <a:endParaRPr lang="en-US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/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現在市場上是否有其他類似的產品或解決方案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</a:p>
          <a:p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56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核心技術競爭力與競爭對手說明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22442" y="1524499"/>
            <a:ext cx="8507373" cy="4023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團隊的核心競爭力是什麼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</a:p>
          <a:p>
            <a:pPr marL="0" indent="0">
              <a:buNone/>
            </a:pP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潛在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競爭對手有哪些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商業估值分別是多少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? (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填寫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3-5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家競爭對手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indent="0">
              <a:buNone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如何跨過競爭對手所建立的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entry barrier?</a:t>
            </a:r>
          </a:p>
          <a:p>
            <a:pPr marL="0" indent="0">
              <a:buNone/>
            </a:pPr>
            <a:r>
              <a:rPr lang="en-US" altLang="zh-TW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針對</a:t>
            </a:r>
            <a:r>
              <a:rPr lang="zh-TW" altLang="en-US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出場後第一個產品或技術詳述，若有多項技術或產品請分頁填寫。</a:t>
            </a:r>
            <a:r>
              <a:rPr lang="en-US" altLang="zh-TW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indent="0">
              <a:buNone/>
            </a:pP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17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市場價值與定位</a:t>
            </a:r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生技醫藥</a:t>
            </a:r>
            <a:r>
              <a:rPr lang="zh-TW" altLang="en-US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類填寫</a:t>
            </a:r>
            <a:r>
              <a:rPr lang="en-US" altLang="zh-TW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411891" y="1532906"/>
            <a:ext cx="8377881" cy="45548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說明團隊發展技術之市場價值與定位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可參考下圖輔助說明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91" y="1887621"/>
            <a:ext cx="8291434" cy="447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8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SWOT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分析</a:t>
            </a:r>
            <a:r>
              <a:rPr lang="en-US" altLang="zh-TW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生技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醫藥類可選擇性</a:t>
            </a:r>
            <a:r>
              <a:rPr lang="zh-TW" altLang="en-US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填寫</a:t>
            </a:r>
            <a:r>
              <a:rPr lang="en-US" altLang="zh-TW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3" name="群組 2"/>
          <p:cNvGrpSpPr/>
          <p:nvPr/>
        </p:nvGrpSpPr>
        <p:grpSpPr>
          <a:xfrm>
            <a:off x="411891" y="1557739"/>
            <a:ext cx="8114486" cy="4666634"/>
            <a:chOff x="359111" y="1607417"/>
            <a:chExt cx="8114486" cy="4666634"/>
          </a:xfrm>
        </p:grpSpPr>
        <p:sp>
          <p:nvSpPr>
            <p:cNvPr id="5" name="Rectangle 2"/>
            <p:cNvSpPr/>
            <p:nvPr/>
          </p:nvSpPr>
          <p:spPr bwMode="auto">
            <a:xfrm>
              <a:off x="370703" y="1607417"/>
              <a:ext cx="4051447" cy="2303374"/>
            </a:xfrm>
            <a:prstGeom prst="rect">
              <a:avLst/>
            </a:prstGeom>
            <a:gradFill flip="none" rotWithShape="1">
              <a:gsLst>
                <a:gs pos="0">
                  <a:srgbClr val="A5D8F9"/>
                </a:gs>
                <a:gs pos="100000">
                  <a:srgbClr val="0070C0"/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en-US" sz="1633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4422150" y="1607417"/>
              <a:ext cx="4051447" cy="230337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charset="0"/>
                <a:buNone/>
                <a:defRPr/>
              </a:pPr>
              <a:endParaRPr lang="en-US" sz="1633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7" name="Rectangle 1"/>
            <p:cNvSpPr/>
            <p:nvPr/>
          </p:nvSpPr>
          <p:spPr bwMode="auto">
            <a:xfrm>
              <a:off x="370703" y="3910791"/>
              <a:ext cx="4051447" cy="2363260"/>
            </a:xfrm>
            <a:prstGeom prst="rect">
              <a:avLst/>
            </a:prstGeom>
            <a:gradFill flip="none" rotWithShape="1">
              <a:gsLst>
                <a:gs pos="0">
                  <a:srgbClr val="AFE87E"/>
                </a:gs>
                <a:gs pos="100000">
                  <a:srgbClr val="64D011"/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charset="0"/>
                <a:buNone/>
                <a:defRPr/>
              </a:pPr>
              <a:endParaRPr lang="en-US" sz="1633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" name="Rectangle 6"/>
            <p:cNvSpPr/>
            <p:nvPr/>
          </p:nvSpPr>
          <p:spPr bwMode="auto">
            <a:xfrm>
              <a:off x="4422149" y="3910791"/>
              <a:ext cx="4051447" cy="236326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charset="0"/>
                <a:buNone/>
                <a:defRPr/>
              </a:pPr>
              <a:endParaRPr lang="en-US" sz="1633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9" name="Group 21"/>
            <p:cNvGrpSpPr>
              <a:grpSpLocks/>
            </p:cNvGrpSpPr>
            <p:nvPr/>
          </p:nvGrpSpPr>
          <p:grpSpPr bwMode="auto">
            <a:xfrm>
              <a:off x="370703" y="1607417"/>
              <a:ext cx="668160" cy="668160"/>
              <a:chOff x="8240712" y="5684837"/>
              <a:chExt cx="736910" cy="737125"/>
            </a:xfrm>
          </p:grpSpPr>
          <p:sp>
            <p:nvSpPr>
              <p:cNvPr id="10" name="Rectangle 11"/>
              <p:cNvSpPr/>
              <p:nvPr/>
            </p:nvSpPr>
            <p:spPr bwMode="auto">
              <a:xfrm>
                <a:off x="8240712" y="5684837"/>
                <a:ext cx="736910" cy="737125"/>
              </a:xfrm>
              <a:prstGeom prst="rect">
                <a:avLst/>
              </a:prstGeom>
              <a:gradFill>
                <a:gsLst>
                  <a:gs pos="0">
                    <a:srgbClr val="00B0F0">
                      <a:alpha val="30000"/>
                    </a:srgbClr>
                  </a:gs>
                  <a:gs pos="100000">
                    <a:srgbClr val="004C84">
                      <a:alpha val="65000"/>
                    </a:srgbClr>
                  </a:gs>
                </a:gsLst>
                <a:lin ang="5400000" scaled="0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 extrusionH="1003300"/>
            </p:spPr>
            <p:txBody>
              <a:bodyPr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en-US" sz="2177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11" name="TextBox 12"/>
              <p:cNvSpPr txBox="1"/>
              <p:nvPr/>
            </p:nvSpPr>
            <p:spPr>
              <a:xfrm>
                <a:off x="8346962" y="5795613"/>
                <a:ext cx="498842" cy="47147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buFont typeface="Times New Roman" pitchFamily="16" charset="0"/>
                  <a:buNone/>
                  <a:defRPr/>
                </a:pPr>
                <a:r>
                  <a:rPr lang="en-US" sz="2177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innerShdw blurRad="63500" dist="76200" dir="13500000">
                        <a:prstClr val="black">
                          <a:alpha val="38000"/>
                        </a:prstClr>
                      </a:innerShdw>
                    </a:effectLst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S</a:t>
                </a:r>
              </a:p>
            </p:txBody>
          </p:sp>
        </p:grpSp>
        <p:grpSp>
          <p:nvGrpSpPr>
            <p:cNvPr id="13" name="Group 18"/>
            <p:cNvGrpSpPr>
              <a:grpSpLocks/>
            </p:cNvGrpSpPr>
            <p:nvPr/>
          </p:nvGrpSpPr>
          <p:grpSpPr bwMode="auto">
            <a:xfrm>
              <a:off x="4422150" y="1607417"/>
              <a:ext cx="668160" cy="668160"/>
              <a:chOff x="5040312" y="731837"/>
              <a:chExt cx="736910" cy="737125"/>
            </a:xfrm>
          </p:grpSpPr>
          <p:sp>
            <p:nvSpPr>
              <p:cNvPr id="14" name="Rectangle 9"/>
              <p:cNvSpPr/>
              <p:nvPr/>
            </p:nvSpPr>
            <p:spPr bwMode="auto">
              <a:xfrm>
                <a:off x="5040312" y="731837"/>
                <a:ext cx="736910" cy="737125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  <a:alpha val="58000"/>
                    </a:schemeClr>
                  </a:gs>
                  <a:gs pos="100000">
                    <a:schemeClr val="tx1">
                      <a:lumMod val="65000"/>
                      <a:lumOff val="35000"/>
                      <a:alpha val="74000"/>
                    </a:schemeClr>
                  </a:gs>
                </a:gsLst>
                <a:lin ang="5400000" scaled="0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 extrusionH="1003300"/>
            </p:spPr>
            <p:txBody>
              <a:bodyPr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en-US" sz="2177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15" name="TextBox 13"/>
              <p:cNvSpPr txBox="1"/>
              <p:nvPr/>
            </p:nvSpPr>
            <p:spPr>
              <a:xfrm>
                <a:off x="5096452" y="872442"/>
                <a:ext cx="596410" cy="47147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buFont typeface="Times New Roman" pitchFamily="16" charset="0"/>
                  <a:buNone/>
                  <a:defRPr/>
                </a:pPr>
                <a:r>
                  <a:rPr lang="en-US" sz="2177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innerShdw blurRad="63500" dist="76200" dir="13500000">
                        <a:prstClr val="black">
                          <a:alpha val="38000"/>
                        </a:prstClr>
                      </a:innerShdw>
                    </a:effectLst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W</a:t>
                </a:r>
              </a:p>
            </p:txBody>
          </p:sp>
        </p:grpSp>
        <p:grpSp>
          <p:nvGrpSpPr>
            <p:cNvPr id="16" name="Group 20"/>
            <p:cNvGrpSpPr>
              <a:grpSpLocks/>
            </p:cNvGrpSpPr>
            <p:nvPr/>
          </p:nvGrpSpPr>
          <p:grpSpPr bwMode="auto">
            <a:xfrm>
              <a:off x="359111" y="3910791"/>
              <a:ext cx="668160" cy="668160"/>
              <a:chOff x="8240712" y="6468732"/>
              <a:chExt cx="736910" cy="737125"/>
            </a:xfrm>
          </p:grpSpPr>
          <p:sp>
            <p:nvSpPr>
              <p:cNvPr id="17" name="Rectangle 15"/>
              <p:cNvSpPr/>
              <p:nvPr/>
            </p:nvSpPr>
            <p:spPr bwMode="auto">
              <a:xfrm>
                <a:off x="8240712" y="6468732"/>
                <a:ext cx="736910" cy="737125"/>
              </a:xfrm>
              <a:prstGeom prst="rect">
                <a:avLst/>
              </a:prstGeom>
              <a:gradFill>
                <a:gsLst>
                  <a:gs pos="0">
                    <a:srgbClr val="64D011">
                      <a:alpha val="70000"/>
                    </a:srgbClr>
                  </a:gs>
                  <a:gs pos="100000">
                    <a:srgbClr val="326609">
                      <a:alpha val="88000"/>
                    </a:srgbClr>
                  </a:gs>
                </a:gsLst>
                <a:lin ang="5400000" scaled="0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 extrusionH="1003300"/>
            </p:spPr>
            <p:txBody>
              <a:bodyPr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en-US" sz="2177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18" name="TextBox 16"/>
              <p:cNvSpPr txBox="1"/>
              <p:nvPr/>
            </p:nvSpPr>
            <p:spPr>
              <a:xfrm>
                <a:off x="8349466" y="6612811"/>
                <a:ext cx="498842" cy="47147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buFont typeface="Times New Roman" pitchFamily="16" charset="0"/>
                  <a:buNone/>
                  <a:defRPr/>
                </a:pPr>
                <a:r>
                  <a:rPr lang="en-US" sz="2177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innerShdw blurRad="63500" dist="76200" dir="13500000">
                        <a:prstClr val="black">
                          <a:alpha val="38000"/>
                        </a:prstClr>
                      </a:innerShdw>
                    </a:effectLst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O</a:t>
                </a:r>
              </a:p>
            </p:txBody>
          </p:sp>
        </p:grpSp>
        <p:grpSp>
          <p:nvGrpSpPr>
            <p:cNvPr id="19" name="Group 19"/>
            <p:cNvGrpSpPr>
              <a:grpSpLocks/>
            </p:cNvGrpSpPr>
            <p:nvPr/>
          </p:nvGrpSpPr>
          <p:grpSpPr bwMode="auto">
            <a:xfrm>
              <a:off x="4433742" y="3920990"/>
              <a:ext cx="668160" cy="668160"/>
              <a:chOff x="9030172" y="6475566"/>
              <a:chExt cx="736910" cy="737125"/>
            </a:xfrm>
          </p:grpSpPr>
          <p:sp>
            <p:nvSpPr>
              <p:cNvPr id="20" name="Rectangle 10"/>
              <p:cNvSpPr/>
              <p:nvPr/>
            </p:nvSpPr>
            <p:spPr bwMode="auto">
              <a:xfrm>
                <a:off x="9030172" y="6475566"/>
                <a:ext cx="736910" cy="737125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85000"/>
                      <a:alpha val="66000"/>
                    </a:schemeClr>
                  </a:gs>
                  <a:gs pos="100000">
                    <a:schemeClr val="bg1">
                      <a:lumMod val="65000"/>
                      <a:alpha val="75000"/>
                    </a:schemeClr>
                  </a:gs>
                </a:gsLst>
                <a:lin ang="5400000" scaled="0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 extrusionH="1003300"/>
            </p:spPr>
            <p:txBody>
              <a:bodyPr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en-US" sz="2177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21" name="TextBox 14"/>
              <p:cNvSpPr txBox="1"/>
              <p:nvPr/>
            </p:nvSpPr>
            <p:spPr>
              <a:xfrm>
                <a:off x="9215279" y="6611247"/>
                <a:ext cx="498842" cy="47147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buFont typeface="Times New Roman" pitchFamily="16" charset="0"/>
                  <a:buNone/>
                  <a:defRPr/>
                </a:pPr>
                <a:r>
                  <a:rPr lang="en-US" sz="2177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innerShdw blurRad="63500" dist="76200" dir="13500000">
                        <a:prstClr val="black">
                          <a:alpha val="38000"/>
                        </a:prstClr>
                      </a:innerShdw>
                    </a:effectLst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T</a:t>
                </a:r>
              </a:p>
            </p:txBody>
          </p:sp>
        </p:grpSp>
        <p:sp>
          <p:nvSpPr>
            <p:cNvPr id="22" name="TextBox 16"/>
            <p:cNvSpPr txBox="1">
              <a:spLocks noChangeArrowheads="1"/>
            </p:cNvSpPr>
            <p:nvPr/>
          </p:nvSpPr>
          <p:spPr bwMode="auto">
            <a:xfrm>
              <a:off x="1038863" y="1747255"/>
              <a:ext cx="3179520" cy="531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51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Strengths</a:t>
              </a:r>
              <a:endParaRPr lang="en-US" sz="1451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en-US" altLang="zh-TW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至少列</a:t>
              </a:r>
              <a:r>
                <a:rPr lang="en-US" altLang="zh-TW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</a:t>
              </a:r>
              <a:r>
                <a:rPr lang="en-US" altLang="zh-TW" sz="14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</a:p>
          </p:txBody>
        </p:sp>
        <p:sp>
          <p:nvSpPr>
            <p:cNvPr id="23" name="TextBox 16"/>
            <p:cNvSpPr txBox="1">
              <a:spLocks noChangeArrowheads="1"/>
            </p:cNvSpPr>
            <p:nvPr/>
          </p:nvSpPr>
          <p:spPr bwMode="auto">
            <a:xfrm>
              <a:off x="5090310" y="1747254"/>
              <a:ext cx="3179520" cy="531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51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Weaknesses</a:t>
              </a:r>
              <a:endParaRPr lang="en-US" sz="1451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至少列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endParaRPr 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4" name="TextBox 16"/>
            <p:cNvSpPr txBox="1">
              <a:spLocks noChangeArrowheads="1"/>
            </p:cNvSpPr>
            <p:nvPr/>
          </p:nvSpPr>
          <p:spPr bwMode="auto">
            <a:xfrm>
              <a:off x="1050455" y="4060111"/>
              <a:ext cx="3179520" cy="531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51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Opportunities</a:t>
              </a:r>
              <a:endParaRPr lang="en-US" altLang="zh-TW" sz="1451" b="1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至少列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endPara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TextBox 16"/>
            <p:cNvSpPr txBox="1">
              <a:spLocks noChangeArrowheads="1"/>
            </p:cNvSpPr>
            <p:nvPr/>
          </p:nvSpPr>
          <p:spPr bwMode="auto">
            <a:xfrm>
              <a:off x="5113494" y="4041390"/>
              <a:ext cx="3179520" cy="531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51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Threats</a:t>
              </a:r>
              <a:endParaRPr lang="en-US" sz="1451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至少列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</a:t>
              </a:r>
              <a:r>
                <a:rPr lang="en-US" altLang="zh-TW" sz="1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endParaRPr lang="en-US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086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商業模式匯總分析</a:t>
            </a:r>
            <a:r>
              <a:rPr lang="en-US" altLang="zh-TW" sz="33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3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生技</a:t>
            </a:r>
            <a:r>
              <a:rPr lang="zh-TW" altLang="en-US" sz="33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醫藥類可選擇性</a:t>
            </a:r>
            <a:r>
              <a:rPr lang="zh-TW" altLang="en-US" sz="33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填寫</a:t>
            </a:r>
            <a:r>
              <a:rPr lang="en-US" altLang="zh-TW" sz="33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33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0574"/>
              </p:ext>
            </p:extLst>
          </p:nvPr>
        </p:nvGraphicFramePr>
        <p:xfrm>
          <a:off x="260959" y="1500672"/>
          <a:ext cx="8702045" cy="369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04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404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4040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4040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4040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5091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Customer Segments</a:t>
                      </a:r>
                    </a:p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目標客層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Customer Relationships</a:t>
                      </a:r>
                    </a:p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顧客關係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Value Proposition</a:t>
                      </a:r>
                    </a:p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價值主張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Key Activities</a:t>
                      </a:r>
                    </a:p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關鍵活動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Key Partners</a:t>
                      </a:r>
                    </a:p>
                    <a:p>
                      <a:pPr algn="ctr"/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關鍵合作夥伴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3137">
                <a:tc rowSpan="3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en-US" altLang="zh-TW" sz="11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  <a:p>
                      <a:pPr marL="198000" indent="-198000"/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indent="0"/>
                      <a:endParaRPr lang="en-US" altLang="zh-TW" sz="1100" baseline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50915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Channels</a:t>
                      </a:r>
                    </a:p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通路</a:t>
                      </a:r>
                      <a:r>
                        <a:rPr lang="en-US" altLang="zh-TW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Key Resources</a:t>
                      </a:r>
                    </a:p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關鍵資源</a:t>
                      </a:r>
                      <a:r>
                        <a:rPr lang="en-US" altLang="zh-TW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3137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2233"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Revenue Streams (</a:t>
                      </a:r>
                      <a:r>
                        <a:rPr lang="zh-TW" altLang="en-US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收益流</a:t>
                      </a:r>
                      <a:r>
                        <a:rPr lang="en-US" altLang="zh-TW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Cost Structure (</a:t>
                      </a:r>
                      <a:r>
                        <a:rPr lang="zh-TW" altLang="en-US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成本結構</a:t>
                      </a:r>
                      <a:r>
                        <a:rPr lang="en-US" altLang="zh-TW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223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產品</a:t>
                      </a:r>
                      <a:r>
                        <a:rPr lang="en-US" altLang="zh-TW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/</a:t>
                      </a:r>
                      <a:r>
                        <a:rPr lang="zh-TW" altLang="en-US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服務收入</a:t>
                      </a:r>
                      <a:endParaRPr lang="zh-TW" altLang="en-US" sz="1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權利金收入</a:t>
                      </a:r>
                      <a:r>
                        <a:rPr lang="en-US" altLang="zh-TW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若無則空白</a:t>
                      </a:r>
                      <a:r>
                        <a:rPr lang="en-US" altLang="zh-TW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其他收入</a:t>
                      </a:r>
                      <a:r>
                        <a:rPr lang="en-US" altLang="zh-TW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若無則空白</a:t>
                      </a:r>
                      <a:r>
                        <a:rPr lang="en-US" altLang="zh-TW" sz="11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)</a:t>
                      </a:r>
                      <a:endParaRPr lang="zh-TW" altLang="en-US" sz="1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43137"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marL="198000" indent="-198000"/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44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產業分析</a:t>
            </a:r>
            <a:r>
              <a:rPr lang="en-US" altLang="zh-TW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生技醫藥類可選擇性填寫</a:t>
            </a:r>
            <a:r>
              <a:rPr lang="en-US" altLang="zh-TW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ü"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產業現況如何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產業上中下游價值鏈分析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整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體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市場之規模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及趨勢分析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</a:p>
          <a:p>
            <a:pPr marL="0" indent="0">
              <a:buClrTx/>
              <a:buNone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產業價值鏈參考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:http://ic.tpex.org.tw/)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buClrTx/>
              <a:buFont typeface="Wingdings" panose="05000000000000000000" pitchFamily="2" charset="2"/>
              <a:buChar char="ü"/>
            </a:pP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1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目標市場分析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0703" y="1524499"/>
            <a:ext cx="8559112" cy="4023360"/>
          </a:xfrm>
        </p:spPr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ü"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瞄準之目標市場區域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國內或國外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市場規模及趨勢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分析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選擇該市場應用之原因與分析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</a:p>
          <a:p>
            <a:pPr>
              <a:buClrTx/>
              <a:buFont typeface="Wingdings" panose="05000000000000000000" pitchFamily="2" charset="2"/>
              <a:buChar char="ü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說明各階段產品推廣計畫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(Go-to-market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strategy)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6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回顧">
  <a:themeElements>
    <a:clrScheme name="回顧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顧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顧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4924</TotalTime>
  <Words>3004</Words>
  <Application>Microsoft Office PowerPoint</Application>
  <PresentationFormat>如螢幕大小 (4:3)</PresentationFormat>
  <Paragraphs>533</Paragraphs>
  <Slides>27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27</vt:i4>
      </vt:variant>
    </vt:vector>
  </HeadingPairs>
  <TitlesOfParts>
    <vt:vector size="28" baseType="lpstr">
      <vt:lpstr>回顧</vt:lpstr>
      <vt:lpstr>科技部新型態產學研鏈結計畫 價創計畫構想書(新案)  計畫名稱</vt:lpstr>
      <vt:lpstr>大綱</vt:lpstr>
      <vt:lpstr>技術或產品說明</vt:lpstr>
      <vt:lpstr>核心技術競爭力與競爭對手說明</vt:lpstr>
      <vt:lpstr>市場價值與定位(生技醫藥類填寫)</vt:lpstr>
      <vt:lpstr>SWOT分析(生技醫藥類可選擇性填寫)</vt:lpstr>
      <vt:lpstr>商業模式匯總分析(生技醫藥類可選擇性填寫)</vt:lpstr>
      <vt:lpstr>產業分析(生技醫藥類可選擇性填寫) </vt:lpstr>
      <vt:lpstr>目標市場分析</vt:lpstr>
      <vt:lpstr>獲利方式</vt:lpstr>
      <vt:lpstr>預估營收</vt:lpstr>
      <vt:lpstr>預計完成募資條件之技術指標為何?</vt:lpstr>
      <vt:lpstr>創業里程碑(公司籌備規劃)</vt:lpstr>
      <vt:lpstr>團隊籌組規劃(1/2)</vt:lpstr>
      <vt:lpstr>團隊籌組規劃(2/2)</vt:lpstr>
      <vt:lpstr>專利自評 (1/2)</vt:lpstr>
      <vt:lpstr>專利自評 (2/2)</vt:lpstr>
      <vt:lpstr>出場方式</vt:lpstr>
      <vt:lpstr>價創計畫提案之查核點規劃</vt:lpstr>
      <vt:lpstr>申請補助經費</vt:lpstr>
      <vt:lpstr>出場後之其他規劃自評</vt:lpstr>
      <vt:lpstr>附件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計畫名稱</dc:title>
  <dc:creator>pinghei Chen</dc:creator>
  <cp:lastModifiedBy>高鴻文</cp:lastModifiedBy>
  <cp:revision>157</cp:revision>
  <cp:lastPrinted>2018-02-07T03:16:31Z</cp:lastPrinted>
  <dcterms:created xsi:type="dcterms:W3CDTF">2016-08-10T14:23:27Z</dcterms:created>
  <dcterms:modified xsi:type="dcterms:W3CDTF">2018-02-07T03:16:32Z</dcterms:modified>
</cp:coreProperties>
</file>