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handoutMasterIdLst>
    <p:handoutMasterId r:id="rId21"/>
  </p:handoutMasterIdLst>
  <p:sldIdLst>
    <p:sldId id="256" r:id="rId2"/>
    <p:sldId id="257" r:id="rId3"/>
    <p:sldId id="270" r:id="rId4"/>
    <p:sldId id="293" r:id="rId5"/>
    <p:sldId id="267" r:id="rId6"/>
    <p:sldId id="261" r:id="rId7"/>
    <p:sldId id="260" r:id="rId8"/>
    <p:sldId id="259" r:id="rId9"/>
    <p:sldId id="294" r:id="rId10"/>
    <p:sldId id="262" r:id="rId11"/>
    <p:sldId id="263" r:id="rId12"/>
    <p:sldId id="264" r:id="rId13"/>
    <p:sldId id="268" r:id="rId14"/>
    <p:sldId id="295" r:id="rId15"/>
    <p:sldId id="296" r:id="rId16"/>
    <p:sldId id="266" r:id="rId17"/>
    <p:sldId id="265" r:id="rId18"/>
    <p:sldId id="271" r:id="rId19"/>
    <p:sldId id="269" r:id="rId20"/>
  </p:sldIdLst>
  <p:sldSz cx="12192000" cy="6858000"/>
  <p:notesSz cx="6734175" cy="9867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97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2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notesViewPr>
    <p:cSldViewPr snapToGrid="0">
      <p:cViewPr varScale="1">
        <p:scale>
          <a:sx n="67" d="100"/>
          <a:sy n="67" d="100"/>
        </p:scale>
        <p:origin x="3120" y="77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4474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r">
              <a:defRPr sz="1200"/>
            </a:lvl1pPr>
          </a:lstStyle>
          <a:p>
            <a:fld id="{43B7E6D0-0B04-495D-8E69-B042093F1431}" type="datetimeFigureOut">
              <a:rPr lang="zh-TW" altLang="en-US" smtClean="0"/>
              <a:pPr/>
              <a:t>2017/6/16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4474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r">
              <a:defRPr sz="1200"/>
            </a:lvl1pPr>
          </a:lstStyle>
          <a:p>
            <a:fld id="{C26EA4D1-84C0-4D5E-AF59-D1570CAA0A3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00339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67158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53084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60616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18009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18415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87604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58374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0455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94578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75329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56289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68306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TW" altLang="en-US" sz="6000" dirty="0" smtClean="0"/>
              <a:t>科技部新型態產學研鏈結計畫</a:t>
            </a:r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zh-TW" altLang="en-US" sz="6000" dirty="0"/>
              <a:t>價創</a:t>
            </a:r>
            <a:r>
              <a:rPr lang="zh-TW" altLang="en-US" sz="6000"/>
              <a:t>計畫</a:t>
            </a:r>
            <a:r>
              <a:rPr lang="zh-TW" altLang="en-US" sz="6000" smtClean="0"/>
              <a:t>構想書</a:t>
            </a:r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zh-TW" altLang="en-US" sz="6000" dirty="0" smtClean="0"/>
              <a:t>計畫名</a:t>
            </a:r>
            <a:r>
              <a:rPr lang="zh-TW" altLang="en-US" sz="6000" dirty="0"/>
              <a:t>稱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TW" altLang="en-US" dirty="0" smtClean="0"/>
              <a:t>計畫主持人姓名</a:t>
            </a:r>
            <a:endParaRPr lang="en-US" altLang="zh-TW" dirty="0" smtClean="0"/>
          </a:p>
          <a:p>
            <a:r>
              <a:rPr lang="zh-TW" altLang="en-US" dirty="0" smtClean="0"/>
              <a:t>計畫主持人單位職稱</a:t>
            </a:r>
            <a:endParaRPr lang="en-US" altLang="zh-TW" dirty="0" smtClean="0"/>
          </a:p>
          <a:p>
            <a:r>
              <a:rPr lang="en-US" altLang="zh-TW" dirty="0" smtClean="0">
                <a:solidFill>
                  <a:srgbClr val="FF0000"/>
                </a:solidFill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</a:rPr>
              <a:t>內容請勿超</a:t>
            </a:r>
            <a:r>
              <a:rPr lang="zh-TW" altLang="en-US" dirty="0" smtClean="0">
                <a:solidFill>
                  <a:srgbClr val="FF0000"/>
                </a:solidFill>
              </a:rPr>
              <a:t>過</a:t>
            </a:r>
            <a:r>
              <a:rPr lang="en-US" altLang="zh-TW" smtClean="0">
                <a:solidFill>
                  <a:srgbClr val="FF0000"/>
                </a:solidFill>
              </a:rPr>
              <a:t>20</a:t>
            </a:r>
            <a:r>
              <a:rPr lang="zh-TW" altLang="en-US" smtClean="0">
                <a:solidFill>
                  <a:srgbClr val="FF0000"/>
                </a:solidFill>
              </a:rPr>
              <a:t>頁</a:t>
            </a:r>
            <a:r>
              <a:rPr lang="en-US" altLang="zh-TW" dirty="0" smtClean="0">
                <a:solidFill>
                  <a:srgbClr val="FF0000"/>
                </a:solidFill>
              </a:rPr>
              <a:t>)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023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-1"/>
            <a:ext cx="10058400" cy="1545021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該技術、或產品、或營運模式在計畫屆滿是要完成打樣、試量產、或示範運行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請說明計畫期屆滿，是要驗證可行性</a:t>
            </a:r>
            <a:r>
              <a:rPr lang="en-US" altLang="zh-TW" dirty="0" smtClean="0"/>
              <a:t>?</a:t>
            </a:r>
            <a:r>
              <a:rPr lang="zh-TW" altLang="en-US" dirty="0" smtClean="0"/>
              <a:t>完成技術或產品樣品</a:t>
            </a:r>
            <a:r>
              <a:rPr lang="en-US" altLang="zh-TW" dirty="0" smtClean="0"/>
              <a:t>?</a:t>
            </a:r>
            <a:r>
              <a:rPr lang="zh-TW" altLang="en-US" dirty="0" smtClean="0"/>
              <a:t>還是可以試量產</a:t>
            </a:r>
            <a:r>
              <a:rPr lang="en-US" altLang="zh-TW" dirty="0" smtClean="0"/>
              <a:t>?</a:t>
            </a:r>
            <a:r>
              <a:rPr lang="zh-TW" altLang="en-US" dirty="0" smtClean="0"/>
              <a:t>還是可以試營運</a:t>
            </a:r>
            <a:r>
              <a:rPr lang="en-US" altLang="zh-TW" dirty="0" smtClean="0"/>
              <a:t>?</a:t>
            </a:r>
          </a:p>
          <a:p>
            <a:r>
              <a:rPr lang="zh-TW" altLang="en-US" dirty="0" smtClean="0"/>
              <a:t>新</a:t>
            </a:r>
            <a:r>
              <a:rPr lang="zh-TW" altLang="en-US" dirty="0"/>
              <a:t>藥</a:t>
            </a:r>
            <a:r>
              <a:rPr lang="zh-TW" altLang="en-US" dirty="0" smtClean="0"/>
              <a:t>可以到毒物測試、動物實驗、或</a:t>
            </a:r>
            <a:r>
              <a:rPr lang="en-US" altLang="zh-TW" dirty="0" smtClean="0"/>
              <a:t>phase 1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 smtClean="0"/>
              <a:t>醫材請務必說明是</a:t>
            </a:r>
            <a:r>
              <a:rPr lang="en-US" altLang="zh-TW" dirty="0" smtClean="0"/>
              <a:t>Class 0, 1, 2….</a:t>
            </a:r>
            <a:r>
              <a:rPr lang="zh-TW" altLang="en-US" dirty="0" smtClean="0"/>
              <a:t>，計畫屆期時醫材認證要到哪一個階段。</a:t>
            </a:r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01508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804042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里程碑</a:t>
            </a:r>
            <a:r>
              <a:rPr lang="en-US" altLang="zh-TW" dirty="0" smtClean="0"/>
              <a:t>(Milestone)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請問要完成的里程碑是甚麼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13317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1292773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說明該產品、或技術、、或營運模式第一個會應用的國家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國內</a:t>
            </a:r>
            <a:endParaRPr lang="en-US" altLang="zh-TW" dirty="0" smtClean="0"/>
          </a:p>
          <a:p>
            <a:r>
              <a:rPr lang="zh-TW" altLang="en-US" dirty="0" smtClean="0"/>
              <a:t>國外</a:t>
            </a:r>
            <a:r>
              <a:rPr lang="en-US" altLang="zh-TW" dirty="0" smtClean="0"/>
              <a:t>?</a:t>
            </a:r>
            <a:r>
              <a:rPr lang="zh-TW" altLang="en-US" dirty="0" smtClean="0"/>
              <a:t>哪一國</a:t>
            </a:r>
            <a:r>
              <a:rPr lang="en-US" altLang="zh-TW" dirty="0" smtClean="0"/>
              <a:t>?</a:t>
            </a:r>
          </a:p>
          <a:p>
            <a:r>
              <a:rPr lang="zh-TW" altLang="en-US" dirty="0" smtClean="0"/>
              <a:t>選擇國內國外市場應用的原因是甚麼</a:t>
            </a:r>
            <a:r>
              <a:rPr lang="en-US" altLang="zh-TW" dirty="0"/>
              <a:t>?</a:t>
            </a:r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40468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1292773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說明該產品、或技術、或營運模式獲利的方式是甚麼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B2C</a:t>
            </a:r>
          </a:p>
          <a:p>
            <a:r>
              <a:rPr lang="en-US" altLang="zh-TW" dirty="0" smtClean="0"/>
              <a:t>B2B</a:t>
            </a:r>
          </a:p>
          <a:p>
            <a:r>
              <a:rPr lang="zh-TW" altLang="en-US" dirty="0" smtClean="0"/>
              <a:t>專利授權與權</a:t>
            </a:r>
            <a:r>
              <a:rPr lang="zh-TW" altLang="en-US" dirty="0"/>
              <a:t>利</a:t>
            </a:r>
            <a:r>
              <a:rPr lang="zh-TW" altLang="en-US" dirty="0" smtClean="0"/>
              <a:t>金</a:t>
            </a:r>
            <a:endParaRPr lang="en-US" altLang="zh-TW" dirty="0" smtClean="0"/>
          </a:p>
          <a:p>
            <a:r>
              <a:rPr lang="zh-TW" altLang="en-US" dirty="0" smtClean="0"/>
              <a:t>銷售、廣告、租賃、抽傭</a:t>
            </a:r>
            <a:r>
              <a:rPr lang="en-US" altLang="zh-TW" dirty="0"/>
              <a:t>?</a:t>
            </a:r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3306923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804042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預估營收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計畫執</a:t>
            </a:r>
            <a:r>
              <a:rPr lang="zh-TW" altLang="zh-TW" dirty="0" smtClean="0"/>
              <a:t>行</a:t>
            </a:r>
            <a:r>
              <a:rPr lang="zh-TW" altLang="en-US" dirty="0" smtClean="0"/>
              <a:t>第幾年才開始有營收</a:t>
            </a:r>
            <a:r>
              <a:rPr lang="en-US" altLang="zh-TW" dirty="0" smtClean="0"/>
              <a:t>?</a:t>
            </a:r>
            <a:r>
              <a:rPr lang="zh-TW" altLang="en-US" dirty="0" smtClean="0"/>
              <a:t>有營受後第幾年才能達到年營收台幣三千萬？</a:t>
            </a:r>
            <a:endParaRPr lang="en-US" altLang="zh-TW" dirty="0" smtClean="0"/>
          </a:p>
          <a:p>
            <a:r>
              <a:rPr lang="zh-TW" altLang="en-US" dirty="0" smtClean="0"/>
              <a:t>由計劃 </a:t>
            </a:r>
            <a:r>
              <a:rPr lang="en-US" altLang="zh-TW" dirty="0" smtClean="0"/>
              <a:t>day 1 </a:t>
            </a:r>
            <a:r>
              <a:rPr lang="zh-TW" altLang="en-US" dirty="0" smtClean="0"/>
              <a:t>開始以季預估營收列表到年營收達台幣三千萬為止。</a:t>
            </a:r>
            <a:endParaRPr lang="en-US" altLang="zh-TW" dirty="0" smtClean="0"/>
          </a:p>
        </p:txBody>
      </p:sp>
    </p:spTree>
    <p:extLst>
      <p:ext uri="{BB962C8B-B14F-4D97-AF65-F5344CB8AC3E}">
        <p14:creationId xmlns="" xmlns:p14="http://schemas.microsoft.com/office/powerpoint/2010/main" val="380633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804042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人員聘用規劃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由</a:t>
            </a:r>
            <a:r>
              <a:rPr lang="zh-TW" altLang="en-US" dirty="0" smtClean="0"/>
              <a:t>計劃 </a:t>
            </a:r>
            <a:r>
              <a:rPr lang="en-US" altLang="zh-TW" dirty="0" smtClean="0"/>
              <a:t>day 1 </a:t>
            </a:r>
            <a:r>
              <a:rPr lang="zh-TW" altLang="en-US" dirty="0" smtClean="0"/>
              <a:t>開始以季預估人員聘用列表到年營收達台幣三千萬為止。</a:t>
            </a:r>
            <a:endParaRPr lang="en-US" altLang="zh-TW" dirty="0" smtClean="0"/>
          </a:p>
        </p:txBody>
      </p:sp>
    </p:spTree>
    <p:extLst>
      <p:ext uri="{BB962C8B-B14F-4D97-AF65-F5344CB8AC3E}">
        <p14:creationId xmlns="" xmlns:p14="http://schemas.microsoft.com/office/powerpoint/2010/main" val="380633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804042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經費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計畫執行</a:t>
            </a:r>
            <a:r>
              <a:rPr lang="en-US" altLang="zh-TW" dirty="0"/>
              <a:t>1</a:t>
            </a:r>
            <a:r>
              <a:rPr lang="zh-TW" altLang="zh-TW" dirty="0"/>
              <a:t>年為原則，申請機構如果多年</a:t>
            </a:r>
            <a:r>
              <a:rPr lang="en-US" altLang="zh-TW" dirty="0"/>
              <a:t>(</a:t>
            </a:r>
            <a:r>
              <a:rPr lang="zh-TW" altLang="zh-TW" dirty="0"/>
              <a:t>長期</a:t>
            </a:r>
            <a:r>
              <a:rPr lang="en-US" altLang="zh-TW" dirty="0"/>
              <a:t>)</a:t>
            </a:r>
            <a:r>
              <a:rPr lang="zh-TW" altLang="zh-TW" dirty="0"/>
              <a:t>發展規劃</a:t>
            </a:r>
            <a:r>
              <a:rPr lang="zh-TW" altLang="en-US" dirty="0" smtClean="0"/>
              <a:t>，請分</a:t>
            </a:r>
            <a:r>
              <a:rPr lang="zh-TW" altLang="en-US" dirty="0"/>
              <a:t>年</a:t>
            </a:r>
            <a:r>
              <a:rPr lang="zh-TW" altLang="en-US" dirty="0" smtClean="0"/>
              <a:t>概算業務費</a:t>
            </a:r>
            <a:r>
              <a:rPr lang="en-US" altLang="zh-TW" dirty="0" smtClean="0"/>
              <a:t>(</a:t>
            </a:r>
            <a:r>
              <a:rPr lang="zh-TW" altLang="en-US" dirty="0" smtClean="0"/>
              <a:t>含研究人力費</a:t>
            </a:r>
            <a:r>
              <a:rPr lang="en-US" altLang="zh-TW" dirty="0" smtClean="0"/>
              <a:t>)</a:t>
            </a:r>
            <a:r>
              <a:rPr lang="zh-TW" altLang="en-US" dirty="0" smtClean="0"/>
              <a:t>、研究設備費、國外差旅費、管理費。</a:t>
            </a:r>
            <a:endParaRPr lang="en-US" altLang="zh-TW" dirty="0" smtClean="0"/>
          </a:p>
        </p:txBody>
      </p:sp>
    </p:spTree>
    <p:extLst>
      <p:ext uri="{BB962C8B-B14F-4D97-AF65-F5344CB8AC3E}">
        <p14:creationId xmlns="" xmlns:p14="http://schemas.microsoft.com/office/powerpoint/2010/main" val="380633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835572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出場方式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成立新創公司</a:t>
            </a:r>
            <a:r>
              <a:rPr lang="en-US" altLang="zh-TW" dirty="0" smtClean="0"/>
              <a:t>?</a:t>
            </a:r>
            <a:r>
              <a:rPr lang="zh-TW" altLang="en-US" dirty="0" smtClean="0"/>
              <a:t>是否有創投對此技術、產品、或營運模式有興趣</a:t>
            </a:r>
            <a:r>
              <a:rPr lang="en-US" altLang="zh-TW" dirty="0" smtClean="0"/>
              <a:t>?</a:t>
            </a:r>
          </a:p>
          <a:p>
            <a:r>
              <a:rPr lang="zh-TW" altLang="en-US" dirty="0" smtClean="0"/>
              <a:t>若要讓整個團隊與技術加入一家公司</a:t>
            </a:r>
            <a:r>
              <a:rPr lang="en-US" altLang="zh-TW" dirty="0" smtClean="0"/>
              <a:t>(spin-in)?</a:t>
            </a:r>
            <a:r>
              <a:rPr lang="zh-TW" altLang="en-US" dirty="0" smtClean="0"/>
              <a:t>請問可能的公司有那些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40139578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835572"/>
          </a:xfrm>
        </p:spPr>
        <p:txBody>
          <a:bodyPr>
            <a:normAutofit/>
          </a:bodyPr>
          <a:lstStyle/>
          <a:p>
            <a:r>
              <a:rPr lang="zh-TW" altLang="en-US" smtClean="0"/>
              <a:t>出場後規劃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公司成立後，三年內的產品是什麼與預估每年的營收</a:t>
            </a:r>
          </a:p>
        </p:txBody>
      </p:sp>
    </p:spTree>
    <p:extLst>
      <p:ext uri="{BB962C8B-B14F-4D97-AF65-F5344CB8AC3E}">
        <p14:creationId xmlns="" xmlns:p14="http://schemas.microsoft.com/office/powerpoint/2010/main" val="20396921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835572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附件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任何補充說明</a:t>
            </a:r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74234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6963" y="0"/>
            <a:ext cx="10058400" cy="753921"/>
          </a:xfrm>
        </p:spPr>
        <p:txBody>
          <a:bodyPr/>
          <a:lstStyle/>
          <a:p>
            <a:r>
              <a:rPr lang="zh-TW" altLang="en-US" dirty="0" smtClean="0"/>
              <a:t>團隊說明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68908764"/>
              </p:ext>
            </p:extLst>
          </p:nvPr>
        </p:nvGraphicFramePr>
        <p:xfrm>
          <a:off x="245624" y="1909325"/>
          <a:ext cx="11830762" cy="377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8163">
                  <a:extLst>
                    <a:ext uri="{9D8B030D-6E8A-4147-A177-3AD203B41FA5}">
                      <a16:colId xmlns="" xmlns:a16="http://schemas.microsoft.com/office/drawing/2014/main" val="2058414463"/>
                    </a:ext>
                  </a:extLst>
                </a:gridCol>
                <a:gridCol w="1464938">
                  <a:extLst>
                    <a:ext uri="{9D8B030D-6E8A-4147-A177-3AD203B41FA5}">
                      <a16:colId xmlns="" xmlns:a16="http://schemas.microsoft.com/office/drawing/2014/main" val="3362690624"/>
                    </a:ext>
                  </a:extLst>
                </a:gridCol>
                <a:gridCol w="1155978">
                  <a:extLst>
                    <a:ext uri="{9D8B030D-6E8A-4147-A177-3AD203B41FA5}">
                      <a16:colId xmlns="" xmlns:a16="http://schemas.microsoft.com/office/drawing/2014/main" val="2589106275"/>
                    </a:ext>
                  </a:extLst>
                </a:gridCol>
                <a:gridCol w="1213945">
                  <a:extLst>
                    <a:ext uri="{9D8B030D-6E8A-4147-A177-3AD203B41FA5}">
                      <a16:colId xmlns="" xmlns:a16="http://schemas.microsoft.com/office/drawing/2014/main" val="1687785201"/>
                    </a:ext>
                  </a:extLst>
                </a:gridCol>
                <a:gridCol w="2159876">
                  <a:extLst>
                    <a:ext uri="{9D8B030D-6E8A-4147-A177-3AD203B41FA5}">
                      <a16:colId xmlns="" xmlns:a16="http://schemas.microsoft.com/office/drawing/2014/main" val="2415026606"/>
                    </a:ext>
                  </a:extLst>
                </a:gridCol>
                <a:gridCol w="1702676">
                  <a:extLst>
                    <a:ext uri="{9D8B030D-6E8A-4147-A177-3AD203B41FA5}">
                      <a16:colId xmlns="" xmlns:a16="http://schemas.microsoft.com/office/drawing/2014/main" val="2008571190"/>
                    </a:ext>
                  </a:extLst>
                </a:gridCol>
                <a:gridCol w="2475186">
                  <a:extLst>
                    <a:ext uri="{9D8B030D-6E8A-4147-A177-3AD203B41FA5}">
                      <a16:colId xmlns="" xmlns:a16="http://schemas.microsoft.com/office/drawing/2014/main" val="18847089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計畫職稱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姓名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mtClean="0"/>
                        <a:t>法人單位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職稱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在此計畫擔任的工作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主要產學經驗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團隊成員與此計畫相關的國外專利</a:t>
                      </a:r>
                      <a:endParaRPr lang="en-US" altLang="zh-TW" dirty="0" smtClean="0"/>
                    </a:p>
                    <a:p>
                      <a:r>
                        <a:rPr lang="zh-TW" altLang="en-US" dirty="0" smtClean="0"/>
                        <a:t>專利號、名稱、國家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51592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Ex:</a:t>
                      </a:r>
                      <a:r>
                        <a:rPr lang="zh-TW" altLang="en-US" dirty="0" smtClean="0"/>
                        <a:t>主持人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69700608"/>
                  </a:ext>
                </a:extLst>
              </a:tr>
              <a:tr h="328678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Ex:</a:t>
                      </a:r>
                      <a:r>
                        <a:rPr lang="zh-TW" altLang="en-US" dirty="0" smtClean="0"/>
                        <a:t>共同主持人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6692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Ex:</a:t>
                      </a:r>
                      <a:r>
                        <a:rPr lang="zh-TW" altLang="en-US" dirty="0" smtClean="0"/>
                        <a:t>計畫經理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/>
                        <a:t>Ex:</a:t>
                      </a:r>
                      <a:r>
                        <a:rPr lang="zh-TW" altLang="en-US" dirty="0" smtClean="0"/>
                        <a:t>待聘五名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Ex:</a:t>
                      </a:r>
                      <a:r>
                        <a:rPr lang="zh-TW" altLang="en-US" dirty="0" smtClean="0"/>
                        <a:t>系統整合與示範運行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74007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Ex:</a:t>
                      </a:r>
                      <a:r>
                        <a:rPr lang="zh-TW" altLang="en-US" dirty="0" smtClean="0"/>
                        <a:t>博士後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/>
                        <a:t>Ex:</a:t>
                      </a:r>
                      <a:r>
                        <a:rPr lang="zh-TW" altLang="en-US" dirty="0" smtClean="0"/>
                        <a:t>待聘五名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16694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Ex:</a:t>
                      </a:r>
                      <a:r>
                        <a:rPr lang="zh-TW" altLang="en-US" dirty="0" smtClean="0"/>
                        <a:t>博士生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Ex:</a:t>
                      </a:r>
                      <a:r>
                        <a:rPr lang="zh-TW" altLang="en-US" dirty="0" smtClean="0"/>
                        <a:t>五名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23234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Ex:</a:t>
                      </a:r>
                      <a:r>
                        <a:rPr lang="zh-TW" altLang="en-US" dirty="0" smtClean="0"/>
                        <a:t>碩士生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Ex:</a:t>
                      </a:r>
                      <a:r>
                        <a:rPr lang="zh-TW" altLang="en-US" dirty="0" smtClean="0"/>
                        <a:t>五名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08108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9592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0950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6963" y="0"/>
            <a:ext cx="10058400" cy="753921"/>
          </a:xfrm>
        </p:spPr>
        <p:txBody>
          <a:bodyPr/>
          <a:lstStyle/>
          <a:p>
            <a:r>
              <a:rPr lang="zh-TW" altLang="en-US" dirty="0" smtClean="0"/>
              <a:t>團隊說明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 smtClean="0"/>
              <a:t>請說明學校</a:t>
            </a:r>
            <a:r>
              <a:rPr lang="zh-TW" altLang="zh-TW" dirty="0" smtClean="0"/>
              <a:t>對</a:t>
            </a:r>
            <a:r>
              <a:rPr lang="zh-TW" altLang="zh-TW" dirty="0"/>
              <a:t>借調或合聘之研究法人人員之管理及薪資處理</a:t>
            </a:r>
            <a:r>
              <a:rPr lang="zh-TW" altLang="zh-TW" dirty="0" smtClean="0"/>
              <a:t>機制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 smtClean="0"/>
              <a:t>(</a:t>
            </a:r>
            <a:r>
              <a:rPr lang="zh-TW" altLang="en-US" dirty="0" smtClean="0"/>
              <a:t>請</a:t>
            </a:r>
            <a:r>
              <a:rPr lang="zh-TW" altLang="en-US" dirty="0"/>
              <a:t>注意法人要有借調辦法，學校跟法人要有合聘辦法</a:t>
            </a:r>
            <a:r>
              <a:rPr lang="zh-TW" altLang="en-US" dirty="0" smtClean="0"/>
              <a:t>。</a:t>
            </a:r>
            <a:r>
              <a:rPr lang="en-US" altLang="zh-TW" dirty="0" smtClean="0"/>
              <a:t>)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8941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1229710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所要發展技術、或產品、或營運模式市</a:t>
            </a:r>
            <a:r>
              <a:rPr lang="zh-TW" altLang="en-US" dirty="0"/>
              <a:t>場</a:t>
            </a:r>
            <a:r>
              <a:rPr lang="zh-TW" altLang="en-US" dirty="0" smtClean="0"/>
              <a:t>現況說明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市場現況如何</a:t>
            </a:r>
            <a:r>
              <a:rPr lang="en-US" altLang="zh-TW" dirty="0" smtClean="0"/>
              <a:t>?</a:t>
            </a:r>
            <a:r>
              <a:rPr lang="zh-TW" altLang="en-US" dirty="0" smtClean="0"/>
              <a:t>還缺甚麼技術</a:t>
            </a:r>
            <a:r>
              <a:rPr lang="en-US" altLang="zh-TW" dirty="0" smtClean="0"/>
              <a:t>?</a:t>
            </a:r>
            <a:r>
              <a:rPr lang="zh-TW" altLang="en-US" dirty="0" smtClean="0"/>
              <a:t>產品</a:t>
            </a:r>
            <a:r>
              <a:rPr lang="en-US" altLang="zh-TW" dirty="0" smtClean="0"/>
              <a:t>?</a:t>
            </a:r>
            <a:r>
              <a:rPr lang="zh-TW" altLang="en-US" dirty="0" smtClean="0"/>
              <a:t>或營運模式</a:t>
            </a:r>
            <a:r>
              <a:rPr lang="en-US" altLang="zh-TW" dirty="0" smtClean="0"/>
              <a:t>?</a:t>
            </a:r>
            <a:r>
              <a:rPr lang="zh-TW" altLang="en-US" dirty="0" smtClean="0"/>
              <a:t>技術、產品、或營運模式的路徑圖</a:t>
            </a:r>
            <a:r>
              <a:rPr lang="en-US" altLang="zh-TW" dirty="0" smtClean="0"/>
              <a:t>(Roadmap)</a:t>
            </a:r>
          </a:p>
          <a:p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396710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738156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技術、或產品、或營運模式說明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若能附上照片或圖表說明更佳</a:t>
            </a:r>
            <a:endParaRPr lang="en-US" altLang="zh-TW" dirty="0" smtClean="0"/>
          </a:p>
          <a:p>
            <a:r>
              <a:rPr lang="zh-TW" altLang="en-US" dirty="0" smtClean="0"/>
              <a:t>最好是破壞性創新、此創新改變了甚麼</a:t>
            </a:r>
            <a:r>
              <a:rPr lang="en-US" altLang="zh-TW" dirty="0" smtClean="0"/>
              <a:t>?</a:t>
            </a:r>
          </a:p>
          <a:p>
            <a:r>
              <a:rPr lang="zh-TW" altLang="en-US" dirty="0" smtClean="0"/>
              <a:t>為何能解決目前無法解決的痛點</a:t>
            </a:r>
            <a:r>
              <a:rPr lang="en-US" altLang="zh-TW" dirty="0" smtClean="0"/>
              <a:t>(</a:t>
            </a:r>
            <a:r>
              <a:rPr lang="zh-TW" altLang="en-US" dirty="0" smtClean="0"/>
              <a:t>如癌症治療、超高速飛機等</a:t>
            </a:r>
            <a:r>
              <a:rPr lang="en-US" altLang="zh-TW" dirty="0" smtClean="0"/>
              <a:t>)?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33508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738156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技術、或產品、或營運模式的國外專利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請說明所獲得的國</a:t>
            </a:r>
            <a:r>
              <a:rPr lang="zh-TW" altLang="en-US" dirty="0"/>
              <a:t>外</a:t>
            </a:r>
            <a:r>
              <a:rPr lang="zh-TW" altLang="en-US" dirty="0" smtClean="0"/>
              <a:t>專利號，或申請中的國外專利號。</a:t>
            </a:r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4826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738156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技術、或產品、或營運模式應用市場說明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請說明該技術、或產品、或營運模式所應用的市場</a:t>
            </a:r>
            <a:endParaRPr lang="en-US" altLang="zh-TW" dirty="0" smtClean="0"/>
          </a:p>
          <a:p>
            <a:r>
              <a:rPr lang="zh-TW" altLang="en-US" dirty="0" smtClean="0"/>
              <a:t>市場規模或成長性</a:t>
            </a:r>
            <a:r>
              <a:rPr lang="en-US" altLang="zh-TW" dirty="0" smtClean="0"/>
              <a:t>(</a:t>
            </a:r>
            <a:r>
              <a:rPr lang="zh-TW" altLang="en-US" dirty="0" smtClean="0"/>
              <a:t>若能附上市場調查會更好</a:t>
            </a:r>
            <a:r>
              <a:rPr lang="en-US" altLang="zh-TW" dirty="0" smtClean="0"/>
              <a:t>)</a:t>
            </a:r>
          </a:p>
          <a:p>
            <a:r>
              <a:rPr lang="zh-TW" altLang="en-US" dirty="0" smtClean="0"/>
              <a:t>所討論的市場最好能擴及國際市場</a:t>
            </a:r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37936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738156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技術、或產品競爭說明</a:t>
            </a:r>
            <a:r>
              <a:rPr lang="en-US" altLang="zh-TW" dirty="0" smtClean="0"/>
              <a:t>(</a:t>
            </a:r>
            <a:r>
              <a:rPr lang="zh-TW" altLang="en-US" dirty="0" smtClean="0"/>
              <a:t>一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請詳細說明該</a:t>
            </a:r>
            <a:r>
              <a:rPr lang="zh-TW" altLang="en-US" dirty="0"/>
              <a:t>技術、或產</a:t>
            </a:r>
            <a:r>
              <a:rPr lang="zh-TW" altLang="en-US" dirty="0" smtClean="0"/>
              <a:t>品的國內外</a:t>
            </a:r>
            <a:r>
              <a:rPr lang="en-US" altLang="zh-TW" dirty="0" smtClean="0"/>
              <a:t>(</a:t>
            </a:r>
            <a:r>
              <a:rPr lang="zh-TW" altLang="en-US" dirty="0" smtClean="0"/>
              <a:t>全球</a:t>
            </a:r>
            <a:r>
              <a:rPr lang="en-US" altLang="zh-TW" dirty="0" smtClean="0"/>
              <a:t>)</a:t>
            </a:r>
            <a:r>
              <a:rPr lang="zh-TW" altLang="en-US" dirty="0" smtClean="0"/>
              <a:t>可能競爭對手的優劣勢分析比較</a:t>
            </a:r>
            <a:endParaRPr lang="en-US" altLang="zh-TW" dirty="0"/>
          </a:p>
        </p:txBody>
      </p:sp>
    </p:spTree>
    <p:extLst>
      <p:ext uri="{BB962C8B-B14F-4D97-AF65-F5344CB8AC3E}">
        <p14:creationId xmlns="" xmlns:p14="http://schemas.microsoft.com/office/powerpoint/2010/main" val="4281119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738156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技術、或產品競爭說明</a:t>
            </a:r>
            <a:r>
              <a:rPr lang="en-US" altLang="zh-TW" dirty="0" smtClean="0"/>
              <a:t>(</a:t>
            </a:r>
            <a:r>
              <a:rPr lang="zh-TW" altLang="en-US" dirty="0" smtClean="0"/>
              <a:t>二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TW" dirty="0" smtClean="0"/>
              <a:t>Barriers To Entry, </a:t>
            </a:r>
            <a:r>
              <a:rPr lang="zh-TW" altLang="en-US" dirty="0" smtClean="0"/>
              <a:t>和如何建立競爭門檻</a:t>
            </a:r>
            <a:r>
              <a:rPr lang="en-US" altLang="zh-TW" dirty="0" smtClean="0"/>
              <a:t>?</a:t>
            </a:r>
            <a:endParaRPr lang="zh-TW" alt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4281119896"/>
      </p:ext>
    </p:extLst>
  </p:cSld>
  <p:clrMapOvr>
    <a:masterClrMapping/>
  </p:clrMapOvr>
</p:sld>
</file>

<file path=ppt/theme/theme1.xml><?xml version="1.0" encoding="utf-8"?>
<a:theme xmlns:a="http://schemas.openxmlformats.org/drawingml/2006/main" name="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142</TotalTime>
  <Words>1050</Words>
  <Application>Microsoft Office PowerPoint</Application>
  <PresentationFormat>Custom</PresentationFormat>
  <Paragraphs>72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回顧</vt:lpstr>
      <vt:lpstr>科技部新型態產學研鏈結計畫 價創計畫構想書  計畫名稱</vt:lpstr>
      <vt:lpstr>團隊說明</vt:lpstr>
      <vt:lpstr>團隊說明</vt:lpstr>
      <vt:lpstr>所要發展技術、或產品、或營運模式市場現況說明</vt:lpstr>
      <vt:lpstr>技術、或產品、或營運模式說明</vt:lpstr>
      <vt:lpstr>技術、或產品、或營運模式的國外專利</vt:lpstr>
      <vt:lpstr>技術、或產品、或營運模式應用市場說明</vt:lpstr>
      <vt:lpstr>技術、或產品競爭說明(一)</vt:lpstr>
      <vt:lpstr>技術、或產品競爭說明(二)</vt:lpstr>
      <vt:lpstr>該技術、或產品、或營運模式在計畫屆滿是要完成打樣、試量產、或示範運行</vt:lpstr>
      <vt:lpstr>里程碑(Milestone)</vt:lpstr>
      <vt:lpstr>說明該產品、或技術、、或營運模式第一個會應用的國家</vt:lpstr>
      <vt:lpstr>說明該產品、或技術、或營運模式獲利的方式是甚麼?</vt:lpstr>
      <vt:lpstr>預估營收</vt:lpstr>
      <vt:lpstr>人員聘用規劃</vt:lpstr>
      <vt:lpstr>經費</vt:lpstr>
      <vt:lpstr>出場方式</vt:lpstr>
      <vt:lpstr>出場後規劃</vt:lpstr>
      <vt:lpstr>附件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計畫名稱</dc:title>
  <dc:creator>pinghei Chen</dc:creator>
  <cp:lastModifiedBy>Roger Liao</cp:lastModifiedBy>
  <cp:revision>50</cp:revision>
  <cp:lastPrinted>2017-04-20T10:40:52Z</cp:lastPrinted>
  <dcterms:created xsi:type="dcterms:W3CDTF">2016-08-10T14:23:27Z</dcterms:created>
  <dcterms:modified xsi:type="dcterms:W3CDTF">2017-06-16T02:50:58Z</dcterms:modified>
</cp:coreProperties>
</file>